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3" r:id="rId3"/>
    <p:sldId id="257" r:id="rId4"/>
    <p:sldId id="264" r:id="rId5"/>
    <p:sldId id="265" r:id="rId6"/>
    <p:sldId id="266" r:id="rId7"/>
    <p:sldId id="267" r:id="rId8"/>
    <p:sldId id="269" r:id="rId9"/>
    <p:sldId id="270" r:id="rId10"/>
    <p:sldId id="278" r:id="rId11"/>
    <p:sldId id="289" r:id="rId12"/>
    <p:sldId id="279" r:id="rId13"/>
    <p:sldId id="268" r:id="rId14"/>
    <p:sldId id="282" r:id="rId15"/>
    <p:sldId id="283" r:id="rId16"/>
    <p:sldId id="285" r:id="rId17"/>
    <p:sldId id="287" r:id="rId18"/>
    <p:sldId id="290" r:id="rId19"/>
    <p:sldId id="286" r:id="rId20"/>
    <p:sldId id="274" r:id="rId21"/>
    <p:sldId id="275" r:id="rId22"/>
    <p:sldId id="276"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0"/>
    <p:restoredTop sz="94802"/>
  </p:normalViewPr>
  <p:slideViewPr>
    <p:cSldViewPr snapToGrid="0" snapToObjects="1">
      <p:cViewPr>
        <p:scale>
          <a:sx n="108" d="100"/>
          <a:sy n="108" d="100"/>
        </p:scale>
        <p:origin x="568"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7C26-5219-954A-A522-4F368E7A7ADA}" type="datetimeFigureOut">
              <a:rPr lang="en-US" smtClean="0"/>
              <a:t>9/26/17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52DA-B0BC-A24E-B717-007855D4CE0B}" type="slidenum">
              <a:rPr lang="en-US" smtClean="0"/>
              <a:t>‹#›</a:t>
            </a:fld>
            <a:endParaRPr lang="en-US"/>
          </a:p>
        </p:txBody>
      </p:sp>
    </p:spTree>
    <p:extLst>
      <p:ext uri="{BB962C8B-B14F-4D97-AF65-F5344CB8AC3E}">
        <p14:creationId xmlns:p14="http://schemas.microsoft.com/office/powerpoint/2010/main" val="63792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6</a:t>
            </a:fld>
            <a:endParaRPr lang="en-US"/>
          </a:p>
        </p:txBody>
      </p:sp>
    </p:spTree>
    <p:extLst>
      <p:ext uri="{BB962C8B-B14F-4D97-AF65-F5344CB8AC3E}">
        <p14:creationId xmlns:p14="http://schemas.microsoft.com/office/powerpoint/2010/main" val="17421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7</a:t>
            </a:fld>
            <a:endParaRPr lang="en-US"/>
          </a:p>
        </p:txBody>
      </p:sp>
    </p:spTree>
    <p:extLst>
      <p:ext uri="{BB962C8B-B14F-4D97-AF65-F5344CB8AC3E}">
        <p14:creationId xmlns:p14="http://schemas.microsoft.com/office/powerpoint/2010/main" val="9499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21</a:t>
            </a:fld>
            <a:endParaRPr lang="en-US"/>
          </a:p>
        </p:txBody>
      </p:sp>
    </p:spTree>
    <p:extLst>
      <p:ext uri="{BB962C8B-B14F-4D97-AF65-F5344CB8AC3E}">
        <p14:creationId xmlns:p14="http://schemas.microsoft.com/office/powerpoint/2010/main" val="48574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22</a:t>
            </a:fld>
            <a:endParaRPr lang="en-US"/>
          </a:p>
        </p:txBody>
      </p:sp>
    </p:spTree>
    <p:extLst>
      <p:ext uri="{BB962C8B-B14F-4D97-AF65-F5344CB8AC3E}">
        <p14:creationId xmlns:p14="http://schemas.microsoft.com/office/powerpoint/2010/main" val="213911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23</a:t>
            </a:fld>
            <a:endParaRPr lang="en-US"/>
          </a:p>
        </p:txBody>
      </p:sp>
    </p:spTree>
    <p:extLst>
      <p:ext uri="{BB962C8B-B14F-4D97-AF65-F5344CB8AC3E}">
        <p14:creationId xmlns:p14="http://schemas.microsoft.com/office/powerpoint/2010/main" val="10583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185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7282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99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3526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BD30-CF79-6742-90BF-1953A7F126BB}"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2623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BD30-CF79-6742-90BF-1953A7F126BB}"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775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BD30-CF79-6742-90BF-1953A7F126BB}" type="datetimeFigureOut">
              <a:rPr lang="en-US" smtClean="0"/>
              <a:t>9/26/17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96135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BD30-CF79-6742-90BF-1953A7F126BB}" type="datetimeFigureOut">
              <a:rPr lang="en-US" smtClean="0"/>
              <a:t>9/26/17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365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BD30-CF79-6742-90BF-1953A7F126BB}" type="datetimeFigureOut">
              <a:rPr lang="en-US" smtClean="0"/>
              <a:t>9/26/17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459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6392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7018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D30-CF79-6742-90BF-1953A7F126BB}" type="datetimeFigureOut">
              <a:rPr lang="en-US" smtClean="0"/>
              <a:t>9/26/17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5A68-9FBF-9649-8596-BD0A679FB322}" type="slidenum">
              <a:rPr lang="en-US" smtClean="0"/>
              <a:t>‹#›</a:t>
            </a:fld>
            <a:endParaRPr lang="en-US"/>
          </a:p>
        </p:txBody>
      </p:sp>
    </p:spTree>
    <p:extLst>
      <p:ext uri="{BB962C8B-B14F-4D97-AF65-F5344CB8AC3E}">
        <p14:creationId xmlns:p14="http://schemas.microsoft.com/office/powerpoint/2010/main" val="12567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0150"/>
            <a:ext cx="12192000" cy="3416320"/>
          </a:xfrm>
          <a:prstGeom prst="rect">
            <a:avLst/>
          </a:prstGeom>
          <a:noFill/>
        </p:spPr>
        <p:txBody>
          <a:bodyPr wrap="square" rtlCol="0">
            <a:spAutoFit/>
          </a:bodyPr>
          <a:lstStyle/>
          <a:p>
            <a:r>
              <a:rPr lang="en-US" dirty="0" smtClean="0"/>
              <a:t>What to talk about</a:t>
            </a:r>
          </a:p>
          <a:p>
            <a:r>
              <a:rPr lang="en-US" dirty="0"/>
              <a:t>	</a:t>
            </a:r>
            <a:r>
              <a:rPr lang="en-US" dirty="0" smtClean="0"/>
              <a:t>- What models are we using</a:t>
            </a:r>
          </a:p>
          <a:p>
            <a:r>
              <a:rPr lang="en-US" dirty="0"/>
              <a:t>	</a:t>
            </a:r>
            <a:r>
              <a:rPr lang="en-US" dirty="0" smtClean="0"/>
              <a:t>	- why? </a:t>
            </a:r>
            <a:r>
              <a:rPr lang="en-US" dirty="0" err="1" smtClean="0"/>
              <a:t>Niv</a:t>
            </a:r>
            <a:r>
              <a:rPr lang="en-US" dirty="0" smtClean="0"/>
              <a:t> et al., 2012 for risk sensitive difference learning </a:t>
            </a:r>
          </a:p>
          <a:p>
            <a:r>
              <a:rPr lang="en-US" dirty="0"/>
              <a:t>	</a:t>
            </a:r>
            <a:r>
              <a:rPr lang="en-US" dirty="0" smtClean="0"/>
              <a:t>	- how well do they recover in predator and prey simulations (show plots)</a:t>
            </a:r>
          </a:p>
          <a:p>
            <a:r>
              <a:rPr lang="en-US" dirty="0"/>
              <a:t>	</a:t>
            </a:r>
            <a:r>
              <a:rPr lang="en-US" dirty="0" smtClean="0"/>
              <a:t>		- I’m running it with 83 simulations, which mimics the sample size I have with the hormone dataset</a:t>
            </a:r>
          </a:p>
          <a:p>
            <a:r>
              <a:rPr lang="en-US" dirty="0"/>
              <a:t>	</a:t>
            </a:r>
            <a:r>
              <a:rPr lang="en-US" dirty="0" smtClean="0"/>
              <a:t>	- how well are they identified with respect to each other? (show confusion matrix)</a:t>
            </a:r>
          </a:p>
          <a:p>
            <a:r>
              <a:rPr lang="en-US" dirty="0"/>
              <a:t>	</a:t>
            </a:r>
            <a:r>
              <a:rPr lang="en-US" dirty="0" smtClean="0"/>
              <a:t>- How did we estimate the priors </a:t>
            </a:r>
          </a:p>
          <a:p>
            <a:r>
              <a:rPr lang="en-US" dirty="0"/>
              <a:t>	</a:t>
            </a:r>
            <a:r>
              <a:rPr lang="en-US" dirty="0" smtClean="0"/>
              <a:t>	- fixed effect across first decisions of many subjects (all datasets)</a:t>
            </a:r>
          </a:p>
          <a:p>
            <a:r>
              <a:rPr lang="en-US" dirty="0"/>
              <a:t>	</a:t>
            </a:r>
            <a:r>
              <a:rPr lang="en-US" dirty="0" smtClean="0"/>
              <a:t>- How well do the models with the parameters recovered from real data predict actual behavior? </a:t>
            </a:r>
          </a:p>
          <a:p>
            <a:r>
              <a:rPr lang="en-US" dirty="0"/>
              <a:t>	</a:t>
            </a:r>
            <a:r>
              <a:rPr lang="en-US" dirty="0" smtClean="0"/>
              <a:t>	- plot expected offer against actual offers</a:t>
            </a:r>
          </a:p>
          <a:p>
            <a:r>
              <a:rPr lang="en-US" dirty="0"/>
              <a:t>	</a:t>
            </a:r>
            <a:r>
              <a:rPr lang="en-US" dirty="0" smtClean="0"/>
              <a:t>	- plot different learning outcomes of several subjects</a:t>
            </a:r>
          </a:p>
          <a:p>
            <a:r>
              <a:rPr lang="en-US" dirty="0"/>
              <a:t>	</a:t>
            </a:r>
            <a:r>
              <a:rPr lang="en-US" dirty="0" smtClean="0"/>
              <a:t>- Start analyzing the behavioral, neural, and hormonal data with the parameters!</a:t>
            </a:r>
          </a:p>
        </p:txBody>
      </p:sp>
    </p:spTree>
    <p:extLst>
      <p:ext uri="{BB962C8B-B14F-4D97-AF65-F5344CB8AC3E}">
        <p14:creationId xmlns:p14="http://schemas.microsoft.com/office/powerpoint/2010/main" val="1381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60"/>
            <a:ext cx="11756571" cy="5432769"/>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dirty="0" smtClean="0">
                <a:latin typeface="Arial" charset="0"/>
                <a:ea typeface="Arial" charset="0"/>
                <a:cs typeface="Arial" charset="0"/>
              </a:rPr>
              <a:t>reward prediction </a:t>
            </a:r>
            <a:r>
              <a:rPr lang="en-US" sz="1600" dirty="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a:t>
            </a:r>
            <a:r>
              <a:rPr lang="en-US" sz="1600" dirty="0" smtClean="0">
                <a:latin typeface="Arial" charset="0"/>
                <a:ea typeface="Arial" charset="0"/>
                <a:cs typeface="Arial" charset="0"/>
              </a:rPr>
              <a:t>	(10)</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a:t>
            </a:r>
            <a:r>
              <a:rPr lang="en-US" sz="1600" dirty="0" smtClean="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b="1" i="1"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3726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5201424"/>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8355693" y="6068291"/>
            <a:ext cx="3966150" cy="1015663"/>
          </a:xfrm>
          <a:prstGeom prst="rect">
            <a:avLst/>
          </a:prstGeom>
          <a:noFill/>
        </p:spPr>
        <p:txBody>
          <a:bodyPr wrap="none" rtlCol="0">
            <a:spAutoFit/>
          </a:bodyPr>
          <a:lstStyle/>
          <a:p>
            <a:pPr>
              <a:lnSpc>
                <a:spcPct val="200000"/>
              </a:lnSpc>
            </a:pP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 </a:t>
            </a:r>
          </a:p>
          <a:p>
            <a:endParaRPr lang="en-US" sz="1200" dirty="0"/>
          </a:p>
        </p:txBody>
      </p:sp>
    </p:spTree>
    <p:extLst>
      <p:ext uri="{BB962C8B-B14F-4D97-AF65-F5344CB8AC3E}">
        <p14:creationId xmlns:p14="http://schemas.microsoft.com/office/powerpoint/2010/main" val="143453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7109639"/>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Simulations</a:t>
            </a:r>
          </a:p>
          <a:p>
            <a:pPr>
              <a:lnSpc>
                <a:spcPct val="200000"/>
              </a:lnSpc>
            </a:pPr>
            <a:r>
              <a:rPr lang="en-US" sz="1600" dirty="0" smtClean="0">
                <a:latin typeface="Arial" charset="0"/>
                <a:ea typeface="Arial" charset="0"/>
                <a:cs typeface="Arial" charset="0"/>
              </a:rPr>
              <a:t>We ran simulations in order to test for (</a:t>
            </a:r>
            <a:r>
              <a:rPr lang="en-US" sz="1600" dirty="0" err="1" smtClean="0">
                <a:latin typeface="Arial" charset="0"/>
                <a:ea typeface="Arial" charset="0"/>
                <a:cs typeface="Arial" charset="0"/>
              </a:rPr>
              <a:t>i</a:t>
            </a:r>
            <a:r>
              <a:rPr lang="en-US" sz="1600" dirty="0" smtClean="0">
                <a:latin typeface="Arial" charset="0"/>
                <a:ea typeface="Arial" charset="0"/>
                <a:cs typeface="Arial" charset="0"/>
              </a:rPr>
              <a:t>) model recoverability and (ii) model identifiability.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Importantly, we ran simulations that approximated the parameters of each experiment to which we want to fit our models. These include the following:</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Experiment 1: within subject design; 27 subjects played both roles in blocks of 20 trials for 1 session, total of 60 trials in fMRI machine.</a:t>
            </a:r>
          </a:p>
          <a:p>
            <a:pPr>
              <a:lnSpc>
                <a:spcPct val="200000"/>
              </a:lnSpc>
            </a:pPr>
            <a:r>
              <a:rPr lang="en-US" sz="1600" dirty="0" smtClean="0">
                <a:latin typeface="Arial" charset="0"/>
                <a:ea typeface="Arial" charset="0"/>
                <a:cs typeface="Arial" charset="0"/>
              </a:rPr>
              <a:t>Experiment 2: </a:t>
            </a:r>
            <a:r>
              <a:rPr lang="en-US" sz="1600" dirty="0">
                <a:latin typeface="Arial" charset="0"/>
                <a:ea typeface="Arial" charset="0"/>
                <a:cs typeface="Arial" charset="0"/>
              </a:rPr>
              <a:t>within subject design; </a:t>
            </a:r>
            <a:r>
              <a:rPr lang="en-US" sz="1600" dirty="0" smtClean="0">
                <a:latin typeface="Arial" charset="0"/>
                <a:ea typeface="Arial" charset="0"/>
                <a:cs typeface="Arial" charset="0"/>
              </a:rPr>
              <a:t>24 subjects played both roles in blocks of 60 over two sessions, total of 120 trials in behavior lab (hormone study)</a:t>
            </a:r>
          </a:p>
          <a:p>
            <a:pPr>
              <a:lnSpc>
                <a:spcPct val="200000"/>
              </a:lnSpc>
            </a:pPr>
            <a:r>
              <a:rPr lang="en-US" sz="1600" dirty="0" smtClean="0">
                <a:latin typeface="Arial" charset="0"/>
                <a:ea typeface="Arial" charset="0"/>
                <a:cs typeface="Arial" charset="0"/>
              </a:rPr>
              <a:t>Experiment 3: between subject design; 50 subjects played in one role for one block of 60 trials, total of 60 trials (hormone study)</a:t>
            </a:r>
          </a:p>
          <a:p>
            <a:pPr>
              <a:lnSpc>
                <a:spcPct val="200000"/>
              </a:lnSpc>
            </a:pPr>
            <a:r>
              <a:rPr lang="en-US" sz="1600" dirty="0" smtClean="0">
                <a:latin typeface="Arial" charset="0"/>
                <a:ea typeface="Arial" charset="0"/>
                <a:cs typeface="Arial" charset="0"/>
              </a:rPr>
              <a:t>Experiment 4: between subject design; 166 subjects played in one role for one block of 60 trials, total of 60 trials per subject (hormone study)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43104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63449" cy="166199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1 and 2. 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Tree>
    <p:extLst>
      <p:ext uri="{BB962C8B-B14F-4D97-AF65-F5344CB8AC3E}">
        <p14:creationId xmlns:p14="http://schemas.microsoft.com/office/powerpoint/2010/main" val="38655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533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3" name="TextBox 12"/>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Tree>
    <p:extLst>
      <p:ext uri="{BB962C8B-B14F-4D97-AF65-F5344CB8AC3E}">
        <p14:creationId xmlns:p14="http://schemas.microsoft.com/office/powerpoint/2010/main" val="1354838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1 and 2.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94" y="1599948"/>
            <a:ext cx="5630113" cy="4222584"/>
          </a:xfrm>
          <a:prstGeom prst="rect">
            <a:avLst/>
          </a:prstGeom>
        </p:spPr>
      </p:pic>
    </p:spTree>
    <p:extLst>
      <p:ext uri="{BB962C8B-B14F-4D97-AF65-F5344CB8AC3E}">
        <p14:creationId xmlns:p14="http://schemas.microsoft.com/office/powerpoint/2010/main" val="202938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6848"/>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estimation. Columns 1 and 2 represent parameters for case 3, columns 3-5 represent parameters from case 4.  </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4" y="1599947"/>
            <a:ext cx="5630113" cy="422258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7"/>
            <a:ext cx="5630113" cy="4222585"/>
          </a:xfrm>
          <a:prstGeom prst="rect">
            <a:avLst/>
          </a:prstGeom>
        </p:spPr>
      </p:pic>
    </p:spTree>
    <p:extLst>
      <p:ext uri="{BB962C8B-B14F-4D97-AF65-F5344CB8AC3E}">
        <p14:creationId xmlns:p14="http://schemas.microsoft.com/office/powerpoint/2010/main" val="175888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66428"/>
            <a:ext cx="11281558" cy="1569660"/>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 Lower Bayesian information criterion (BIC) indicates a better fit of the model to the data. Therefore, for optimal model identifiability, we would hope for a dark diagonal, and white everywhere else. While this is not the case with these models, in almost every case, the model used the generate the data does yield the lowest BIC when used to fit the data. In other words, while the models do appear to be identifiable, we should interpret BIC’s near one another with caution. </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0" y="484434"/>
            <a:ext cx="5842658" cy="438199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612" y="484434"/>
            <a:ext cx="5842658" cy="4381994"/>
          </a:xfrm>
          <a:prstGeom prst="rect">
            <a:avLst/>
          </a:prstGeom>
        </p:spPr>
      </p:pic>
    </p:spTree>
    <p:extLst>
      <p:ext uri="{BB962C8B-B14F-4D97-AF65-F5344CB8AC3E}">
        <p14:creationId xmlns:p14="http://schemas.microsoft.com/office/powerpoint/2010/main" val="10036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2031325"/>
          </a:xfrm>
          <a:prstGeom prst="rect">
            <a:avLst/>
          </a:prstGeom>
          <a:noFill/>
        </p:spPr>
        <p:txBody>
          <a:bodyPr wrap="square" rtlCol="0">
            <a:spAutoFit/>
          </a:bodyPr>
          <a:lstStyle/>
          <a:p>
            <a:r>
              <a:rPr lang="en-US" sz="2000" b="1" dirty="0" smtClean="0">
                <a:latin typeface="Arial" charset="0"/>
                <a:ea typeface="Arial" charset="0"/>
                <a:cs typeface="Arial" charset="0"/>
              </a:rPr>
              <a:t>Simulations summary</a:t>
            </a:r>
          </a:p>
          <a:p>
            <a:endParaRPr lang="en-US" sz="1600" b="1" dirty="0">
              <a:latin typeface="Arial" charset="0"/>
              <a:ea typeface="Arial" charset="0"/>
              <a:cs typeface="Arial" charset="0"/>
            </a:endParaRPr>
          </a:p>
          <a:p>
            <a:r>
              <a:rPr lang="en-US" sz="1600" dirty="0" smtClean="0">
                <a:latin typeface="Arial" charset="0"/>
                <a:ea typeface="Arial" charset="0"/>
                <a:cs typeface="Arial" charset="0"/>
              </a:rPr>
              <a:t>As can be seen from figures 1-</a:t>
            </a:r>
            <a:endParaRPr lang="en-US" sz="1600" dirty="0">
              <a:latin typeface="Arial" charset="0"/>
              <a:ea typeface="Arial" charset="0"/>
              <a:cs typeface="Arial" charset="0"/>
            </a:endParaRP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1506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66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719108" cy="369332"/>
          </a:xfrm>
          <a:prstGeom prst="rect">
            <a:avLst/>
          </a:prstGeom>
          <a:noFill/>
        </p:spPr>
        <p:txBody>
          <a:bodyPr wrap="none" rtlCol="0">
            <a:spAutoFit/>
          </a:bodyPr>
          <a:lstStyle/>
          <a:p>
            <a:r>
              <a:rPr lang="en-US" dirty="0" smtClean="0"/>
              <a:t>Why?</a:t>
            </a:r>
            <a:endParaRPr lang="en-US" dirty="0"/>
          </a:p>
        </p:txBody>
      </p:sp>
      <p:sp>
        <p:nvSpPr>
          <p:cNvPr id="6" name="TextBox 5"/>
          <p:cNvSpPr txBox="1"/>
          <p:nvPr/>
        </p:nvSpPr>
        <p:spPr>
          <a:xfrm>
            <a:off x="2336801" y="1659464"/>
            <a:ext cx="7721599" cy="3416320"/>
          </a:xfrm>
          <a:prstGeom prst="rect">
            <a:avLst/>
          </a:prstGeom>
          <a:noFill/>
        </p:spPr>
        <p:txBody>
          <a:bodyPr wrap="square" rtlCol="0">
            <a:spAutoFit/>
          </a:bodyPr>
          <a:lstStyle/>
          <a:p>
            <a:pPr marL="285750" indent="-285750">
              <a:buFont typeface="Arial" charset="0"/>
              <a:buChar char="•"/>
            </a:pPr>
            <a:r>
              <a:rPr lang="en-US" dirty="0" smtClean="0"/>
              <a:t>Individuals often act cooperatively even when the alternative is more personally profitable</a:t>
            </a:r>
          </a:p>
          <a:p>
            <a:pPr marL="285750" indent="-285750">
              <a:buFont typeface="Arial" charset="0"/>
              <a:buChar char="•"/>
            </a:pPr>
            <a:r>
              <a:rPr lang="en-US" dirty="0" smtClean="0"/>
              <a:t>Examples, people also fight each other all the damn time</a:t>
            </a:r>
          </a:p>
          <a:p>
            <a:pPr marL="285750" indent="-285750">
              <a:buFont typeface="Arial" charset="0"/>
              <a:buChar char="•"/>
            </a:pPr>
            <a:endParaRPr lang="en-US" dirty="0"/>
          </a:p>
          <a:p>
            <a:pPr marL="285750" indent="-285750">
              <a:buFont typeface="Arial" charset="0"/>
              <a:buChar char="•"/>
            </a:pPr>
            <a:r>
              <a:rPr lang="en-US" dirty="0" smtClean="0"/>
              <a:t>Also interesting, in every day situations, we need to constantly interact with anonymous others. Predicting the behavior of these others is difficult, yet we do employ heuristics in order to accomplish this.</a:t>
            </a:r>
            <a:endParaRPr lang="en-US" dirty="0"/>
          </a:p>
          <a:p>
            <a:pPr marL="742950" lvl="1" indent="-285750">
              <a:buFont typeface="Arial" charset="0"/>
              <a:buChar char="•"/>
            </a:pPr>
            <a:r>
              <a:rPr lang="en-US" dirty="0" smtClean="0"/>
              <a:t>Perhaps one way that we acquire these heuristics is by learning an optimal distribution of behaviors that fits in certain situations. </a:t>
            </a:r>
            <a:endParaRPr lang="en-US" dirty="0"/>
          </a:p>
          <a:p>
            <a:pPr marL="285750" indent="-285750">
              <a:buFont typeface="Arial" charset="0"/>
              <a:buChar char="•"/>
            </a:pPr>
            <a:endParaRPr lang="en-US" dirty="0" smtClean="0"/>
          </a:p>
          <a:p>
            <a:pPr marL="285750" indent="-285750">
              <a:buFont typeface="Arial" charset="0"/>
              <a:buChar char="•"/>
            </a:pPr>
            <a:r>
              <a:rPr lang="en-US" dirty="0" smtClean="0"/>
              <a:t>Maybe </a:t>
            </a:r>
            <a:r>
              <a:rPr lang="en-US" dirty="0"/>
              <a:t>our paradigm allows us to address this</a:t>
            </a:r>
          </a:p>
          <a:p>
            <a:endParaRPr lang="en-US" dirty="0"/>
          </a:p>
        </p:txBody>
      </p:sp>
    </p:spTree>
    <p:extLst>
      <p:ext uri="{BB962C8B-B14F-4D97-AF65-F5344CB8AC3E}">
        <p14:creationId xmlns:p14="http://schemas.microsoft.com/office/powerpoint/2010/main" val="160848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740307"/>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Supplementary Material </a:t>
            </a:r>
          </a:p>
          <a:p>
            <a:pPr>
              <a:lnSpc>
                <a:spcPct val="200000"/>
              </a:lnSpc>
            </a:pPr>
            <a:r>
              <a:rPr lang="en-US" sz="1600" b="1" dirty="0">
                <a:latin typeface="Arial" charset="0"/>
                <a:ea typeface="Arial" charset="0"/>
                <a:cs typeface="Arial" charset="0"/>
              </a:rPr>
              <a:t>R</a:t>
            </a:r>
            <a:r>
              <a:rPr lang="en-US" sz="1600" b="1" dirty="0" smtClean="0">
                <a:latin typeface="Arial" charset="0"/>
                <a:ea typeface="Arial" charset="0"/>
                <a:cs typeface="Arial" charset="0"/>
              </a:rPr>
              <a:t>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endParaRPr lang="en-US" sz="1600" b="1"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3: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a:t>
            </a:r>
            <a:r>
              <a:rPr lang="en-US" sz="1600" b="1" i="1" dirty="0" smtClean="0">
                <a:latin typeface="Arial" charset="0"/>
                <a:ea typeface="Arial" charset="0"/>
                <a:cs typeface="Arial" charset="0"/>
              </a:rPr>
              <a:t>M</a:t>
            </a:r>
            <a:r>
              <a:rPr lang="en-US" sz="1600" dirty="0" smtClean="0">
                <a:latin typeface="Arial" charset="0"/>
                <a:ea typeface="Arial" charset="0"/>
                <a:cs typeface="Arial" charset="0"/>
              </a:rPr>
              <a:t>:</a:t>
            </a:r>
          </a:p>
          <a:p>
            <a:pPr>
              <a:lnSpc>
                <a:spcPct val="200000"/>
              </a:lnSpc>
            </a:pPr>
            <a:endParaRPr lang="en-US" sz="1600" b="1" i="1"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b="1" i="1" dirty="0" smtClean="0">
                <a:latin typeface="Arial" charset="0"/>
                <a:ea typeface="Arial" charset="0"/>
                <a:cs typeface="Arial" charset="0"/>
              </a:rPr>
              <a:t> =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(S1)</a:t>
            </a: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 </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(S2)</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from the expected reward </a:t>
            </a:r>
            <a:r>
              <a:rPr lang="en-US" sz="1600" b="1" i="1" dirty="0" err="1" smtClean="0">
                <a:latin typeface="Arial" charset="0"/>
                <a:ea typeface="Arial" charset="0"/>
                <a:cs typeface="Arial" charset="0"/>
              </a:rPr>
              <a:t>V</a:t>
            </a:r>
            <a:r>
              <a:rPr lang="en-US" sz="1600" b="1" i="1" baseline="-25000" dirty="0" err="1" smtClean="0">
                <a:latin typeface="Arial" charset="0"/>
                <a:ea typeface="Arial" charset="0"/>
                <a:cs typeface="Arial" charset="0"/>
              </a:rPr>
              <a:t>t</a:t>
            </a:r>
            <a:r>
              <a:rPr lang="en-US" sz="1600" dirty="0" smtClean="0">
                <a:latin typeface="Arial" charset="0"/>
                <a:ea typeface="Arial" charset="0"/>
                <a:cs typeface="Arial" charset="0"/>
              </a:rPr>
              <a:t> (recall equations 1 and 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if </a:t>
            </a:r>
            <a:r>
              <a:rPr lang="en-US" sz="1600" b="1" i="1" dirty="0">
                <a:latin typeface="Arial" charset="0"/>
                <a:ea typeface="Arial" charset="0"/>
                <a:cs typeface="Arial" charset="0"/>
              </a:rPr>
              <a:t>P</a:t>
            </a:r>
            <a:r>
              <a:rPr lang="en-US" sz="1600" dirty="0">
                <a:latin typeface="Arial" charset="0"/>
                <a:ea typeface="Arial" charset="0"/>
                <a:cs typeface="Arial" charset="0"/>
              </a:rPr>
              <a:t> is prey. 	(1</a:t>
            </a:r>
            <a:r>
              <a:rPr lang="en-US" sz="1600" dirty="0" smtClean="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838524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61719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smtClean="0">
                <a:latin typeface="Arial" charset="0"/>
                <a:ea typeface="Arial" charset="0"/>
                <a:cs typeface="Arial" charset="0"/>
              </a:rPr>
              <a:t> is calculated as follows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smtClean="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smtClean="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Which is equivalent to</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Recall equation 4:</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(4)</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2087970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124754"/>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simplifies to: </a:t>
            </a: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subject is prey 		               (S3)</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For predators, recall equation S2:</a:t>
            </a:r>
          </a:p>
          <a:p>
            <a:pPr>
              <a:lnSpc>
                <a:spcPct val="200000"/>
              </a:lnSpc>
            </a:pPr>
            <a:endParaRPr lang="en-US" sz="1600"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(𝑫</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a:t>
            </a:r>
            <a:r>
              <a:rPr lang="en-US" sz="1600" dirty="0" smtClean="0">
                <a:latin typeface="Arial" charset="0"/>
                <a:ea typeface="Arial" charset="0"/>
                <a:cs typeface="Arial" charset="0"/>
              </a:rPr>
              <a:t>			(</a:t>
            </a:r>
            <a:r>
              <a:rPr lang="en-US" sz="1600" dirty="0">
                <a:latin typeface="Arial" charset="0"/>
                <a:ea typeface="Arial" charset="0"/>
                <a:cs typeface="Arial" charset="0"/>
              </a:rPr>
              <a:t>S2)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And equation 2:</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41048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839699" cy="858696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Material</a:t>
            </a:r>
            <a:endParaRPr lang="en-US" sz="20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a:t>
            </a:r>
            <a:r>
              <a:rPr lang="en-US" sz="1600" dirty="0">
                <a:latin typeface="Arial" charset="0"/>
                <a:ea typeface="Arial" charset="0"/>
                <a:cs typeface="Arial" charset="0"/>
              </a:rPr>
              <a:t>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a:latin typeface="Arial" charset="0"/>
                <a:ea typeface="Arial" charset="0"/>
                <a:cs typeface="Arial" charset="0"/>
              </a:rPr>
              <a:t> is calculated as follows if </a:t>
            </a:r>
            <a:r>
              <a:rPr lang="en-US" sz="1600" b="1" i="1" dirty="0">
                <a:latin typeface="Arial" charset="0"/>
                <a:ea typeface="Arial" charset="0"/>
                <a:cs typeface="Arial" charset="0"/>
              </a:rPr>
              <a:t>P</a:t>
            </a:r>
            <a:r>
              <a:rPr lang="en-US" sz="1600" dirty="0">
                <a:latin typeface="Arial" charset="0"/>
                <a:ea typeface="Arial" charset="0"/>
                <a:cs typeface="Arial" charset="0"/>
              </a:rPr>
              <a:t> is </a:t>
            </a:r>
            <a:r>
              <a:rPr lang="en-US" sz="1600" dirty="0" smtClean="0">
                <a:latin typeface="Arial" charset="0"/>
                <a:ea typeface="Arial" charset="0"/>
                <a:cs typeface="Arial" charset="0"/>
              </a:rPr>
              <a:t>predator:</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Which is equivalent to</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Ergo:</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a:t>
            </a:r>
            <a:r>
              <a:rPr lang="en-US" sz="1600" dirty="0" smtClean="0">
                <a:latin typeface="Arial" charset="0"/>
                <a:ea typeface="Arial" charset="0"/>
                <a:cs typeface="Arial" charset="0"/>
              </a:rPr>
              <a:t>(S4)</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Times New Roman" charset="0"/>
              <a:ea typeface="Calibri" charset="0"/>
              <a:cs typeface="Times New Roman" charset="0"/>
            </a:endParaRPr>
          </a:p>
        </p:txBody>
      </p:sp>
      <p:cxnSp>
        <p:nvCxnSpPr>
          <p:cNvPr id="3" name="Straight Connector 2"/>
          <p:cNvCxnSpPr/>
          <p:nvPr/>
        </p:nvCxnSpPr>
        <p:spPr>
          <a:xfrm flipV="1">
            <a:off x="4476997" y="1745673"/>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52550" y="1745672"/>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6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481449" cy="369332"/>
          </a:xfrm>
          <a:prstGeom prst="rect">
            <a:avLst/>
          </a:prstGeom>
          <a:noFill/>
        </p:spPr>
        <p:txBody>
          <a:bodyPr wrap="none" rtlCol="0">
            <a:spAutoFit/>
          </a:bodyPr>
          <a:lstStyle/>
          <a:p>
            <a:r>
              <a:rPr lang="en-US" dirty="0" smtClean="0"/>
              <a:t>The Predator Prey Game</a:t>
            </a:r>
            <a:endParaRPr lang="en-US" dirty="0"/>
          </a:p>
        </p:txBody>
      </p:sp>
      <p:sp>
        <p:nvSpPr>
          <p:cNvPr id="5" name="TextBox 4"/>
          <p:cNvSpPr txBox="1"/>
          <p:nvPr/>
        </p:nvSpPr>
        <p:spPr>
          <a:xfrm>
            <a:off x="529021" y="1091906"/>
            <a:ext cx="7721599" cy="2308324"/>
          </a:xfrm>
          <a:prstGeom prst="rect">
            <a:avLst/>
          </a:prstGeom>
          <a:noFill/>
        </p:spPr>
        <p:txBody>
          <a:bodyPr wrap="square" rtlCol="0">
            <a:spAutoFit/>
          </a:bodyPr>
          <a:lstStyle/>
          <a:p>
            <a:r>
              <a:rPr lang="en-US" dirty="0" smtClean="0"/>
              <a:t>Two-player, one-shot design</a:t>
            </a:r>
          </a:p>
          <a:p>
            <a:r>
              <a:rPr lang="en-US" dirty="0" smtClean="0"/>
              <a:t>Rules</a:t>
            </a:r>
            <a:endParaRPr lang="en-US" dirty="0"/>
          </a:p>
          <a:p>
            <a:pPr marL="285750" indent="-285750">
              <a:buFont typeface="Arial" charset="0"/>
              <a:buChar char="•"/>
            </a:pPr>
            <a:r>
              <a:rPr lang="en-US" dirty="0"/>
              <a:t>Each player starts with €</a:t>
            </a:r>
            <a:r>
              <a:rPr lang="en-US" dirty="0" smtClean="0"/>
              <a:t>10</a:t>
            </a:r>
            <a:endParaRPr lang="en-US" dirty="0"/>
          </a:p>
          <a:p>
            <a:pPr marL="285750" indent="-285750">
              <a:buFont typeface="Arial" charset="0"/>
              <a:buChar char="•"/>
            </a:pPr>
            <a:r>
              <a:rPr lang="en-US" dirty="0"/>
              <a:t>If the prey invests as much or more than the predator, both keep their remaining </a:t>
            </a:r>
            <a:r>
              <a:rPr lang="en-US" dirty="0" smtClean="0"/>
              <a:t>endowment</a:t>
            </a:r>
            <a:endParaRPr lang="en-US" dirty="0"/>
          </a:p>
          <a:p>
            <a:pPr marL="285750" indent="-285750">
              <a:buFont typeface="Arial" charset="0"/>
              <a:buChar char="•"/>
            </a:pPr>
            <a:r>
              <a:rPr lang="en-US" dirty="0"/>
              <a:t>If the predator invests more than the prey, predator adds preys remainder to his own remainder.</a:t>
            </a:r>
          </a:p>
          <a:p>
            <a:endParaRPr lang="en-US" dirty="0"/>
          </a:p>
        </p:txBody>
      </p:sp>
      <p:sp>
        <p:nvSpPr>
          <p:cNvPr id="6" name="TextBox 5"/>
          <p:cNvSpPr txBox="1"/>
          <p:nvPr/>
        </p:nvSpPr>
        <p:spPr>
          <a:xfrm>
            <a:off x="1319549"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€3</a:t>
            </a:r>
          </a:p>
          <a:p>
            <a:endParaRPr lang="en-US" dirty="0"/>
          </a:p>
          <a:p>
            <a:endParaRPr lang="en-US" dirty="0"/>
          </a:p>
          <a:p>
            <a:r>
              <a:rPr lang="en-US" u="sng" dirty="0"/>
              <a:t>Payout </a:t>
            </a:r>
          </a:p>
          <a:p>
            <a:r>
              <a:rPr lang="en-US" dirty="0"/>
              <a:t>10-3 = €7</a:t>
            </a:r>
            <a:endParaRPr lang="en-US" dirty="0"/>
          </a:p>
        </p:txBody>
      </p:sp>
      <p:sp>
        <p:nvSpPr>
          <p:cNvPr id="7" name="TextBox 6"/>
          <p:cNvSpPr txBox="1"/>
          <p:nvPr/>
        </p:nvSpPr>
        <p:spPr>
          <a:xfrm>
            <a:off x="3671023"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10-4 = €6</a:t>
            </a:r>
            <a:endParaRPr lang="en-US" dirty="0"/>
          </a:p>
        </p:txBody>
      </p:sp>
      <p:sp>
        <p:nvSpPr>
          <p:cNvPr id="3" name="TextBox 2"/>
          <p:cNvSpPr txBox="1"/>
          <p:nvPr/>
        </p:nvSpPr>
        <p:spPr>
          <a:xfrm>
            <a:off x="2861206" y="3382978"/>
            <a:ext cx="1409745" cy="369332"/>
          </a:xfrm>
          <a:prstGeom prst="rect">
            <a:avLst/>
          </a:prstGeom>
          <a:noFill/>
        </p:spPr>
        <p:txBody>
          <a:bodyPr wrap="none" rtlCol="0">
            <a:spAutoFit/>
          </a:bodyPr>
          <a:lstStyle/>
          <a:p>
            <a:r>
              <a:rPr lang="en-US" dirty="0" smtClean="0"/>
              <a:t>Prey survives</a:t>
            </a:r>
            <a:endParaRPr lang="en-US" dirty="0"/>
          </a:p>
        </p:txBody>
      </p:sp>
      <p:sp>
        <p:nvSpPr>
          <p:cNvPr id="8" name="TextBox 7"/>
          <p:cNvSpPr txBox="1"/>
          <p:nvPr/>
        </p:nvSpPr>
        <p:spPr>
          <a:xfrm>
            <a:off x="7823695" y="3382978"/>
            <a:ext cx="1408655" cy="369332"/>
          </a:xfrm>
          <a:prstGeom prst="rect">
            <a:avLst/>
          </a:prstGeom>
          <a:noFill/>
        </p:spPr>
        <p:txBody>
          <a:bodyPr wrap="none" rtlCol="0">
            <a:spAutoFit/>
          </a:bodyPr>
          <a:lstStyle/>
          <a:p>
            <a:r>
              <a:rPr lang="en-US" dirty="0" smtClean="0"/>
              <a:t>Predator kills</a:t>
            </a:r>
            <a:endParaRPr lang="en-US" dirty="0"/>
          </a:p>
        </p:txBody>
      </p:sp>
      <p:sp>
        <p:nvSpPr>
          <p:cNvPr id="9" name="TextBox 8"/>
          <p:cNvSpPr txBox="1"/>
          <p:nvPr/>
        </p:nvSpPr>
        <p:spPr>
          <a:xfrm>
            <a:off x="6303831"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€5</a:t>
            </a:r>
          </a:p>
          <a:p>
            <a:endParaRPr lang="en-US" dirty="0"/>
          </a:p>
          <a:p>
            <a:endParaRPr lang="en-US" dirty="0"/>
          </a:p>
          <a:p>
            <a:r>
              <a:rPr lang="en-US" u="sng" dirty="0"/>
              <a:t>Payout </a:t>
            </a:r>
          </a:p>
          <a:p>
            <a:r>
              <a:rPr lang="en-US" dirty="0"/>
              <a:t>10-5+(10-4) = €11</a:t>
            </a:r>
            <a:endParaRPr lang="en-US" dirty="0"/>
          </a:p>
        </p:txBody>
      </p:sp>
      <p:sp>
        <p:nvSpPr>
          <p:cNvPr id="10" name="TextBox 9"/>
          <p:cNvSpPr txBox="1"/>
          <p:nvPr/>
        </p:nvSpPr>
        <p:spPr>
          <a:xfrm>
            <a:off x="8652860"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€0</a:t>
            </a:r>
            <a:endParaRPr lang="en-US" dirty="0"/>
          </a:p>
        </p:txBody>
      </p:sp>
    </p:spTree>
    <p:extLst>
      <p:ext uri="{BB962C8B-B14F-4D97-AF65-F5344CB8AC3E}">
        <p14:creationId xmlns:p14="http://schemas.microsoft.com/office/powerpoint/2010/main" val="133403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595134" cy="369332"/>
          </a:xfrm>
          <a:prstGeom prst="rect">
            <a:avLst/>
          </a:prstGeom>
          <a:noFill/>
        </p:spPr>
        <p:txBody>
          <a:bodyPr wrap="none" rtlCol="0">
            <a:spAutoFit/>
          </a:bodyPr>
          <a:lstStyle/>
          <a:p>
            <a:r>
              <a:rPr lang="en-US" dirty="0" smtClean="0"/>
              <a:t>What do our subjects do?</a:t>
            </a:r>
            <a:endParaRPr lang="en-US" dirty="0"/>
          </a:p>
        </p:txBody>
      </p:sp>
      <p:sp>
        <p:nvSpPr>
          <p:cNvPr id="4" name="TextBox 3"/>
          <p:cNvSpPr txBox="1"/>
          <p:nvPr/>
        </p:nvSpPr>
        <p:spPr>
          <a:xfrm>
            <a:off x="2874578" y="2017987"/>
            <a:ext cx="6090745" cy="1754326"/>
          </a:xfrm>
          <a:prstGeom prst="rect">
            <a:avLst/>
          </a:prstGeom>
          <a:noFill/>
        </p:spPr>
        <p:txBody>
          <a:bodyPr wrap="square" rtlCol="0">
            <a:spAutoFit/>
          </a:bodyPr>
          <a:lstStyle/>
          <a:p>
            <a:r>
              <a:rPr lang="en-US" dirty="0" smtClean="0"/>
              <a:t>Behavioral plots (simple </a:t>
            </a:r>
            <a:r>
              <a:rPr lang="en-US" dirty="0" err="1" smtClean="0"/>
              <a:t>barplots</a:t>
            </a:r>
            <a:r>
              <a:rPr lang="en-US" dirty="0" smtClean="0"/>
              <a:t>)</a:t>
            </a:r>
          </a:p>
          <a:p>
            <a:pPr marL="285750" indent="-285750">
              <a:buFont typeface="Arial" charset="0"/>
              <a:buChar char="•"/>
            </a:pPr>
            <a:r>
              <a:rPr lang="en-US" dirty="0" smtClean="0"/>
              <a:t>Predators invest lower than prey</a:t>
            </a:r>
          </a:p>
          <a:p>
            <a:pPr marL="285750" indent="-285750">
              <a:buFont typeface="Arial" charset="0"/>
              <a:buChar char="•"/>
            </a:pPr>
            <a:r>
              <a:rPr lang="en-US" dirty="0" smtClean="0"/>
              <a:t>Predators invest much less frequently than prey</a:t>
            </a:r>
            <a:endParaRPr lang="en-US" dirty="0"/>
          </a:p>
          <a:p>
            <a:r>
              <a:rPr lang="en-US" dirty="0" smtClean="0"/>
              <a:t>In hormone dataset (maybe in both)</a:t>
            </a:r>
          </a:p>
          <a:p>
            <a:pPr marL="285750" indent="-285750">
              <a:buFont typeface="Arial" charset="0"/>
              <a:buChar char="•"/>
            </a:pPr>
            <a:r>
              <a:rPr lang="en-US" dirty="0" smtClean="0"/>
              <a:t>Previous reward impacts current trial, and this is more pronounced in prey than in predators</a:t>
            </a:r>
            <a:endParaRPr lang="en-US" dirty="0"/>
          </a:p>
        </p:txBody>
      </p:sp>
    </p:spTree>
    <p:extLst>
      <p:ext uri="{BB962C8B-B14F-4D97-AF65-F5344CB8AC3E}">
        <p14:creationId xmlns:p14="http://schemas.microsoft.com/office/powerpoint/2010/main" val="22800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3062954" cy="369332"/>
          </a:xfrm>
          <a:prstGeom prst="rect">
            <a:avLst/>
          </a:prstGeom>
          <a:noFill/>
        </p:spPr>
        <p:txBody>
          <a:bodyPr wrap="none" rtlCol="0">
            <a:spAutoFit/>
          </a:bodyPr>
          <a:lstStyle/>
          <a:p>
            <a:r>
              <a:rPr lang="en-US" dirty="0" smtClean="0"/>
              <a:t>What could subjects be doing?</a:t>
            </a:r>
            <a:endParaRPr lang="en-US" dirty="0"/>
          </a:p>
        </p:txBody>
      </p:sp>
      <p:sp>
        <p:nvSpPr>
          <p:cNvPr id="4" name="TextBox 3"/>
          <p:cNvSpPr txBox="1"/>
          <p:nvPr/>
        </p:nvSpPr>
        <p:spPr>
          <a:xfrm>
            <a:off x="308758" y="1124925"/>
            <a:ext cx="11079678" cy="2585323"/>
          </a:xfrm>
          <a:prstGeom prst="rect">
            <a:avLst/>
          </a:prstGeom>
          <a:noFill/>
        </p:spPr>
        <p:txBody>
          <a:bodyPr wrap="square" rtlCol="0">
            <a:spAutoFit/>
          </a:bodyPr>
          <a:lstStyle/>
          <a:p>
            <a:r>
              <a:rPr lang="en-US" dirty="0" smtClean="0">
                <a:latin typeface="Arial" charset="0"/>
                <a:ea typeface="Arial" charset="0"/>
                <a:cs typeface="Arial" charset="0"/>
              </a:rPr>
              <a:t>We submit that subjects are attempting to learn an optimal behavior from a noisy environment!</a:t>
            </a:r>
          </a:p>
          <a:p>
            <a:pPr marL="285750" indent="-285750">
              <a:buFont typeface="Arial" charset="0"/>
              <a:buChar char="•"/>
            </a:pPr>
            <a:endParaRPr lang="en-US" dirty="0">
              <a:latin typeface="Arial" charset="0"/>
              <a:ea typeface="Arial" charset="0"/>
              <a:cs typeface="Arial" charset="0"/>
            </a:endParaRPr>
          </a:p>
          <a:p>
            <a:pPr marL="285750" indent="-285750">
              <a:buFont typeface="Arial" charset="0"/>
              <a:buChar char="•"/>
            </a:pPr>
            <a:r>
              <a:rPr lang="en-US" dirty="0" smtClean="0">
                <a:latin typeface="Arial" charset="0"/>
                <a:ea typeface="Arial" charset="0"/>
                <a:cs typeface="Arial" charset="0"/>
              </a:rPr>
              <a:t>And how could they be doing this?</a:t>
            </a:r>
          </a:p>
          <a:p>
            <a:pPr marL="285750" indent="-285750">
              <a:buFont typeface="Arial" charset="0"/>
              <a:buChar char="•"/>
            </a:pPr>
            <a:r>
              <a:rPr lang="en-US" dirty="0" smtClean="0">
                <a:latin typeface="Arial" charset="0"/>
                <a:ea typeface="Arial" charset="0"/>
                <a:cs typeface="Arial" charset="0"/>
              </a:rPr>
              <a:t>Not through simple Q-learning, that is too cumbersome and we believe psychologically unlikely</a:t>
            </a:r>
          </a:p>
          <a:p>
            <a:pPr marL="285750" indent="-285750">
              <a:buFont typeface="Arial" charset="0"/>
              <a:buChar char="•"/>
            </a:pPr>
            <a:r>
              <a:rPr lang="en-US" dirty="0" smtClean="0">
                <a:latin typeface="Arial" charset="0"/>
                <a:ea typeface="Arial" charset="0"/>
                <a:cs typeface="Arial" charset="0"/>
              </a:rPr>
              <a:t>Specifically</a:t>
            </a:r>
            <a:r>
              <a:rPr lang="en-US" dirty="0">
                <a:latin typeface="Arial" charset="0"/>
                <a:ea typeface="Arial" charset="0"/>
                <a:cs typeface="Arial" charset="0"/>
              </a:rPr>
              <a:t>, we assume that a </a:t>
            </a:r>
            <a:r>
              <a:rPr lang="en-US" dirty="0" smtClean="0">
                <a:latin typeface="Arial" charset="0"/>
                <a:ea typeface="Arial" charset="0"/>
                <a:cs typeface="Arial" charset="0"/>
              </a:rPr>
              <a:t>participant (</a:t>
            </a:r>
            <a:r>
              <a:rPr lang="en-US" b="1" i="1" dirty="0" smtClean="0">
                <a:latin typeface="Arial" charset="0"/>
                <a:ea typeface="Arial" charset="0"/>
                <a:cs typeface="Arial" charset="0"/>
              </a:rPr>
              <a:t>P</a:t>
            </a:r>
            <a:r>
              <a:rPr lang="en-US" dirty="0" smtClean="0">
                <a:latin typeface="Arial" charset="0"/>
                <a:ea typeface="Arial" charset="0"/>
                <a:cs typeface="Arial" charset="0"/>
              </a:rPr>
              <a:t>) </a:t>
            </a:r>
            <a:r>
              <a:rPr lang="en-US" dirty="0">
                <a:latin typeface="Arial" charset="0"/>
                <a:ea typeface="Arial" charset="0"/>
                <a:cs typeface="Arial" charset="0"/>
              </a:rPr>
              <a:t>learns </a:t>
            </a:r>
            <a:r>
              <a:rPr lang="en-US" dirty="0" smtClean="0">
                <a:latin typeface="Arial" charset="0"/>
                <a:ea typeface="Arial" charset="0"/>
                <a:cs typeface="Arial" charset="0"/>
              </a:rPr>
              <a:t>a rival’s (</a:t>
            </a:r>
            <a:r>
              <a:rPr lang="en-US" b="1" i="1" dirty="0" smtClean="0">
                <a:latin typeface="Arial" charset="0"/>
                <a:ea typeface="Arial" charset="0"/>
                <a:cs typeface="Arial" charset="0"/>
              </a:rPr>
              <a:t>R</a:t>
            </a:r>
            <a:r>
              <a:rPr lang="en-US" dirty="0" smtClean="0">
                <a:latin typeface="Arial" charset="0"/>
                <a:ea typeface="Arial" charset="0"/>
                <a:cs typeface="Arial" charset="0"/>
              </a:rPr>
              <a:t>) </a:t>
            </a:r>
            <a:r>
              <a:rPr lang="en-US" dirty="0">
                <a:latin typeface="Arial" charset="0"/>
                <a:ea typeface="Arial" charset="0"/>
                <a:cs typeface="Arial" charset="0"/>
              </a:rPr>
              <a:t>acceptance logistic function </a:t>
            </a:r>
            <a:r>
              <a:rPr lang="en-US" dirty="0" smtClean="0">
                <a:latin typeface="Arial" charset="0"/>
                <a:ea typeface="Arial" charset="0"/>
                <a:cs typeface="Arial" charset="0"/>
              </a:rPr>
              <a:t>𝝋, </a:t>
            </a:r>
            <a:r>
              <a:rPr lang="en-US" dirty="0">
                <a:latin typeface="Arial" charset="0"/>
                <a:ea typeface="Arial" charset="0"/>
                <a:cs typeface="Arial" charset="0"/>
              </a:rPr>
              <a:t>which maps the investment amount into a victory or a defeat</a:t>
            </a:r>
            <a:r>
              <a:rPr lang="en-US" dirty="0" smtClean="0">
                <a:latin typeface="Arial" charset="0"/>
                <a:ea typeface="Arial" charset="0"/>
                <a:cs typeface="Arial" charset="0"/>
              </a:rPr>
              <a:t>. This function </a:t>
            </a:r>
            <a:r>
              <a:rPr lang="en-US" dirty="0">
                <a:latin typeface="Arial" charset="0"/>
                <a:ea typeface="Arial" charset="0"/>
                <a:cs typeface="Arial" charset="0"/>
              </a:rPr>
              <a:t>is governed by two parameters, an intercept 𝝋</a:t>
            </a:r>
            <a:r>
              <a:rPr lang="en-US" baseline="-25000" dirty="0" smtClean="0">
                <a:latin typeface="Arial" charset="0"/>
                <a:ea typeface="Arial" charset="0"/>
                <a:cs typeface="Arial" charset="0"/>
              </a:rPr>
              <a:t>R0</a:t>
            </a:r>
            <a:r>
              <a:rPr lang="en-US" dirty="0" smtClean="0">
                <a:latin typeface="Arial" charset="0"/>
                <a:ea typeface="Arial" charset="0"/>
                <a:cs typeface="Arial" charset="0"/>
              </a:rPr>
              <a:t> </a:t>
            </a:r>
            <a:r>
              <a:rPr lang="en-US" dirty="0">
                <a:latin typeface="Arial" charset="0"/>
                <a:ea typeface="Arial" charset="0"/>
                <a:cs typeface="Arial" charset="0"/>
              </a:rPr>
              <a:t>and a slope 𝝋</a:t>
            </a:r>
            <a:r>
              <a:rPr lang="en-US" baseline="-25000" dirty="0" smtClean="0">
                <a:latin typeface="Arial" charset="0"/>
                <a:ea typeface="Arial" charset="0"/>
                <a:cs typeface="Arial" charset="0"/>
              </a:rPr>
              <a:t>R1</a:t>
            </a:r>
            <a:r>
              <a:rPr lang="en-US" dirty="0">
                <a:latin typeface="Arial" charset="0"/>
                <a:ea typeface="Arial" charset="0"/>
                <a:cs typeface="Arial" charset="0"/>
              </a:rPr>
              <a:t>.</a:t>
            </a:r>
          </a:p>
          <a:p>
            <a:pPr marL="285750" indent="-285750">
              <a:buFont typeface="Arial" charset="0"/>
              <a:buChar char="•"/>
            </a:pPr>
            <a:endParaRPr lang="en-US" dirty="0" smtClean="0">
              <a:latin typeface="Arial" charset="0"/>
              <a:ea typeface="Arial" charset="0"/>
              <a:cs typeface="Arial" charset="0"/>
            </a:endParaRPr>
          </a:p>
          <a:p>
            <a:pPr marL="285750" indent="-285750">
              <a:buFont typeface="Arial" charset="0"/>
              <a:buChar char="•"/>
            </a:pPr>
            <a:endParaRPr lang="en-US" dirty="0">
              <a:latin typeface="Arial" charset="0"/>
              <a:ea typeface="Arial" charset="0"/>
              <a:cs typeface="Arial" charset="0"/>
            </a:endParaRPr>
          </a:p>
        </p:txBody>
      </p:sp>
      <p:grpSp>
        <p:nvGrpSpPr>
          <p:cNvPr id="31" name="Group 30"/>
          <p:cNvGrpSpPr/>
          <p:nvPr/>
        </p:nvGrpSpPr>
        <p:grpSpPr>
          <a:xfrm>
            <a:off x="3606141" y="3450627"/>
            <a:ext cx="4421578" cy="3224152"/>
            <a:chOff x="3606141" y="3415002"/>
            <a:chExt cx="4421578" cy="3224152"/>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21" name="Straight Arrow Connector 20"/>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24" name="Rectangle 23"/>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27" name="TextBox 26"/>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28" name="TextBox 27"/>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p:spTree>
    <p:extLst>
      <p:ext uri="{BB962C8B-B14F-4D97-AF65-F5344CB8AC3E}">
        <p14:creationId xmlns:p14="http://schemas.microsoft.com/office/powerpoint/2010/main" val="121499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180" y="0"/>
            <a:ext cx="11732820" cy="797141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investment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is lower than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smtClean="0">
                <a:latin typeface="Arial" charset="0"/>
                <a:ea typeface="Arial" charset="0"/>
                <a:cs typeface="Arial" charset="0"/>
              </a:rPr>
              <a:t>in the case of predators and lower than or equal to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in the case of prey.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𝑷’s 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a:t>
            </a:r>
            <a:r>
              <a:rPr lang="en-US" sz="1600" dirty="0">
                <a:latin typeface="Arial" charset="0"/>
                <a:ea typeface="Arial" charset="0"/>
                <a:cs typeface="Arial" charset="0"/>
              </a:rPr>
              <a:t>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(1</a:t>
            </a:r>
            <a:r>
              <a:rPr lang="en-US" sz="1600" dirty="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E</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(2)</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above (or equal to) or below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Tree>
    <p:extLst>
      <p:ext uri="{BB962C8B-B14F-4D97-AF65-F5344CB8AC3E}">
        <p14:creationId xmlns:p14="http://schemas.microsoft.com/office/powerpoint/2010/main" val="141269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190005" y="233663"/>
                <a:ext cx="11827824" cy="5000984"/>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Arial" charset="0"/>
                            <a:ea typeface="Arial" charset="0"/>
                            <a:cs typeface="Arial" charset="0"/>
                          </a:rPr>
                        </m:ctrlPr>
                      </m:fPr>
                      <m:num>
                        <m:r>
                          <a:rPr lang="en-US" b="1" i="1">
                            <a:latin typeface="Arial" charset="0"/>
                            <a:ea typeface="Arial" charset="0"/>
                            <a:cs typeface="Arial" charset="0"/>
                          </a:rPr>
                          <m:t>𝒆</m:t>
                        </m:r>
                        <m:r>
                          <a:rPr lang="en-US" b="1" i="1" smtClean="0">
                            <a:latin typeface="Arial" charset="0"/>
                            <a:ea typeface="Arial" charset="0"/>
                            <a:cs typeface="Arial" charset="0"/>
                          </a:rPr>
                          <m:t>𝜷</m:t>
                        </m:r>
                        <m:r>
                          <a:rPr lang="en-US" b="1" i="1">
                            <a:latin typeface="Arial" charset="0"/>
                            <a:ea typeface="Arial" charset="0"/>
                            <a:cs typeface="Arial" charset="0"/>
                          </a:rPr>
                          <m:t>×</m:t>
                        </m:r>
                        <m:sSub>
                          <m:sSubPr>
                            <m:ctrlPr>
                              <a:rPr lang="en-US" b="1" i="1">
                                <a:latin typeface="Arial" charset="0"/>
                                <a:ea typeface="Arial" charset="0"/>
                                <a:cs typeface="Arial" charset="0"/>
                              </a:rPr>
                            </m:ctrlPr>
                          </m:sSubPr>
                          <m:e>
                            <m:r>
                              <a:rPr lang="en-US" b="1" i="1">
                                <a:latin typeface="Arial" charset="0"/>
                                <a:ea typeface="Arial" charset="0"/>
                                <a:cs typeface="Arial" charset="0"/>
                              </a:rPr>
                              <m:t>𝑽</m:t>
                            </m:r>
                          </m:e>
                          <m:sub>
                            <m:r>
                              <a:rPr lang="en-US" b="1" i="1" smtClean="0">
                                <a:latin typeface="Cambria Math" charset="0"/>
                                <a:ea typeface="Arial" charset="0"/>
                                <a:cs typeface="Arial" charset="0"/>
                              </a:rPr>
                              <m:t>𝑰</m:t>
                            </m:r>
                          </m:sub>
                        </m:sSub>
                      </m:num>
                      <m:den>
                        <m:nary>
                          <m:naryPr>
                            <m:chr m:val="∑"/>
                            <m:limLoc m:val="subSup"/>
                            <m:ctrlPr>
                              <a:rPr lang="en-US" b="1" i="1">
                                <a:latin typeface="Arial" charset="0"/>
                                <a:ea typeface="Arial" charset="0"/>
                                <a:cs typeface="Arial" charset="0"/>
                              </a:rPr>
                            </m:ctrlPr>
                          </m:naryPr>
                          <m:sub>
                            <m:r>
                              <a:rPr lang="en-US" b="1" i="1">
                                <a:latin typeface="Arial" charset="0"/>
                                <a:ea typeface="Arial" charset="0"/>
                                <a:cs typeface="Arial" charset="0"/>
                              </a:rPr>
                              <m:t>𝒋</m:t>
                            </m:r>
                            <m:r>
                              <a:rPr lang="en-US" b="1" i="1">
                                <a:latin typeface="Arial" charset="0"/>
                                <a:ea typeface="Arial" charset="0"/>
                                <a:cs typeface="Arial" charset="0"/>
                              </a:rPr>
                              <m:t>=</m:t>
                            </m:r>
                            <m:r>
                              <a:rPr lang="en-US" b="1" i="1">
                                <a:latin typeface="Arial" charset="0"/>
                                <a:ea typeface="Arial" charset="0"/>
                                <a:cs typeface="Arial" charset="0"/>
                              </a:rPr>
                              <m:t>𝟏</m:t>
                            </m:r>
                          </m:sub>
                          <m:sup>
                            <m:r>
                              <a:rPr lang="en-US" b="1" i="1">
                                <a:latin typeface="Arial" charset="0"/>
                                <a:ea typeface="Arial" charset="0"/>
                                <a:cs typeface="Arial" charset="0"/>
                              </a:rPr>
                              <m:t>𝒏</m:t>
                            </m:r>
                          </m:sup>
                          <m:e>
                            <m:r>
                              <a:rPr lang="en-US" b="1" i="1" smtClean="0">
                                <a:latin typeface="Arial" charset="0"/>
                                <a:ea typeface="Arial" charset="0"/>
                                <a:cs typeface="Arial" charset="0"/>
                              </a:rPr>
                              <m:t>𝜷</m:t>
                            </m:r>
                            <m:r>
                              <a:rPr lang="en-US" b="1" i="1">
                                <a:latin typeface="Arial" charset="0"/>
                                <a:ea typeface="Arial" charset="0"/>
                                <a:cs typeface="Arial" charset="0"/>
                              </a:rPr>
                              <m:t>×</m:t>
                            </m:r>
                            <m:sSub>
                              <m:sSubPr>
                                <m:ctrlPr>
                                  <a:rPr lang="en-US" b="1" i="1" smtClean="0">
                                    <a:latin typeface="Arial" charset="0"/>
                                    <a:ea typeface="Arial" charset="0"/>
                                    <a:cs typeface="Arial" charset="0"/>
                                  </a:rPr>
                                </m:ctrlPr>
                              </m:sSubPr>
                              <m:e>
                                <m:r>
                                  <a:rPr lang="en-US" b="1" i="1">
                                    <a:latin typeface="Arial" charset="0"/>
                                    <a:ea typeface="Arial" charset="0"/>
                                    <a:cs typeface="Arial" charset="0"/>
                                  </a:rPr>
                                  <m:t>𝑽</m:t>
                                </m:r>
                              </m:e>
                              <m:sub>
                                <m:r>
                                  <a:rPr lang="en-US" b="1" i="1" smtClean="0">
                                    <a:latin typeface="Cambria Math" charset="0"/>
                                    <a:ea typeface="Arial" charset="0"/>
                                    <a:cs typeface="Arial" charset="0"/>
                                  </a:rPr>
                                  <m:t>𝑰</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p:sp>
            <p:nvSpPr>
              <p:cNvPr id="4" name="Rectangle 3"/>
              <p:cNvSpPr>
                <a:spLocks noRot="1" noChangeAspect="1" noMove="1" noResize="1" noEditPoints="1" noAdjustHandles="1" noChangeArrowheads="1" noChangeShapeType="1" noTextEdit="1"/>
              </p:cNvSpPr>
              <p:nvPr/>
            </p:nvSpPr>
            <p:spPr>
              <a:xfrm>
                <a:off x="190005" y="233663"/>
                <a:ext cx="11827824" cy="5000984"/>
              </a:xfrm>
              <a:prstGeom prst="rect">
                <a:avLst/>
              </a:prstGeom>
              <a:blipFill rotWithShape="0">
                <a:blip r:embed="rId3"/>
                <a:stretch>
                  <a:fillRect l="-258"/>
                </a:stretch>
              </a:blipFill>
            </p:spPr>
            <p:txBody>
              <a:bodyPr/>
              <a:lstStyle/>
              <a:p>
                <a:r>
                  <a:rPr lang="en-US">
                    <a:noFill/>
                  </a:rPr>
                  <a:t> </a:t>
                </a:r>
              </a:p>
            </p:txBody>
          </p:sp>
        </mc:Fallback>
      </mc:AlternateContent>
    </p:spTree>
    <p:extLst>
      <p:ext uri="{BB962C8B-B14F-4D97-AF65-F5344CB8AC3E}">
        <p14:creationId xmlns:p14="http://schemas.microsoft.com/office/powerpoint/2010/main" val="199718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7478970"/>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i="1" baseline="-25000" dirty="0" smtClean="0">
                <a:latin typeface="Arial" charset="0"/>
                <a:ea typeface="Arial" charset="0"/>
                <a:cs typeface="Arial" charset="0"/>
              </a:rPr>
              <a:t>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53752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494085"/>
          </a:xfrm>
          <a:prstGeom prst="rect">
            <a:avLst/>
          </a:prstGeom>
        </p:spPr>
        <p:txBody>
          <a:bodyPr wrap="square">
            <a:spAutoFit/>
          </a:bodyPr>
          <a:lstStyle/>
          <a:p>
            <a:pPr>
              <a:lnSpc>
                <a:spcPct val="200000"/>
              </a:lnSpc>
            </a:pPr>
            <a:r>
              <a:rPr lang="en-US" sz="1600" dirty="0" smtClean="0">
                <a:latin typeface="Times New Roman" charset="0"/>
                <a:ea typeface="Calibri" charset="0"/>
                <a:cs typeface="Times New Roman" charset="0"/>
              </a:rPr>
              <a:t>Case 3:</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from the expected reward and is equivalent to the following expressions (see </a:t>
            </a:r>
            <a:r>
              <a:rPr lang="en-US" sz="1600" dirty="0">
                <a:latin typeface="Arial" charset="0"/>
                <a:ea typeface="Arial" charset="0"/>
                <a:cs typeface="Arial" charset="0"/>
              </a:rPr>
              <a:t>supplementary slides for full derivations of these </a:t>
            </a:r>
            <a:r>
              <a:rPr lang="en-US" sz="1600" dirty="0" smtClean="0">
                <a:latin typeface="Arial" charset="0"/>
                <a:ea typeface="Arial" charset="0"/>
                <a:cs typeface="Arial" charset="0"/>
              </a:rPr>
              <a:t>equations):</a:t>
            </a:r>
          </a:p>
          <a:p>
            <a:pPr>
              <a:lnSpc>
                <a:spcPct val="200000"/>
              </a:lnSpc>
            </a:pPr>
            <a:endParaRPr lang="en-US" sz="1600" dirty="0" smtClean="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b="1" i="1"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b="1" i="1"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743489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9856</TotalTime>
  <Words>1787</Words>
  <Application>Microsoft Macintosh PowerPoint</Application>
  <PresentationFormat>Widescreen</PresentationFormat>
  <Paragraphs>229</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Cambria Math</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405</cp:revision>
  <cp:lastPrinted>2017-09-28T11:35:14Z</cp:lastPrinted>
  <dcterms:created xsi:type="dcterms:W3CDTF">2017-09-26T12:36:56Z</dcterms:created>
  <dcterms:modified xsi:type="dcterms:W3CDTF">2017-10-03T10:18:52Z</dcterms:modified>
</cp:coreProperties>
</file>