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Century Gothic" panose="020B0502020202020204" pitchFamily="34" charset="0"/>
      <p:regular r:id="rId24"/>
      <p:bold r:id="rId25"/>
      <p:italic r:id="rId26"/>
      <p:boldItalic r:id="rId27"/>
    </p:embeddedFont>
  </p:embeddedFontLst>
  <p:custDataLst>
    <p:tags r:id="rId2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78" y="10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Michael Jones II</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sz="1600" dirty="0" err="1"/>
              <a:t>DevSecOps</a:t>
            </a:r>
            <a:r>
              <a:rPr lang="en-US" sz="1600" dirty="0"/>
              <a:t> can be summarized as all of the tools and infrastructure needed to tie together the pre and post-production stage for an application. </a:t>
            </a:r>
          </a:p>
          <a:p>
            <a:pPr marL="685800" lvl="1" indent="-228600" algn="l" rtl="0">
              <a:lnSpc>
                <a:spcPct val="90000"/>
              </a:lnSpc>
              <a:spcBef>
                <a:spcPts val="0"/>
              </a:spcBef>
              <a:spcAft>
                <a:spcPts val="0"/>
              </a:spcAft>
              <a:buClr>
                <a:schemeClr val="lt1"/>
              </a:buClr>
              <a:buSzPts val="2000"/>
              <a:buChar char="•"/>
            </a:pPr>
            <a:r>
              <a:rPr lang="en-US" sz="1600" dirty="0" err="1"/>
              <a:t>DevSecOps</a:t>
            </a:r>
            <a:r>
              <a:rPr lang="en-US" sz="1600" dirty="0"/>
              <a:t> not only would they be in charge of monitoring the pre-production phase and the implementation of security features, but also will be charged with monitoring the post-production for logging checks, and responding to real-time vulnerabilities.</a:t>
            </a: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The biggest issue with the strategy at this point is that it wasn’t implemented earlier. I always believe that security needs to be looked at very early on in any technology process, especially when creating a new application. The biggest risk I think would be enforcing a policy too hastily without fully vetting it. This would leave you open to issues from the user or even potential security vulnerabilities that may have been unforeseen. </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2000" dirty="0">
                <a:latin typeface="Calibri" panose="020F0502020204030204" pitchFamily="34" charset="0"/>
                <a:cs typeface="Calibri" panose="020F0502020204030204" pitchFamily="34" charset="0"/>
              </a:rPr>
              <a:t> I recommend that we allocate a specific number of developers and security personnel to the project and that will be their sole focus. These people should also remain a part of the development process for the application so they can tailor the security processes towards the project. </a:t>
            </a:r>
          </a:p>
          <a:p>
            <a:pPr marL="1143000" lvl="2" indent="-228600" algn="l" rtl="0">
              <a:lnSpc>
                <a:spcPct val="90000"/>
              </a:lnSpc>
              <a:spcBef>
                <a:spcPts val="0"/>
              </a:spcBef>
              <a:spcAft>
                <a:spcPts val="0"/>
              </a:spcAft>
              <a:buClr>
                <a:schemeClr val="lt1"/>
              </a:buClr>
              <a:buSzPts val="1800"/>
              <a:buChar char="•"/>
            </a:pPr>
            <a:r>
              <a:rPr lang="en-US" sz="2000" dirty="0">
                <a:latin typeface="Calibri" panose="020F0502020204030204" pitchFamily="34" charset="0"/>
                <a:cs typeface="Calibri" panose="020F0502020204030204" pitchFamily="34" charset="0"/>
              </a:rPr>
              <a:t>Also, this will allow those on this team to work collaboratively with the development process so everything blends together seamlessly. </a:t>
            </a:r>
            <a:endParaRPr sz="2000" dirty="0">
              <a:latin typeface="Calibri" panose="020F0502020204030204" pitchFamily="34" charset="0"/>
              <a:cs typeface="Calibri" panose="020F0502020204030204" pitchFamily="34" charset="0"/>
            </a:endParaRP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sz="2000" dirty="0">
                <a:latin typeface="Calibri" panose="020F0502020204030204" pitchFamily="34" charset="0"/>
                <a:cs typeface="Calibri" panose="020F0502020204030204" pitchFamily="34" charset="0"/>
              </a:rPr>
              <a:t>I believe that all of the standards laid out need to be implemented at some point. However, I would prioritize and start with the higher impact ones laid out in the Security Policy document. </a:t>
            </a:r>
          </a:p>
          <a:p>
            <a:pPr marL="228600" lvl="0" indent="-228600" algn="l" rtl="0">
              <a:lnSpc>
                <a:spcPct val="90000"/>
              </a:lnSpc>
              <a:spcBef>
                <a:spcPts val="0"/>
              </a:spcBef>
              <a:spcAft>
                <a:spcPts val="0"/>
              </a:spcAft>
              <a:buClr>
                <a:schemeClr val="lt1"/>
              </a:buClr>
              <a:buSzPts val="2200"/>
              <a:buChar char="•"/>
            </a:pPr>
            <a:r>
              <a:rPr lang="en-US" sz="2000" dirty="0">
                <a:latin typeface="Calibri" panose="020F0502020204030204" pitchFamily="34" charset="0"/>
                <a:cs typeface="Calibri" panose="020F0502020204030204" pitchFamily="34" charset="0"/>
              </a:rPr>
              <a:t>After the highest priority ones have been implemented then the others at a lower priority can be implemented until all standards are embedded within the system. </a:t>
            </a:r>
          </a:p>
          <a:p>
            <a:pPr marL="228600" lvl="0" indent="-228600" algn="l" rtl="0">
              <a:lnSpc>
                <a:spcPct val="90000"/>
              </a:lnSpc>
              <a:spcBef>
                <a:spcPts val="0"/>
              </a:spcBef>
              <a:spcAft>
                <a:spcPts val="0"/>
              </a:spcAft>
              <a:buClr>
                <a:schemeClr val="lt1"/>
              </a:buClr>
              <a:buSzPts val="2200"/>
              <a:buChar char="•"/>
            </a:pPr>
            <a:r>
              <a:rPr lang="en-US" sz="2000" dirty="0">
                <a:latin typeface="Calibri" panose="020F0502020204030204" pitchFamily="34" charset="0"/>
                <a:cs typeface="Calibri" panose="020F0502020204030204" pitchFamily="34" charset="0"/>
              </a:rPr>
              <a:t>Once all standards have been implemented, we can revisit the situation from a maintenance standpoint for long-term success. How can we maintain security over time? Are there any new security issues that have came up? </a:t>
            </a:r>
            <a:endParaRPr sz="2000" dirty="0">
              <a:latin typeface="Calibri" panose="020F0502020204030204" pitchFamily="34" charset="0"/>
              <a:cs typeface="Calibri" panose="020F0502020204030204" pitchFamily="34" charset="0"/>
            </a:endParaRPr>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N/A</a:t>
            </a:r>
            <a:endParaRPr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At Green Pace, development constantly requires security implementation. These principles will be used at an application level to support the Defense in Depth model to provide security at  multiple levels of security. </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3566159"/>
            <a:ext cx="5736469" cy="3070447"/>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graphicFrame>
        <p:nvGraphicFramePr>
          <p:cNvPr id="161" name="Google Shape;161;p4" descr="Alt text required"/>
          <p:cNvGraphicFramePr/>
          <p:nvPr>
            <p:extLst>
              <p:ext uri="{D42A27DB-BD31-4B8C-83A1-F6EECF244321}">
                <p14:modId xmlns:p14="http://schemas.microsoft.com/office/powerpoint/2010/main" val="3472691113"/>
              </p:ext>
            </p:extLst>
          </p:nvPr>
        </p:nvGraphicFramePr>
        <p:xfrm>
          <a:off x="2550108" y="2057401"/>
          <a:ext cx="7835225" cy="420618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tx1"/>
                          </a:solidFill>
                        </a:rPr>
                        <a:t>Likely</a:t>
                      </a:r>
                      <a:endParaRPr sz="1400"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chemeClr val="tx1"/>
                          </a:solidFill>
                        </a:rPr>
                        <a:t>SQL Injection – Used to prevent SQL injection within the application by checking for “or” statements within queries</a:t>
                      </a:r>
                      <a:r>
                        <a:rPr lang="en-US" sz="2000" u="none" strike="noStrike" cap="none" dirty="0">
                          <a:solidFill>
                            <a:srgbClr val="FFD966"/>
                          </a:solidFill>
                        </a:rPr>
                        <a:t>.</a:t>
                      </a:r>
                      <a:endParaRPr sz="20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tx1"/>
                          </a:solidFill>
                        </a:rPr>
                        <a:t>Priority</a:t>
                      </a:r>
                      <a:endParaRPr sz="1400"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chemeClr val="tx1"/>
                          </a:solidFill>
                        </a:rPr>
                        <a:t>String Correctness- used to prevent an overload of a string and validate that the string cannot pass a specific number of characters.</a:t>
                      </a:r>
                      <a:endParaRPr sz="20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tx1"/>
                          </a:solidFill>
                        </a:rPr>
                        <a:t>Low priority</a:t>
                      </a:r>
                      <a:endParaRPr sz="1400"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chemeClr val="tx1"/>
                          </a:solidFill>
                        </a:rPr>
                        <a:t>Assertions- Validate that a variable passed into a method is valid within the constraints of that method.</a:t>
                      </a:r>
                      <a:endParaRPr sz="20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tx1"/>
                          </a:solidFill>
                        </a:rPr>
                        <a:t>Unlikely</a:t>
                      </a:r>
                      <a:endParaRPr sz="1400"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chemeClr val="tx1"/>
                          </a:solidFill>
                        </a:rPr>
                        <a:t>Exceptions – Validate that values passed in do not over/underflow that specific data type.</a:t>
                      </a:r>
                      <a:endParaRPr sz="20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916774" y="471604"/>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221325" y="1577320"/>
            <a:ext cx="10862749" cy="4825119"/>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1"/>
              </a:buClr>
              <a:buSzPts val="2200"/>
              <a:buChar char="•"/>
            </a:pPr>
            <a:r>
              <a:rPr lang="en-US" sz="1500" dirty="0">
                <a:latin typeface="Calibri" panose="020F0502020204030204" pitchFamily="34" charset="0"/>
                <a:cs typeface="Calibri" panose="020F0502020204030204" pitchFamily="34" charset="0"/>
              </a:rPr>
              <a:t>Validate Input Data - </a:t>
            </a:r>
            <a:r>
              <a:rPr lang="en-US" sz="1500" dirty="0">
                <a:effectLst/>
                <a:latin typeface="Calibri" panose="020F0502020204030204" pitchFamily="34" charset="0"/>
                <a:ea typeface="Calibri" panose="020F0502020204030204" pitchFamily="34" charset="0"/>
                <a:cs typeface="Calibri" panose="020F0502020204030204" pitchFamily="34" charset="0"/>
              </a:rPr>
              <a:t>A good practice is to validate input from all sources, especially untrusted sources. Using good input validation can cure a lot of common software vulnerabilities. One thing to remember is that it’s okay to be cautious of any outside sources.</a:t>
            </a:r>
          </a:p>
          <a:p>
            <a:pPr marL="228600" lvl="0" indent="-228600" algn="l" rtl="0">
              <a:lnSpc>
                <a:spcPct val="90000"/>
              </a:lnSpc>
              <a:spcBef>
                <a:spcPts val="0"/>
              </a:spcBef>
              <a:spcAft>
                <a:spcPts val="0"/>
              </a:spcAft>
              <a:buClr>
                <a:schemeClr val="lt1"/>
              </a:buClr>
              <a:buSzPts val="2200"/>
              <a:buChar char="•"/>
            </a:pPr>
            <a:r>
              <a:rPr lang="en-US" sz="1500" dirty="0">
                <a:latin typeface="Calibri" panose="020F0502020204030204" pitchFamily="34" charset="0"/>
                <a:cs typeface="Calibri" panose="020F0502020204030204" pitchFamily="34" charset="0"/>
              </a:rPr>
              <a:t>Heed Compiler Warnings- </a:t>
            </a:r>
            <a:r>
              <a:rPr lang="en-US" sz="1500" dirty="0">
                <a:effectLst/>
                <a:latin typeface="Calibri" panose="020F0502020204030204" pitchFamily="34" charset="0"/>
                <a:ea typeface="Calibri" panose="020F0502020204030204" pitchFamily="34" charset="0"/>
                <a:cs typeface="Calibri" panose="020F0502020204030204" pitchFamily="34" charset="0"/>
              </a:rPr>
              <a:t>You should look to compile your code at the highest possible warning level available for your compiler. Then if you receive any warnings, you can get rid of them by modifying the code. You can also use specific analysis tools to find and delete other security risks. </a:t>
            </a:r>
          </a:p>
          <a:p>
            <a:pPr marL="228600" lvl="0" indent="-228600" algn="l" rtl="0">
              <a:lnSpc>
                <a:spcPct val="90000"/>
              </a:lnSpc>
              <a:spcBef>
                <a:spcPts val="0"/>
              </a:spcBef>
              <a:spcAft>
                <a:spcPts val="0"/>
              </a:spcAft>
              <a:buClr>
                <a:schemeClr val="lt1"/>
              </a:buClr>
              <a:buSzPts val="2200"/>
              <a:buChar char="•"/>
            </a:pPr>
            <a:r>
              <a:rPr lang="en-US" sz="1500" dirty="0">
                <a:latin typeface="Calibri" panose="020F0502020204030204" pitchFamily="34" charset="0"/>
                <a:cs typeface="Calibri" panose="020F0502020204030204" pitchFamily="34" charset="0"/>
              </a:rPr>
              <a:t>Architect and Design for Security Policies - </a:t>
            </a:r>
            <a:r>
              <a:rPr lang="en-US" sz="1500" dirty="0">
                <a:effectLst/>
                <a:latin typeface="Calibri" panose="020F0502020204030204" pitchFamily="34" charset="0"/>
                <a:ea typeface="Calibri" panose="020F0502020204030204" pitchFamily="34" charset="0"/>
                <a:cs typeface="Calibri" panose="020F0502020204030204" pitchFamily="34" charset="0"/>
              </a:rPr>
              <a:t>You need to find a way to create a software architecture and then be able to instill and enforce security policies how you see fit. For example, with different things such as privileges at different times, or need to know/only give least access needed.</a:t>
            </a:r>
          </a:p>
          <a:p>
            <a:pPr marL="228600" lvl="0" indent="-228600" algn="l" rtl="0">
              <a:lnSpc>
                <a:spcPct val="90000"/>
              </a:lnSpc>
              <a:spcBef>
                <a:spcPts val="0"/>
              </a:spcBef>
              <a:spcAft>
                <a:spcPts val="0"/>
              </a:spcAft>
              <a:buClr>
                <a:schemeClr val="lt1"/>
              </a:buClr>
              <a:buSzPts val="2200"/>
              <a:buChar char="•"/>
            </a:pPr>
            <a:r>
              <a:rPr lang="en-US" sz="1500" dirty="0">
                <a:latin typeface="Calibri" panose="020F0502020204030204" pitchFamily="34" charset="0"/>
                <a:cs typeface="Calibri" panose="020F0502020204030204" pitchFamily="34" charset="0"/>
              </a:rPr>
              <a:t>Keep It Simple - </a:t>
            </a:r>
            <a:r>
              <a:rPr lang="en-US" sz="1500" dirty="0">
                <a:effectLst/>
                <a:latin typeface="Calibri" panose="020F0502020204030204" pitchFamily="34" charset="0"/>
                <a:ea typeface="Calibri" panose="020F0502020204030204" pitchFamily="34" charset="0"/>
              </a:rPr>
              <a:t>In any case, you want to make design as simple, yet proficient as possible. When designs become too complex and convoluted; they become exponentially more difficult to manage and there are numerous other ways to intrude. </a:t>
            </a:r>
            <a:endParaRPr lang="en-US" sz="1500" dirty="0">
              <a:effectLst/>
              <a:latin typeface="Calibri" panose="020F0502020204030204" pitchFamily="34" charset="0"/>
              <a:ea typeface="Calibri" panose="020F0502020204030204" pitchFamily="34" charset="0"/>
              <a:cs typeface="Calibri" panose="020F0502020204030204" pitchFamily="34" charset="0"/>
            </a:endParaRPr>
          </a:p>
          <a:p>
            <a:pPr marL="228600" lvl="0" indent="-228600" algn="l" rtl="0">
              <a:lnSpc>
                <a:spcPct val="90000"/>
              </a:lnSpc>
              <a:spcBef>
                <a:spcPts val="0"/>
              </a:spcBef>
              <a:spcAft>
                <a:spcPts val="0"/>
              </a:spcAft>
              <a:buClr>
                <a:schemeClr val="lt1"/>
              </a:buClr>
              <a:buSzPts val="2200"/>
              <a:buChar char="•"/>
            </a:pPr>
            <a:r>
              <a:rPr lang="en-US" sz="1500" dirty="0">
                <a:latin typeface="Calibri" panose="020F0502020204030204" pitchFamily="34" charset="0"/>
                <a:cs typeface="Calibri" panose="020F0502020204030204" pitchFamily="34" charset="0"/>
              </a:rPr>
              <a:t>Default Deny - </a:t>
            </a:r>
            <a:r>
              <a:rPr lang="en-US" sz="1500" dirty="0">
                <a:effectLst/>
                <a:latin typeface="Calibri" panose="020F0502020204030204" pitchFamily="34" charset="0"/>
                <a:ea typeface="Calibri" panose="020F0502020204030204" pitchFamily="34" charset="0"/>
              </a:rPr>
              <a:t>By default, all access decisions are automatically denied, then there are certain set of circumstances in which access is granted.</a:t>
            </a:r>
            <a:endParaRPr lang="en-US" sz="1500" dirty="0">
              <a:latin typeface="Calibri" panose="020F0502020204030204" pitchFamily="34" charset="0"/>
              <a:ea typeface="Calibri" panose="020F0502020204030204" pitchFamily="34" charset="0"/>
              <a:cs typeface="Calibri" panose="020F0502020204030204" pitchFamily="34" charset="0"/>
            </a:endParaRPr>
          </a:p>
          <a:p>
            <a:pPr marL="228600" lvl="0" indent="-228600" algn="l" rtl="0">
              <a:lnSpc>
                <a:spcPct val="90000"/>
              </a:lnSpc>
              <a:spcBef>
                <a:spcPts val="0"/>
              </a:spcBef>
              <a:spcAft>
                <a:spcPts val="0"/>
              </a:spcAft>
              <a:buClr>
                <a:schemeClr val="lt1"/>
              </a:buClr>
              <a:buSzPts val="2200"/>
              <a:buChar char="•"/>
            </a:pPr>
            <a:r>
              <a:rPr lang="en-US" sz="1500" dirty="0">
                <a:latin typeface="Calibri" panose="020F0502020204030204" pitchFamily="34" charset="0"/>
                <a:cs typeface="Calibri" panose="020F0502020204030204" pitchFamily="34" charset="0"/>
              </a:rPr>
              <a:t>Adhere to the Principle of Least Privilege - </a:t>
            </a:r>
            <a:r>
              <a:rPr lang="en-US" sz="1500" dirty="0">
                <a:effectLst/>
                <a:latin typeface="Calibri" panose="020F0502020204030204" pitchFamily="34" charset="0"/>
                <a:ea typeface="Calibri" panose="020F0502020204030204" pitchFamily="34" charset="0"/>
              </a:rPr>
              <a:t>I kind of alluded to this earlier a bit too, but all processes should execute with the least amount of privileges necessary. This allows for someone to not have too much power hopefully, or stumble upon data that they shouldn’t. </a:t>
            </a:r>
          </a:p>
          <a:p>
            <a:pPr marL="228600" lvl="0" indent="-228600" algn="l" rtl="0">
              <a:lnSpc>
                <a:spcPct val="90000"/>
              </a:lnSpc>
              <a:spcBef>
                <a:spcPts val="0"/>
              </a:spcBef>
              <a:spcAft>
                <a:spcPts val="0"/>
              </a:spcAft>
              <a:buClr>
                <a:schemeClr val="lt1"/>
              </a:buClr>
              <a:buSzPts val="2200"/>
              <a:buChar char="•"/>
            </a:pPr>
            <a:r>
              <a:rPr lang="en-US" sz="1500" dirty="0">
                <a:latin typeface="Calibri" panose="020F0502020204030204" pitchFamily="34" charset="0"/>
                <a:cs typeface="Calibri" panose="020F0502020204030204" pitchFamily="34" charset="0"/>
              </a:rPr>
              <a:t>Sanitize Data Sent to Other Systems - </a:t>
            </a:r>
            <a:r>
              <a:rPr lang="en-US" sz="1500" dirty="0">
                <a:effectLst/>
                <a:latin typeface="Calibri" panose="020F0502020204030204" pitchFamily="34" charset="0"/>
                <a:ea typeface="Calibri" panose="020F0502020204030204" pitchFamily="34" charset="0"/>
              </a:rPr>
              <a:t>All data that is passed from systems to other systems should be sanitized or scrubbed. If not, potential attackers could use these things for injection attacks. </a:t>
            </a:r>
          </a:p>
          <a:p>
            <a:pPr marL="228600" lvl="0" indent="-228600" algn="l" rtl="0">
              <a:lnSpc>
                <a:spcPct val="90000"/>
              </a:lnSpc>
              <a:spcBef>
                <a:spcPts val="0"/>
              </a:spcBef>
              <a:spcAft>
                <a:spcPts val="0"/>
              </a:spcAft>
              <a:buClr>
                <a:schemeClr val="lt1"/>
              </a:buClr>
              <a:buSzPts val="2200"/>
              <a:buChar char="•"/>
            </a:pPr>
            <a:r>
              <a:rPr lang="en-US" sz="1500" dirty="0">
                <a:latin typeface="Calibri" panose="020F0502020204030204" pitchFamily="34" charset="0"/>
                <a:cs typeface="Calibri" panose="020F0502020204030204" pitchFamily="34" charset="0"/>
              </a:rPr>
              <a:t>Practice Defense in Depth - </a:t>
            </a:r>
            <a:r>
              <a:rPr lang="en-US" sz="1500" dirty="0">
                <a:effectLst/>
                <a:latin typeface="Calibri" panose="020F0502020204030204" pitchFamily="34" charset="0"/>
                <a:ea typeface="Calibri" panose="020F0502020204030204" pitchFamily="34" charset="0"/>
              </a:rPr>
              <a:t>You should always manage security risk with multiple defensive strategies and layers with fail-overs. This way if one level fails or if an attacker gets past a layer, there is another layer there to pick up the attack. With multiple layers hopefully the attack can be responded to before anything becomes compromised. </a:t>
            </a:r>
          </a:p>
          <a:p>
            <a:pPr marL="228600" lvl="0" indent="-228600" algn="l" rtl="0">
              <a:lnSpc>
                <a:spcPct val="90000"/>
              </a:lnSpc>
              <a:spcBef>
                <a:spcPts val="0"/>
              </a:spcBef>
              <a:spcAft>
                <a:spcPts val="0"/>
              </a:spcAft>
              <a:buClr>
                <a:schemeClr val="lt1"/>
              </a:buClr>
              <a:buSzPts val="2200"/>
              <a:buChar char="•"/>
            </a:pPr>
            <a:r>
              <a:rPr lang="en-US" sz="1500" dirty="0">
                <a:latin typeface="Calibri" panose="020F0502020204030204" pitchFamily="34" charset="0"/>
                <a:cs typeface="Calibri" panose="020F0502020204030204" pitchFamily="34" charset="0"/>
              </a:rPr>
              <a:t>Use Effective Quality Assurance Techniques - </a:t>
            </a:r>
            <a:r>
              <a:rPr lang="en-US" sz="1500" dirty="0">
                <a:effectLst/>
                <a:latin typeface="Calibri" panose="020F0502020204030204" pitchFamily="34" charset="0"/>
                <a:ea typeface="Calibri" panose="020F0502020204030204" pitchFamily="34" charset="0"/>
              </a:rPr>
              <a:t>QA is extremely important because it can be used for finding and getting rid of vulnerabilities. Pen testing and source code audits are a couple examples of effective QA techniques. Sometimes it is best to have external reviews done for unbiased opinions on systems. </a:t>
            </a:r>
          </a:p>
          <a:p>
            <a:pPr marL="228600" lvl="0" indent="-228600" algn="l" rtl="0">
              <a:lnSpc>
                <a:spcPct val="90000"/>
              </a:lnSpc>
              <a:spcBef>
                <a:spcPts val="0"/>
              </a:spcBef>
              <a:spcAft>
                <a:spcPts val="0"/>
              </a:spcAft>
              <a:buClr>
                <a:schemeClr val="lt1"/>
              </a:buClr>
              <a:buSzPts val="2200"/>
              <a:buChar char="•"/>
            </a:pPr>
            <a:r>
              <a:rPr lang="en-US" sz="1500" dirty="0">
                <a:latin typeface="Calibri" panose="020F0502020204030204" pitchFamily="34" charset="0"/>
                <a:cs typeface="Calibri" panose="020F0502020204030204" pitchFamily="34" charset="0"/>
              </a:rPr>
              <a:t>Adopt a Secure Coding Standard - </a:t>
            </a:r>
            <a:r>
              <a:rPr lang="en-US" sz="1500" dirty="0">
                <a:effectLst/>
                <a:latin typeface="Calibri" panose="020F0502020204030204" pitchFamily="34" charset="0"/>
                <a:ea typeface="Calibri" panose="020F0502020204030204" pitchFamily="34" charset="0"/>
              </a:rPr>
              <a:t>You should look to adopt this standard to your target development language(s) and platform(s).</a:t>
            </a:r>
            <a:endParaRPr sz="1500" dirty="0">
              <a:latin typeface="Calibri" panose="020F0502020204030204" pitchFamily="34" charset="0"/>
              <a:cs typeface="Calibri" panose="020F0502020204030204" pitchFamily="34" charset="0"/>
            </a:endParaRP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lt1"/>
              </a:buClr>
              <a:buSzPts val="2000"/>
              <a:buChar char="•"/>
            </a:pPr>
            <a:r>
              <a:rPr lang="en-US" sz="2000" dirty="0"/>
              <a:t>Data Type-</a:t>
            </a:r>
            <a:r>
              <a:rPr lang="en-US" sz="1800" dirty="0">
                <a:effectLst/>
                <a:latin typeface="Calibri" panose="020F0502020204030204" pitchFamily="34" charset="0"/>
                <a:ea typeface="Calibri" panose="020F0502020204030204" pitchFamily="34" charset="0"/>
              </a:rPr>
              <a:t>Need to validate the input for a data type so that the correct types of data are entered. For example, when asking for an input of an integer the user inputs an integer, when asking for a char the user enters a char, etc. </a:t>
            </a:r>
            <a:endParaRPr lang="en-US" sz="2000" dirty="0"/>
          </a:p>
          <a:p>
            <a:pPr marL="228600" lvl="0" indent="-228600" algn="l" rtl="0">
              <a:lnSpc>
                <a:spcPct val="90000"/>
              </a:lnSpc>
              <a:spcBef>
                <a:spcPts val="0"/>
              </a:spcBef>
              <a:spcAft>
                <a:spcPts val="0"/>
              </a:spcAft>
              <a:buClr>
                <a:schemeClr val="lt1"/>
              </a:buClr>
              <a:buSzPts val="2000"/>
              <a:buChar char="•"/>
            </a:pPr>
            <a:r>
              <a:rPr lang="en-US" sz="2000" dirty="0"/>
              <a:t>Data Value-</a:t>
            </a:r>
            <a:r>
              <a:rPr lang="en-US" sz="1800" dirty="0">
                <a:effectLst/>
                <a:latin typeface="Calibri" panose="020F0502020204030204" pitchFamily="34" charset="0"/>
                <a:ea typeface="Calibri" panose="020F0502020204030204" pitchFamily="34" charset="0"/>
              </a:rPr>
              <a:t>Similarly to the Data Type we need to provide some form of checking to make sure that the value fits within the parameters given. For example, if the string cannot be over 10 characters but the user inputs 11 characters.</a:t>
            </a:r>
            <a:endParaRPr lang="en-US" sz="2000" dirty="0"/>
          </a:p>
          <a:p>
            <a:pPr marL="228600" lvl="0" indent="-228600" algn="l" rtl="0">
              <a:lnSpc>
                <a:spcPct val="90000"/>
              </a:lnSpc>
              <a:spcBef>
                <a:spcPts val="0"/>
              </a:spcBef>
              <a:spcAft>
                <a:spcPts val="0"/>
              </a:spcAft>
              <a:buClr>
                <a:schemeClr val="lt1"/>
              </a:buClr>
              <a:buSzPts val="2000"/>
              <a:buChar char="•"/>
            </a:pPr>
            <a:r>
              <a:rPr lang="en-US" sz="2000" dirty="0"/>
              <a:t>String Correctness-</a:t>
            </a:r>
            <a:r>
              <a:rPr lang="en-US" sz="1800" dirty="0">
                <a:effectLst/>
                <a:latin typeface="Calibri" panose="020F0502020204030204" pitchFamily="34" charset="0"/>
                <a:ea typeface="Calibri" panose="020F0502020204030204" pitchFamily="34" charset="0"/>
              </a:rPr>
              <a:t>Validate the number of characters entered for a string.</a:t>
            </a:r>
            <a:endParaRPr lang="en-US" sz="2000" dirty="0"/>
          </a:p>
          <a:p>
            <a:pPr marL="228600" lvl="0" indent="-228600" algn="l" rtl="0">
              <a:lnSpc>
                <a:spcPct val="90000"/>
              </a:lnSpc>
              <a:spcBef>
                <a:spcPts val="0"/>
              </a:spcBef>
              <a:spcAft>
                <a:spcPts val="0"/>
              </a:spcAft>
              <a:buClr>
                <a:schemeClr val="lt1"/>
              </a:buClr>
              <a:buSzPts val="2000"/>
              <a:buChar char="•"/>
            </a:pPr>
            <a:r>
              <a:rPr lang="en-US" sz="2000" dirty="0"/>
              <a:t>SQL Injection-</a:t>
            </a:r>
            <a:r>
              <a:rPr lang="en-US" sz="1800" dirty="0">
                <a:effectLst/>
                <a:latin typeface="Calibri" panose="020F0502020204030204" pitchFamily="34" charset="0"/>
                <a:ea typeface="Calibri" panose="020F0502020204030204" pitchFamily="34" charset="0"/>
              </a:rPr>
              <a:t>Checks the user inputs for the string “or” for potential SQL Injection attacks and then will notify and stop subsequent queries. </a:t>
            </a:r>
            <a:endParaRPr lang="en-US" sz="2000" dirty="0"/>
          </a:p>
          <a:p>
            <a:pPr marL="228600" lvl="0" indent="-228600" algn="l" rtl="0">
              <a:lnSpc>
                <a:spcPct val="90000"/>
              </a:lnSpc>
              <a:spcBef>
                <a:spcPts val="0"/>
              </a:spcBef>
              <a:spcAft>
                <a:spcPts val="0"/>
              </a:spcAft>
              <a:buClr>
                <a:schemeClr val="lt1"/>
              </a:buClr>
              <a:buSzPts val="2000"/>
              <a:buChar char="•"/>
            </a:pPr>
            <a:r>
              <a:rPr lang="en-US" sz="2000" dirty="0"/>
              <a:t>Memory Protection-</a:t>
            </a:r>
            <a:r>
              <a:rPr lang="en-US" sz="1800" dirty="0">
                <a:effectLst/>
                <a:latin typeface="Calibri" panose="020F0502020204030204" pitchFamily="34" charset="0"/>
                <a:ea typeface="Calibri" panose="020F0502020204030204" pitchFamily="34" charset="0"/>
              </a:rPr>
              <a:t>Validate length of character data entered by user. Malicious code can be written within an array of characters. </a:t>
            </a:r>
            <a:endParaRPr lang="en-US" sz="2000" dirty="0"/>
          </a:p>
          <a:p>
            <a:pPr marL="228600" lvl="0" indent="-228600" algn="l" rtl="0">
              <a:lnSpc>
                <a:spcPct val="90000"/>
              </a:lnSpc>
              <a:spcBef>
                <a:spcPts val="0"/>
              </a:spcBef>
              <a:spcAft>
                <a:spcPts val="0"/>
              </a:spcAft>
              <a:buClr>
                <a:schemeClr val="lt1"/>
              </a:buClr>
              <a:buSzPts val="2000"/>
              <a:buChar char="•"/>
            </a:pPr>
            <a:r>
              <a:rPr lang="en-US" sz="2000" dirty="0"/>
              <a:t>Assertions-</a:t>
            </a:r>
            <a:r>
              <a:rPr lang="en-US" sz="1800" dirty="0">
                <a:effectLst/>
                <a:latin typeface="Calibri" panose="020F0502020204030204" pitchFamily="34" charset="0"/>
                <a:ea typeface="Calibri" panose="020F0502020204030204" pitchFamily="34" charset="0"/>
              </a:rPr>
              <a:t>Validating parameter values passed to a routine. </a:t>
            </a:r>
            <a:endParaRPr lang="en-US" sz="2000" dirty="0"/>
          </a:p>
          <a:p>
            <a:pPr marL="228600" lvl="0" indent="-228600" algn="l" rtl="0">
              <a:lnSpc>
                <a:spcPct val="90000"/>
              </a:lnSpc>
              <a:spcBef>
                <a:spcPts val="0"/>
              </a:spcBef>
              <a:spcAft>
                <a:spcPts val="0"/>
              </a:spcAft>
              <a:buClr>
                <a:schemeClr val="lt1"/>
              </a:buClr>
              <a:buSzPts val="2000"/>
              <a:buChar char="•"/>
            </a:pPr>
            <a:r>
              <a:rPr lang="en-US" sz="2000" dirty="0"/>
              <a:t>Exceptions-</a:t>
            </a:r>
            <a:r>
              <a:rPr lang="en-US" sz="1800" dirty="0">
                <a:effectLst/>
                <a:latin typeface="Calibri" panose="020F0502020204030204" pitchFamily="34" charset="0"/>
                <a:ea typeface="Calibri" panose="020F0502020204030204" pitchFamily="34" charset="0"/>
              </a:rPr>
              <a:t>Computes and checks for floating point overflow. When adding together multiple doubles, there is a risk of overflow. </a:t>
            </a:r>
            <a:endParaRPr lang="en-US" sz="2000" dirty="0"/>
          </a:p>
          <a:p>
            <a:pPr marL="228600" lvl="0" indent="-228600" algn="l" rtl="0">
              <a:lnSpc>
                <a:spcPct val="90000"/>
              </a:lnSpc>
              <a:spcBef>
                <a:spcPts val="0"/>
              </a:spcBef>
              <a:spcAft>
                <a:spcPts val="0"/>
              </a:spcAft>
              <a:buClr>
                <a:schemeClr val="lt1"/>
              </a:buClr>
              <a:buSzPts val="2000"/>
              <a:buChar char="•"/>
            </a:pPr>
            <a:r>
              <a:rPr lang="en-US" sz="2000" dirty="0"/>
              <a:t>Divide by Zero-</a:t>
            </a:r>
            <a:r>
              <a:rPr lang="en-US" sz="1800" dirty="0">
                <a:effectLst/>
                <a:latin typeface="Calibri" panose="020F0502020204030204" pitchFamily="34" charset="0"/>
                <a:ea typeface="Calibri" panose="020F0502020204030204" pitchFamily="34" charset="0"/>
              </a:rPr>
              <a:t>When two integers are divided, the denominator cannot be zero. </a:t>
            </a:r>
            <a:endParaRPr lang="en-US" sz="2000" dirty="0"/>
          </a:p>
          <a:p>
            <a:pPr marL="228600" lvl="0" indent="-228600" algn="l" rtl="0">
              <a:lnSpc>
                <a:spcPct val="90000"/>
              </a:lnSpc>
              <a:spcBef>
                <a:spcPts val="0"/>
              </a:spcBef>
              <a:spcAft>
                <a:spcPts val="0"/>
              </a:spcAft>
              <a:buClr>
                <a:schemeClr val="lt1"/>
              </a:buClr>
              <a:buSzPts val="2000"/>
              <a:buChar char="•"/>
            </a:pPr>
            <a:r>
              <a:rPr lang="en-US" sz="2000" dirty="0"/>
              <a:t>Data Type Casting-</a:t>
            </a:r>
            <a:r>
              <a:rPr lang="en-US" sz="1800" dirty="0">
                <a:effectLst/>
                <a:latin typeface="Calibri" panose="020F0502020204030204" pitchFamily="34" charset="0"/>
                <a:ea typeface="Calibri" panose="020F0502020204030204" pitchFamily="34" charset="0"/>
              </a:rPr>
              <a:t>Avoid integer data casting when types differ. </a:t>
            </a:r>
            <a:endParaRPr lang="en-US" sz="2000" dirty="0"/>
          </a:p>
          <a:p>
            <a:pPr marL="228600" lvl="0" indent="-228600" algn="l" rtl="0">
              <a:lnSpc>
                <a:spcPct val="90000"/>
              </a:lnSpc>
              <a:spcBef>
                <a:spcPts val="0"/>
              </a:spcBef>
              <a:spcAft>
                <a:spcPts val="0"/>
              </a:spcAft>
              <a:buClr>
                <a:schemeClr val="lt1"/>
              </a:buClr>
              <a:buSzPts val="2000"/>
              <a:buChar char="•"/>
            </a:pPr>
            <a:r>
              <a:rPr lang="en-US" sz="2000" dirty="0"/>
              <a:t>Integer Overflow-</a:t>
            </a:r>
            <a:r>
              <a:rPr lang="en-US" sz="1800" dirty="0">
                <a:effectLst/>
                <a:latin typeface="Calibri" panose="020F0502020204030204" pitchFamily="34" charset="0"/>
                <a:ea typeface="Calibri" panose="020F0502020204030204" pitchFamily="34" charset="0"/>
              </a:rPr>
              <a:t>When multiplying two long integers the maximum value is LONG_MAX. The result can’t be compared to LONG_MAX after the multiplication if it overflows. </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latin typeface="Calibri" panose="020F0502020204030204" pitchFamily="34" charset="0"/>
                <a:cs typeface="Calibri" panose="020F0502020204030204" pitchFamily="34" charset="0"/>
              </a:rPr>
              <a:t>Encryption in Rest: </a:t>
            </a:r>
            <a:r>
              <a:rPr lang="en-US" sz="1800" dirty="0">
                <a:effectLst/>
                <a:latin typeface="Calibri" panose="020F0502020204030204" pitchFamily="34" charset="0"/>
                <a:ea typeface="Calibri" panose="020F0502020204030204" pitchFamily="34" charset="0"/>
                <a:cs typeface="Calibri" panose="020F0502020204030204" pitchFamily="34" charset="0"/>
              </a:rPr>
              <a:t>Encryption at rest is holds the data in a protected state while it is being stored in a secure place waiting to be used. An encryption key is used to encrypt and decrypt the data as it is stored and leaves the storage. </a:t>
            </a:r>
          </a:p>
          <a:p>
            <a:pPr marL="228600" lvl="0" indent="-228600" algn="l" rtl="0">
              <a:lnSpc>
                <a:spcPct val="90000"/>
              </a:lnSpc>
              <a:spcBef>
                <a:spcPts val="0"/>
              </a:spcBef>
              <a:spcAft>
                <a:spcPts val="0"/>
              </a:spcAft>
              <a:buClr>
                <a:schemeClr val="lt1"/>
              </a:buClr>
              <a:buSzPts val="2000"/>
              <a:buChar char="•"/>
            </a:pPr>
            <a:r>
              <a:rPr lang="en-US" sz="2000" dirty="0">
                <a:latin typeface="Calibri" panose="020F0502020204030204" pitchFamily="34" charset="0"/>
                <a:cs typeface="Calibri" panose="020F0502020204030204" pitchFamily="34" charset="0"/>
              </a:rPr>
              <a:t>Encryption at Flight</a:t>
            </a:r>
            <a:r>
              <a:rPr lang="en-US" sz="1600" dirty="0"/>
              <a:t>: </a:t>
            </a:r>
            <a:r>
              <a:rPr lang="en-US" sz="1800" dirty="0">
                <a:effectLst/>
                <a:latin typeface="Calibri" panose="020F0502020204030204" pitchFamily="34" charset="0"/>
                <a:ea typeface="Calibri" panose="020F0502020204030204" pitchFamily="34" charset="0"/>
              </a:rPr>
              <a:t>Encryption at flight is the process of data being encrypted while it is being transferred from point to point. The data gets encrypted while being sent and then is sent along with a key to decrypt it when it gets to its destination.</a:t>
            </a:r>
          </a:p>
          <a:p>
            <a:pPr marL="228600" lvl="0" indent="-228600" algn="l" rtl="0">
              <a:lnSpc>
                <a:spcPct val="90000"/>
              </a:lnSpc>
              <a:spcBef>
                <a:spcPts val="0"/>
              </a:spcBef>
              <a:spcAft>
                <a:spcPts val="0"/>
              </a:spcAft>
              <a:buClr>
                <a:schemeClr val="lt1"/>
              </a:buClr>
              <a:buSzPts val="2000"/>
              <a:buChar char="•"/>
            </a:pPr>
            <a:r>
              <a:rPr lang="en-US" sz="2000" dirty="0">
                <a:latin typeface="Calibri" panose="020F0502020204030204" pitchFamily="34" charset="0"/>
              </a:rPr>
              <a:t>Encryption in Use: </a:t>
            </a:r>
            <a:r>
              <a:rPr lang="en-US" sz="1800" dirty="0">
                <a:effectLst/>
                <a:latin typeface="Calibri" panose="020F0502020204030204" pitchFamily="34" charset="0"/>
                <a:ea typeface="Calibri" panose="020F0502020204030204" pitchFamily="34" charset="0"/>
              </a:rPr>
              <a:t>Encryption in use is when an application is being used the data is being encrypted. This allows the data to remain safe while the application is in use. </a:t>
            </a:r>
            <a:endParaRPr sz="2000"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000" dirty="0">
                <a:latin typeface="Calibri" panose="020F0502020204030204" pitchFamily="34" charset="0"/>
                <a:cs typeface="Calibri" panose="020F0502020204030204" pitchFamily="34" charset="0"/>
              </a:rPr>
              <a:t>Authentication: </a:t>
            </a:r>
            <a:r>
              <a:rPr lang="en-US" sz="1800" dirty="0">
                <a:effectLst/>
                <a:latin typeface="Calibri" panose="020F0502020204030204" pitchFamily="34" charset="0"/>
                <a:ea typeface="Calibri" panose="020F0502020204030204" pitchFamily="34" charset="0"/>
              </a:rPr>
              <a:t>Authentication is the process of the verifying a user’s identity in order to connect to a particular service. Services such as two factor authentication offer additional security to protect against unwanted users connecting. </a:t>
            </a:r>
          </a:p>
          <a:p>
            <a:pPr marL="228600" lvl="0" indent="-228600" algn="l" rtl="0">
              <a:lnSpc>
                <a:spcPct val="90000"/>
              </a:lnSpc>
              <a:spcBef>
                <a:spcPts val="0"/>
              </a:spcBef>
              <a:spcAft>
                <a:spcPts val="0"/>
              </a:spcAft>
              <a:buClr>
                <a:schemeClr val="lt1"/>
              </a:buClr>
              <a:buSzPts val="2400"/>
              <a:buChar char="•"/>
            </a:pPr>
            <a:r>
              <a:rPr lang="en-US" sz="2000" dirty="0">
                <a:latin typeface="Calibri" panose="020F0502020204030204" pitchFamily="34" charset="0"/>
              </a:rPr>
              <a:t>Authorization: </a:t>
            </a:r>
            <a:r>
              <a:rPr lang="en-US" sz="1800" dirty="0">
                <a:effectLst/>
                <a:latin typeface="Calibri" panose="020F0502020204030204" pitchFamily="34" charset="0"/>
                <a:ea typeface="Calibri" panose="020F0502020204030204" pitchFamily="34" charset="0"/>
              </a:rPr>
              <a:t>Authorization is the process of validating the user in question against the system in question. Authorization also determines the access and whether or not a user can complete the task in question.</a:t>
            </a:r>
          </a:p>
          <a:p>
            <a:pPr marL="228600" lvl="0" indent="-228600" algn="l" rtl="0">
              <a:lnSpc>
                <a:spcPct val="90000"/>
              </a:lnSpc>
              <a:spcBef>
                <a:spcPts val="0"/>
              </a:spcBef>
              <a:spcAft>
                <a:spcPts val="0"/>
              </a:spcAft>
              <a:buClr>
                <a:schemeClr val="lt1"/>
              </a:buClr>
              <a:buSzPts val="2400"/>
              <a:buChar char="•"/>
            </a:pPr>
            <a:r>
              <a:rPr lang="en-US" sz="2000" dirty="0">
                <a:latin typeface="Calibri" panose="020F0502020204030204" pitchFamily="34" charset="0"/>
              </a:rPr>
              <a:t>Accounting: </a:t>
            </a:r>
            <a:r>
              <a:rPr lang="en-US" sz="1800" dirty="0">
                <a:effectLst/>
                <a:latin typeface="Calibri" panose="020F0502020204030204" pitchFamily="34" charset="0"/>
                <a:ea typeface="Calibri" panose="020F0502020204030204" pitchFamily="34" charset="0"/>
              </a:rPr>
              <a:t>Accounting is often referred to the amount of resources that a user uses during their particular sessions. Accounting can be boiled down to any set of statistics and/or usage information. </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I was a little unsure exactly what we were supposed to be testing. I don’t recall seeing an example file or anything and I was a bit confused.</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453</TotalTime>
  <Words>1438</Words>
  <Application>Microsoft Office PowerPoint</Application>
  <PresentationFormat>Widescreen</PresentationFormat>
  <Paragraphs>61</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Century Gothic</vt:lpstr>
      <vt:lpstr>Arial</vt:lpstr>
      <vt:lpstr>Calibri</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Jones, Michael</cp:lastModifiedBy>
  <cp:revision>6</cp:revision>
  <dcterms:created xsi:type="dcterms:W3CDTF">2020-08-19T17:59:24Z</dcterms:created>
  <dcterms:modified xsi:type="dcterms:W3CDTF">2022-04-17T23:42:49Z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