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0"/>
    <p:restoredTop sz="94694"/>
  </p:normalViewPr>
  <p:slideViewPr>
    <p:cSldViewPr snapToGrid="0">
      <p:cViewPr varScale="1">
        <p:scale>
          <a:sx n="121" d="100"/>
          <a:sy n="121" d="100"/>
        </p:scale>
        <p:origin x="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FB2FBE-1964-084D-8AFD-298419A43F8E}"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47BF840C-2487-6E45-8EA9-51E811596B11}">
      <dgm:prSet/>
      <dgm:spPr/>
      <dgm:t>
        <a:bodyPr/>
        <a:lstStyle/>
        <a:p>
          <a:r>
            <a:rPr lang="en-US" b="1" dirty="0"/>
            <a:t>Survey on Algorithms for Personalized Patient Health Informatics and Diagnosis</a:t>
          </a:r>
          <a:endParaRPr lang="en-US" dirty="0"/>
        </a:p>
      </dgm:t>
    </dgm:pt>
    <dgm:pt modelId="{A497BFA7-865D-454F-AFE1-E9CDBFAFE232}" type="parTrans" cxnId="{04430729-3FCB-A74A-8134-18C03D4DA49D}">
      <dgm:prSet/>
      <dgm:spPr/>
      <dgm:t>
        <a:bodyPr/>
        <a:lstStyle/>
        <a:p>
          <a:endParaRPr lang="en-US"/>
        </a:p>
      </dgm:t>
    </dgm:pt>
    <dgm:pt modelId="{DCACF8A0-88BF-9D42-92EA-F8436F0C8BE4}" type="sibTrans" cxnId="{04430729-3FCB-A74A-8134-18C03D4DA49D}">
      <dgm:prSet/>
      <dgm:spPr/>
      <dgm:t>
        <a:bodyPr/>
        <a:lstStyle/>
        <a:p>
          <a:endParaRPr lang="en-US"/>
        </a:p>
      </dgm:t>
    </dgm:pt>
    <dgm:pt modelId="{718558AE-5473-1E40-91FD-D14A60125E72}" type="pres">
      <dgm:prSet presAssocID="{99FB2FBE-1964-084D-8AFD-298419A43F8E}" presName="linear" presStyleCnt="0">
        <dgm:presLayoutVars>
          <dgm:animLvl val="lvl"/>
          <dgm:resizeHandles val="exact"/>
        </dgm:presLayoutVars>
      </dgm:prSet>
      <dgm:spPr/>
    </dgm:pt>
    <dgm:pt modelId="{38CC72E8-956B-1145-BC29-0EE48107ABF2}" type="pres">
      <dgm:prSet presAssocID="{47BF840C-2487-6E45-8EA9-51E811596B11}" presName="parentText" presStyleLbl="node1" presStyleIdx="0" presStyleCnt="1">
        <dgm:presLayoutVars>
          <dgm:chMax val="0"/>
          <dgm:bulletEnabled val="1"/>
        </dgm:presLayoutVars>
      </dgm:prSet>
      <dgm:spPr/>
    </dgm:pt>
  </dgm:ptLst>
  <dgm:cxnLst>
    <dgm:cxn modelId="{04430729-3FCB-A74A-8134-18C03D4DA49D}" srcId="{99FB2FBE-1964-084D-8AFD-298419A43F8E}" destId="{47BF840C-2487-6E45-8EA9-51E811596B11}" srcOrd="0" destOrd="0" parTransId="{A497BFA7-865D-454F-AFE1-E9CDBFAFE232}" sibTransId="{DCACF8A0-88BF-9D42-92EA-F8436F0C8BE4}"/>
    <dgm:cxn modelId="{F17019BE-2490-3A42-B3C1-8EE1DA11000A}" type="presOf" srcId="{47BF840C-2487-6E45-8EA9-51E811596B11}" destId="{38CC72E8-956B-1145-BC29-0EE48107ABF2}" srcOrd="0" destOrd="0" presId="urn:microsoft.com/office/officeart/2005/8/layout/vList2"/>
    <dgm:cxn modelId="{AE5A9CF0-5AD8-7341-AE73-5AF7DC0C0171}" type="presOf" srcId="{99FB2FBE-1964-084D-8AFD-298419A43F8E}" destId="{718558AE-5473-1E40-91FD-D14A60125E72}" srcOrd="0" destOrd="0" presId="urn:microsoft.com/office/officeart/2005/8/layout/vList2"/>
    <dgm:cxn modelId="{658CBC1C-E6F9-AA4D-8355-949A51F6A4C3}" type="presParOf" srcId="{718558AE-5473-1E40-91FD-D14A60125E72}" destId="{38CC72E8-956B-1145-BC29-0EE48107ABF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801722-DA3F-254F-9EB5-DCA97A451E24}"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3447481F-C060-204A-A7DF-1A912ABD571B}">
      <dgm:prSet/>
      <dgm:spPr/>
      <dgm:t>
        <a:bodyPr/>
        <a:lstStyle/>
        <a:p>
          <a:r>
            <a:rPr lang="en-US" dirty="0"/>
            <a:t>Michael Rizig</a:t>
          </a:r>
        </a:p>
      </dgm:t>
    </dgm:pt>
    <dgm:pt modelId="{DBB5DACD-5BD6-EB48-AC95-E5C5CC45797F}" type="parTrans" cxnId="{03CD5E2A-70A5-814A-A607-C470B018C8F6}">
      <dgm:prSet/>
      <dgm:spPr/>
      <dgm:t>
        <a:bodyPr/>
        <a:lstStyle/>
        <a:p>
          <a:endParaRPr lang="en-US"/>
        </a:p>
      </dgm:t>
    </dgm:pt>
    <dgm:pt modelId="{A0AB71EE-D1F2-344B-A594-2FD4A0C40765}" type="sibTrans" cxnId="{03CD5E2A-70A5-814A-A607-C470B018C8F6}">
      <dgm:prSet/>
      <dgm:spPr/>
      <dgm:t>
        <a:bodyPr/>
        <a:lstStyle/>
        <a:p>
          <a:endParaRPr lang="en-US"/>
        </a:p>
      </dgm:t>
    </dgm:pt>
    <dgm:pt modelId="{9CCDE7D5-6D62-914A-836E-96671AC4287D}" type="pres">
      <dgm:prSet presAssocID="{A7801722-DA3F-254F-9EB5-DCA97A451E24}" presName="linear" presStyleCnt="0">
        <dgm:presLayoutVars>
          <dgm:animLvl val="lvl"/>
          <dgm:resizeHandles val="exact"/>
        </dgm:presLayoutVars>
      </dgm:prSet>
      <dgm:spPr/>
    </dgm:pt>
    <dgm:pt modelId="{8A79C15C-8E14-F348-AC3B-7191C71CECE9}" type="pres">
      <dgm:prSet presAssocID="{3447481F-C060-204A-A7DF-1A912ABD571B}" presName="parentText" presStyleLbl="node1" presStyleIdx="0" presStyleCnt="1">
        <dgm:presLayoutVars>
          <dgm:chMax val="0"/>
          <dgm:bulletEnabled val="1"/>
        </dgm:presLayoutVars>
      </dgm:prSet>
      <dgm:spPr/>
    </dgm:pt>
  </dgm:ptLst>
  <dgm:cxnLst>
    <dgm:cxn modelId="{0A85A724-BE65-B04D-AC6A-BBF8275DE0F9}" type="presOf" srcId="{3447481F-C060-204A-A7DF-1A912ABD571B}" destId="{8A79C15C-8E14-F348-AC3B-7191C71CECE9}" srcOrd="0" destOrd="0" presId="urn:microsoft.com/office/officeart/2005/8/layout/vList2"/>
    <dgm:cxn modelId="{03CD5E2A-70A5-814A-A607-C470B018C8F6}" srcId="{A7801722-DA3F-254F-9EB5-DCA97A451E24}" destId="{3447481F-C060-204A-A7DF-1A912ABD571B}" srcOrd="0" destOrd="0" parTransId="{DBB5DACD-5BD6-EB48-AC95-E5C5CC45797F}" sibTransId="{A0AB71EE-D1F2-344B-A594-2FD4A0C40765}"/>
    <dgm:cxn modelId="{1C7C7E8C-E9C5-FA44-9C12-A8741E2076AC}" type="presOf" srcId="{A7801722-DA3F-254F-9EB5-DCA97A451E24}" destId="{9CCDE7D5-6D62-914A-836E-96671AC4287D}" srcOrd="0" destOrd="0" presId="urn:microsoft.com/office/officeart/2005/8/layout/vList2"/>
    <dgm:cxn modelId="{3C7E27BE-3CD0-7F45-886B-322DBC0A00A8}" type="presParOf" srcId="{9CCDE7D5-6D62-914A-836E-96671AC4287D}" destId="{8A79C15C-8E14-F348-AC3B-7191C71CECE9}"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C72E8-956B-1145-BC29-0EE48107ABF2}">
      <dsp:nvSpPr>
        <dsp:cNvPr id="0" name=""/>
        <dsp:cNvSpPr/>
      </dsp:nvSpPr>
      <dsp:spPr>
        <a:xfrm>
          <a:off x="0" y="19115"/>
          <a:ext cx="8138160" cy="10237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Survey on Algorithms for Personalized Patient Health Informatics and Diagnosis</a:t>
          </a:r>
          <a:endParaRPr lang="en-US" sz="2500" kern="1200" dirty="0"/>
        </a:p>
      </dsp:txBody>
      <dsp:txXfrm>
        <a:off x="49975" y="69090"/>
        <a:ext cx="8038210" cy="923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9C15C-8E14-F348-AC3B-7191C71CECE9}">
      <dsp:nvSpPr>
        <dsp:cNvPr id="0" name=""/>
        <dsp:cNvSpPr/>
      </dsp:nvSpPr>
      <dsp:spPr>
        <a:xfrm>
          <a:off x="0" y="51"/>
          <a:ext cx="1382646" cy="35977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Michael Rizig</a:t>
          </a:r>
        </a:p>
      </dsp:txBody>
      <dsp:txXfrm>
        <a:off x="17563" y="17614"/>
        <a:ext cx="1347520"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281A1-2E8A-4B4C-805A-AC0A1E47703C}" type="datetimeFigureOut">
              <a:rPr lang="en-US" smtClean="0"/>
              <a:t>5/1/25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3F082-EA11-8A48-818F-6965C9549A3A}" type="slidenum">
              <a:rPr lang="en-US" smtClean="0"/>
              <a:t>‹#›</a:t>
            </a:fld>
            <a:endParaRPr lang="en-US"/>
          </a:p>
        </p:txBody>
      </p:sp>
    </p:spTree>
    <p:extLst>
      <p:ext uri="{BB962C8B-B14F-4D97-AF65-F5344CB8AC3E}">
        <p14:creationId xmlns:p14="http://schemas.microsoft.com/office/powerpoint/2010/main" val="3023802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D3F082-EA11-8A48-818F-6965C9549A3A}" type="slidenum">
              <a:rPr lang="en-US" smtClean="0"/>
              <a:t>1</a:t>
            </a:fld>
            <a:endParaRPr lang="en-US"/>
          </a:p>
        </p:txBody>
      </p:sp>
    </p:spTree>
    <p:extLst>
      <p:ext uri="{BB962C8B-B14F-4D97-AF65-F5344CB8AC3E}">
        <p14:creationId xmlns:p14="http://schemas.microsoft.com/office/powerpoint/2010/main" val="4447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5/1/25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4352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5/1/25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54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5/1/25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3723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5/1/25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9797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5/1/25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6109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5/1/25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8002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5/1/25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3382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5/1/25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3491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5/1/25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5088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5/1/25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3515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5/1/25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5569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5/1/25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49353033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scikit-learn.org/stable/datasets.html#datasets" TargetMode="External"/><Relationship Id="rId3" Type="http://schemas.openxmlformats.org/officeDocument/2006/relationships/hyperlink" Target="https://grand-challenge.org/" TargetMode="External"/><Relationship Id="rId7" Type="http://schemas.openxmlformats.org/officeDocument/2006/relationships/hyperlink" Target="https://pmc.ncbi.nlm.nih.gov/articles/PMC2929542/" TargetMode="External"/><Relationship Id="rId2" Type="http://schemas.openxmlformats.org/officeDocument/2006/relationships/hyperlink" Target="https://www.cancerimagingarchive.net/" TargetMode="External"/><Relationship Id="rId1" Type="http://schemas.openxmlformats.org/officeDocument/2006/relationships/slideLayout" Target="../slideLayouts/slideLayout2.xml"/><Relationship Id="rId6" Type="http://schemas.openxmlformats.org/officeDocument/2006/relationships/hyperlink" Target="https://www.nature.com/articles/s41597-022-01899-x" TargetMode="External"/><Relationship Id="rId5" Type="http://schemas.openxmlformats.org/officeDocument/2006/relationships/hyperlink" Target="https://starr.stanford.edu/data-types/electronic-health-record" TargetMode="External"/><Relationship Id="rId4" Type="http://schemas.openxmlformats.org/officeDocument/2006/relationships/hyperlink" Target="https://www.cancerimagingarchive.net/browse-collec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damianoperri.it/public/confusionMatri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amianoperri.it/public/confusionMatrix/"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Sample being pipetted into a petri dish">
            <a:extLst>
              <a:ext uri="{FF2B5EF4-FFF2-40B4-BE49-F238E27FC236}">
                <a16:creationId xmlns:a16="http://schemas.microsoft.com/office/drawing/2014/main" id="{51C42EFB-2EB1-B16E-14AB-D93A202C1063}"/>
              </a:ext>
            </a:extLst>
          </p:cNvPr>
          <p:cNvPicPr>
            <a:picLocks noChangeAspect="1"/>
          </p:cNvPicPr>
          <p:nvPr/>
        </p:nvPicPr>
        <p:blipFill>
          <a:blip r:embed="rId3"/>
          <a:srcRect t="5387" b="19362"/>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60000">
                <a:schemeClr val="bg1">
                  <a:alpha val="3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graphicFrame>
        <p:nvGraphicFramePr>
          <p:cNvPr id="6" name="Diagram 5">
            <a:extLst>
              <a:ext uri="{FF2B5EF4-FFF2-40B4-BE49-F238E27FC236}">
                <a16:creationId xmlns:a16="http://schemas.microsoft.com/office/drawing/2014/main" id="{873D13A8-7A19-3E53-126E-07D4ED0898E8}"/>
              </a:ext>
            </a:extLst>
          </p:cNvPr>
          <p:cNvGraphicFramePr/>
          <p:nvPr>
            <p:extLst>
              <p:ext uri="{D42A27DB-BD31-4B8C-83A1-F6EECF244321}">
                <p14:modId xmlns:p14="http://schemas.microsoft.com/office/powerpoint/2010/main" val="3640277892"/>
              </p:ext>
            </p:extLst>
          </p:nvPr>
        </p:nvGraphicFramePr>
        <p:xfrm>
          <a:off x="320029" y="777079"/>
          <a:ext cx="8138160" cy="10619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Diagram 6">
            <a:extLst>
              <a:ext uri="{FF2B5EF4-FFF2-40B4-BE49-F238E27FC236}">
                <a16:creationId xmlns:a16="http://schemas.microsoft.com/office/drawing/2014/main" id="{46BA8C6A-51D1-3E7D-3EA6-DFEAE0704469}"/>
              </a:ext>
            </a:extLst>
          </p:cNvPr>
          <p:cNvGraphicFramePr/>
          <p:nvPr>
            <p:extLst>
              <p:ext uri="{D42A27DB-BD31-4B8C-83A1-F6EECF244321}">
                <p14:modId xmlns:p14="http://schemas.microsoft.com/office/powerpoint/2010/main" val="3782196013"/>
              </p:ext>
            </p:extLst>
          </p:nvPr>
        </p:nvGraphicFramePr>
        <p:xfrm>
          <a:off x="551257" y="6201103"/>
          <a:ext cx="1382646" cy="35987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0407457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70C9-0F02-0680-8B8D-2F952372FA69}"/>
              </a:ext>
            </a:extLst>
          </p:cNvPr>
          <p:cNvSpPr>
            <a:spLocks noGrp="1"/>
          </p:cNvSpPr>
          <p:nvPr>
            <p:ph type="title"/>
          </p:nvPr>
        </p:nvSpPr>
        <p:spPr/>
        <p:txBody>
          <a:bodyPr/>
          <a:lstStyle/>
          <a:p>
            <a:r>
              <a:rPr lang="en-US" dirty="0"/>
              <a:t>Statistical Modeling</a:t>
            </a:r>
          </a:p>
        </p:txBody>
      </p:sp>
      <p:sp>
        <p:nvSpPr>
          <p:cNvPr id="3" name="Content Placeholder 2">
            <a:extLst>
              <a:ext uri="{FF2B5EF4-FFF2-40B4-BE49-F238E27FC236}">
                <a16:creationId xmlns:a16="http://schemas.microsoft.com/office/drawing/2014/main" id="{32BD3D61-C166-2A9B-2C5D-A2B5A8D115F2}"/>
              </a:ext>
            </a:extLst>
          </p:cNvPr>
          <p:cNvSpPr>
            <a:spLocks noGrp="1"/>
          </p:cNvSpPr>
          <p:nvPr>
            <p:ph idx="1"/>
          </p:nvPr>
        </p:nvSpPr>
        <p:spPr/>
        <p:txBody>
          <a:bodyPr>
            <a:normAutofit fontScale="85000" lnSpcReduction="20000"/>
          </a:bodyPr>
          <a:lstStyle/>
          <a:p>
            <a:pPr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Statistical Modeling is another method of utilizing models to predict a diagnosis. An excellent example can be found in the paper, </a:t>
            </a:r>
            <a:r>
              <a:rPr lang="en-US" sz="1800" i="1" dirty="0">
                <a:effectLst/>
                <a:latin typeface="Times New Roman" panose="02020603050405020304" pitchFamily="18" charset="0"/>
                <a:ea typeface="Times New Roman" panose="02020603050405020304" pitchFamily="18" charset="0"/>
              </a:rPr>
              <a:t>Evolving a Bayesian classifier for ECG-based age classification in medical applications by M. Wiggins , A. Saad, B. </a:t>
            </a:r>
            <a:r>
              <a:rPr lang="en-US" sz="1800" i="1" dirty="0" err="1">
                <a:effectLst/>
                <a:latin typeface="Times New Roman" panose="02020603050405020304" pitchFamily="18" charset="0"/>
                <a:ea typeface="Times New Roman" panose="02020603050405020304" pitchFamily="18" charset="0"/>
              </a:rPr>
              <a:t>Litt</a:t>
            </a:r>
            <a:r>
              <a:rPr lang="en-US" sz="1800" i="1" dirty="0">
                <a:effectLst/>
                <a:latin typeface="Times New Roman" panose="02020603050405020304" pitchFamily="18" charset="0"/>
                <a:ea typeface="Times New Roman" panose="02020603050405020304" pitchFamily="18" charset="0"/>
              </a:rPr>
              <a:t> , G. </a:t>
            </a:r>
            <a:r>
              <a:rPr lang="en-US" sz="1800" i="1" dirty="0" err="1">
                <a:effectLst/>
                <a:latin typeface="Times New Roman" panose="02020603050405020304" pitchFamily="18" charset="0"/>
                <a:ea typeface="Times New Roman" panose="02020603050405020304" pitchFamily="18" charset="0"/>
              </a:rPr>
              <a:t>Vachtsevanos</a:t>
            </a:r>
            <a:r>
              <a:rPr lang="en-US" sz="1800" i="1" dirty="0">
                <a:effectLst/>
                <a:latin typeface="Times New Roman" panose="02020603050405020304" pitchFamily="18" charset="0"/>
                <a:ea typeface="Times New Roman" panose="02020603050405020304" pitchFamily="18" charset="0"/>
              </a:rPr>
              <a:t>  (Reference 22).</a:t>
            </a:r>
            <a:endParaRPr lang="en-US" sz="1800" dirty="0">
              <a:effectLst/>
              <a:latin typeface="Times New Roman" panose="02020603050405020304" pitchFamily="18" charset="0"/>
              <a:ea typeface="Times New Roman" panose="02020603050405020304" pitchFamily="18" charset="0"/>
            </a:endParaRPr>
          </a:p>
          <a:p>
            <a:pPr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In this paper, the researchers utilized a Bayes Classifier for age based classification. Bayes Classifiers work by utilizing prior probabilities to calculate the probability that a data sample belongs in any given class. It does this by multiplying the probability that the data point is in the group (by using the groups frequency over N) then multiplies this by the likelihood of each feature of the example appearing in that group. When done for every group, we get a set of probabilities, and we choose the highest value as our prediction. </a:t>
            </a:r>
          </a:p>
          <a:p>
            <a:pPr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Complexity</a:t>
            </a:r>
            <a:r>
              <a:rPr lang="en-US" sz="1800" u="sng"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As before, we will split the complexity into training complexity and predicting complexity.</a:t>
            </a:r>
          </a:p>
          <a:p>
            <a:pPr marL="0" marR="0" indent="0">
              <a:spcBef>
                <a:spcPts val="0"/>
              </a:spcBef>
              <a:spcAft>
                <a:spcPts val="0"/>
              </a:spcAft>
              <a:buNone/>
            </a:pPr>
            <a:r>
              <a:rPr lang="en-US" sz="1800"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u="sng" dirty="0">
                <a:effectLst/>
                <a:latin typeface="Times New Roman" panose="02020603050405020304" pitchFamily="18" charset="0"/>
                <a:ea typeface="Times New Roman" panose="02020603050405020304" pitchFamily="18" charset="0"/>
              </a:rPr>
              <a:t>Training:</a:t>
            </a:r>
            <a:r>
              <a:rPr lang="en-US" sz="1800" dirty="0">
                <a:effectLst/>
                <a:latin typeface="Times New Roman" panose="02020603050405020304" pitchFamily="18" charset="0"/>
                <a:ea typeface="Times New Roman" panose="02020603050405020304" pitchFamily="18" charset="0"/>
              </a:rPr>
              <a:t> For training, we utilize the number of datapoints (n) and for each we utilize each feature (m) and compute the statistics based on these. This we can claim that for our binary approach, the complexity to </a:t>
            </a:r>
            <a:r>
              <a:rPr lang="en-US" sz="1800" b="1" dirty="0">
                <a:effectLst/>
                <a:latin typeface="Times New Roman" panose="02020603050405020304" pitchFamily="18" charset="0"/>
                <a:ea typeface="Times New Roman" panose="02020603050405020304" pitchFamily="18" charset="0"/>
              </a:rPr>
              <a:t>train</a:t>
            </a:r>
            <a:r>
              <a:rPr lang="en-US" sz="1800" dirty="0">
                <a:effectLst/>
                <a:latin typeface="Times New Roman" panose="02020603050405020304" pitchFamily="18" charset="0"/>
                <a:ea typeface="Times New Roman" panose="02020603050405020304" pitchFamily="18" charset="0"/>
              </a:rPr>
              <a:t> the model would be </a:t>
            </a:r>
            <a:r>
              <a:rPr lang="en-US" sz="1800" u="sng" dirty="0">
                <a:effectLst/>
                <a:latin typeface="Times New Roman" panose="02020603050405020304" pitchFamily="18" charset="0"/>
                <a:ea typeface="Times New Roman" panose="02020603050405020304" pitchFamily="18" charset="0"/>
              </a:rPr>
              <a:t>O(n*m). </a:t>
            </a:r>
            <a:r>
              <a:rPr lang="en-US" sz="1800" dirty="0">
                <a:effectLst/>
                <a:latin typeface="Times New Roman" panose="02020603050405020304" pitchFamily="18" charset="0"/>
                <a:ea typeface="Times New Roman" panose="02020603050405020304" pitchFamily="18" charset="0"/>
              </a:rPr>
              <a:t>This is significantly faster training than our other two models.</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Predicting our datapoint in this unsupervised algorithm is not linear as it was in our supervised algorithm. It checks each cluster (2) by the number of features in the sample (n), this for our </a:t>
            </a:r>
            <a:r>
              <a:rPr lang="en-US" sz="1800" b="1"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approach our complexity is 2n or </a:t>
            </a:r>
            <a:r>
              <a:rPr lang="en-US" sz="1800" u="sng" dirty="0">
                <a:effectLst/>
                <a:latin typeface="Times New Roman" panose="02020603050405020304" pitchFamily="18" charset="0"/>
                <a:ea typeface="Times New Roman" panose="02020603050405020304" pitchFamily="18" charset="0"/>
              </a:rPr>
              <a:t>O(n),</a:t>
            </a:r>
            <a:r>
              <a:rPr lang="en-US" sz="1800" dirty="0">
                <a:effectLst/>
                <a:latin typeface="Times New Roman" panose="02020603050405020304" pitchFamily="18" charset="0"/>
                <a:ea typeface="Times New Roman" panose="02020603050405020304" pitchFamily="18" charset="0"/>
              </a:rPr>
              <a:t> but in cases where the number of clusters is not simple, we can cay O(n*m)</a:t>
            </a:r>
          </a:p>
          <a:p>
            <a:endParaRPr lang="en-US" dirty="0"/>
          </a:p>
        </p:txBody>
      </p:sp>
    </p:spTree>
    <p:extLst>
      <p:ext uri="{BB962C8B-B14F-4D97-AF65-F5344CB8AC3E}">
        <p14:creationId xmlns:p14="http://schemas.microsoft.com/office/powerpoint/2010/main" val="336910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CDB3-741C-33F0-7975-EC727FA5936D}"/>
              </a:ext>
            </a:extLst>
          </p:cNvPr>
          <p:cNvSpPr>
            <a:spLocks noGrp="1"/>
          </p:cNvSpPr>
          <p:nvPr>
            <p:ph type="title"/>
          </p:nvPr>
        </p:nvSpPr>
        <p:spPr/>
        <p:txBody>
          <a:bodyPr/>
          <a:lstStyle/>
          <a:p>
            <a:r>
              <a:rPr lang="en-US" dirty="0"/>
              <a:t>Results – Statistical Modeling</a:t>
            </a:r>
          </a:p>
        </p:txBody>
      </p:sp>
      <p:graphicFrame>
        <p:nvGraphicFramePr>
          <p:cNvPr id="8" name="Content Placeholder 7">
            <a:extLst>
              <a:ext uri="{FF2B5EF4-FFF2-40B4-BE49-F238E27FC236}">
                <a16:creationId xmlns:a16="http://schemas.microsoft.com/office/drawing/2014/main" id="{CA099FDF-7A98-99D1-E18B-44EDD73875EE}"/>
              </a:ext>
            </a:extLst>
          </p:cNvPr>
          <p:cNvGraphicFramePr>
            <a:graphicFrameLocks noGrp="1"/>
          </p:cNvGraphicFramePr>
          <p:nvPr>
            <p:ph idx="1"/>
            <p:extLst>
              <p:ext uri="{D42A27DB-BD31-4B8C-83A1-F6EECF244321}">
                <p14:modId xmlns:p14="http://schemas.microsoft.com/office/powerpoint/2010/main" val="1772265528"/>
              </p:ext>
            </p:extLst>
          </p:nvPr>
        </p:nvGraphicFramePr>
        <p:xfrm>
          <a:off x="1131643" y="2144029"/>
          <a:ext cx="2399834" cy="2354400"/>
        </p:xfrm>
        <a:graphic>
          <a:graphicData uri="http://schemas.openxmlformats.org/drawingml/2006/table">
            <a:tbl>
              <a:tblPr firstRow="1" firstCol="1" bandRow="1">
                <a:tableStyleId>{5C22544A-7EE6-4342-B048-85BDC9FD1C3A}</a:tableStyleId>
              </a:tblPr>
              <a:tblGrid>
                <a:gridCol w="1455043">
                  <a:extLst>
                    <a:ext uri="{9D8B030D-6E8A-4147-A177-3AD203B41FA5}">
                      <a16:colId xmlns:a16="http://schemas.microsoft.com/office/drawing/2014/main" val="3870102998"/>
                    </a:ext>
                  </a:extLst>
                </a:gridCol>
                <a:gridCol w="944791">
                  <a:extLst>
                    <a:ext uri="{9D8B030D-6E8A-4147-A177-3AD203B41FA5}">
                      <a16:colId xmlns:a16="http://schemas.microsoft.com/office/drawing/2014/main" val="2493931382"/>
                    </a:ext>
                  </a:extLst>
                </a:gridCol>
              </a:tblGrid>
              <a:tr h="527956">
                <a:tc>
                  <a:txBody>
                    <a:bodyPr/>
                    <a:lstStyle/>
                    <a:p>
                      <a:pPr marL="457200" marR="0" indent="-226695" algn="l">
                        <a:spcBef>
                          <a:spcPts val="0"/>
                        </a:spcBef>
                        <a:spcAft>
                          <a:spcPts val="0"/>
                        </a:spcAft>
                      </a:pPr>
                      <a:r>
                        <a:rPr lang="en-US" sz="1000" kern="100">
                          <a:effectLst/>
                        </a:rPr>
                        <a:t>Method</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Accuracy</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1464992927"/>
                  </a:ext>
                </a:extLst>
              </a:tr>
              <a:tr h="456611">
                <a:tc>
                  <a:txBody>
                    <a:bodyPr/>
                    <a:lstStyle/>
                    <a:p>
                      <a:pPr marL="0" marR="0" indent="-226695" algn="ctr">
                        <a:spcBef>
                          <a:spcPts val="0"/>
                        </a:spcBef>
                        <a:spcAft>
                          <a:spcPts val="0"/>
                        </a:spcAft>
                      </a:pPr>
                      <a:r>
                        <a:rPr lang="en-US" sz="1000" kern="100">
                          <a:effectLst/>
                        </a:rPr>
                        <a:t>AUC</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0.8475</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3811460484"/>
                  </a:ext>
                </a:extLst>
              </a:tr>
              <a:tr h="456611">
                <a:tc>
                  <a:txBody>
                    <a:bodyPr/>
                    <a:lstStyle/>
                    <a:p>
                      <a:pPr marL="457200" marR="0" indent="-226695" algn="l">
                        <a:spcBef>
                          <a:spcPts val="0"/>
                        </a:spcBef>
                        <a:spcAft>
                          <a:spcPts val="0"/>
                        </a:spcAft>
                      </a:pPr>
                      <a:r>
                        <a:rPr lang="en-US" sz="1000" kern="100">
                          <a:effectLst/>
                        </a:rPr>
                        <a:t>GA</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0.8175</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2351750594"/>
                  </a:ext>
                </a:extLst>
              </a:tr>
              <a:tr h="456611">
                <a:tc>
                  <a:txBody>
                    <a:bodyPr/>
                    <a:lstStyle/>
                    <a:p>
                      <a:pPr marL="457200" marR="0" indent="-226695" algn="l">
                        <a:spcBef>
                          <a:spcPts val="0"/>
                        </a:spcBef>
                        <a:spcAft>
                          <a:spcPts val="0"/>
                        </a:spcAft>
                      </a:pPr>
                      <a:r>
                        <a:rPr lang="en-US" sz="1000" kern="100">
                          <a:effectLst/>
                        </a:rPr>
                        <a:t>K2</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0.65</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3545277457"/>
                  </a:ext>
                </a:extLst>
              </a:tr>
              <a:tr h="456611">
                <a:tc>
                  <a:txBody>
                    <a:bodyPr/>
                    <a:lstStyle/>
                    <a:p>
                      <a:pPr marL="0" marR="0" indent="-226695" algn="ctr">
                        <a:spcBef>
                          <a:spcPts val="0"/>
                        </a:spcBef>
                        <a:spcAft>
                          <a:spcPts val="0"/>
                        </a:spcAft>
                      </a:pPr>
                      <a:r>
                        <a:rPr lang="en-US" sz="1000" kern="100">
                          <a:effectLst/>
                        </a:rPr>
                        <a:t>AVERAGE</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dirty="0">
                          <a:effectLst/>
                        </a:rPr>
                        <a:t>0.771</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2866235112"/>
                  </a:ext>
                </a:extLst>
              </a:tr>
            </a:tbl>
          </a:graphicData>
        </a:graphic>
      </p:graphicFrame>
      <p:sp>
        <p:nvSpPr>
          <p:cNvPr id="9" name="Rectangle 3">
            <a:extLst>
              <a:ext uri="{FF2B5EF4-FFF2-40B4-BE49-F238E27FC236}">
                <a16:creationId xmlns:a16="http://schemas.microsoft.com/office/drawing/2014/main" id="{9098CF98-C873-832A-9625-4B8147CB0F34}"/>
              </a:ext>
            </a:extLst>
          </p:cNvPr>
          <p:cNvSpPr>
            <a:spLocks noChangeArrowheads="1"/>
          </p:cNvSpPr>
          <p:nvPr/>
        </p:nvSpPr>
        <p:spPr bwMode="auto">
          <a:xfrm>
            <a:off x="-3584027" y="-1082565"/>
            <a:ext cx="11952481" cy="68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C9C58448-DC36-FEFF-0F12-903E0EC2EA04}"/>
              </a:ext>
            </a:extLst>
          </p:cNvPr>
          <p:cNvSpPr txBox="1"/>
          <p:nvPr/>
        </p:nvSpPr>
        <p:spPr>
          <a:xfrm>
            <a:off x="1115189" y="4498429"/>
            <a:ext cx="4824248" cy="261610"/>
          </a:xfrm>
          <a:prstGeom prst="rect">
            <a:avLst/>
          </a:prstGeom>
          <a:noFill/>
        </p:spPr>
        <p:txBody>
          <a:bodyPr wrap="square">
            <a:spAutoFit/>
          </a:bodyPr>
          <a:lstStyle/>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Figure 5. Statistical Modeling Results</a:t>
            </a:r>
            <a:endParaRPr lang="en-US" sz="16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50EB4D5-F30D-35D3-66AA-536691E5FB2C}"/>
              </a:ext>
            </a:extLst>
          </p:cNvPr>
          <p:cNvSpPr txBox="1"/>
          <p:nvPr/>
        </p:nvSpPr>
        <p:spPr>
          <a:xfrm>
            <a:off x="4188758" y="1997839"/>
            <a:ext cx="7893422" cy="2862322"/>
          </a:xfrm>
          <a:prstGeom prst="rect">
            <a:avLst/>
          </a:prstGeom>
          <a:noFill/>
        </p:spPr>
        <p:txBody>
          <a:bodyPr wrap="square">
            <a:sp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We can clearly see that of the three models, Statistical performed the worst. This can be attributed to the fact that this type of model does not ‘learn’ trends like a supervised model but rather utilizes the probabilities of those trends. </a:t>
            </a:r>
            <a:endParaRPr lang="en-US" sz="2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Custom algorithms can be utilized to cross reference the results of each model. For example, a custom algorithm could run several models and use a voting system to ensure the highest likelihood of having an accurate result. In this approach, we could utilize the previously trained Supervised and Unsupervised algorithms and put all three predictions as votes. If there is a disagreement (2 positives and 1 negative, 2 negatives and 1 positive, </a:t>
            </a:r>
            <a:r>
              <a:rPr lang="en-US" sz="1800" dirty="0" err="1">
                <a:effectLst/>
                <a:latin typeface="Times New Roman" panose="02020603050405020304" pitchFamily="18" charset="0"/>
                <a:ea typeface="Times New Roman" panose="02020603050405020304" pitchFamily="18" charset="0"/>
              </a:rPr>
              <a:t>etc</a:t>
            </a:r>
            <a:r>
              <a:rPr lang="en-US" sz="1800" dirty="0">
                <a:effectLst/>
                <a:latin typeface="Times New Roman" panose="02020603050405020304" pitchFamily="18" charset="0"/>
                <a:ea typeface="Times New Roman" panose="02020603050405020304" pitchFamily="18" charset="0"/>
              </a:rPr>
              <a:t>), the higher frequency result would be the overall output.</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211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21F9-E2BF-7268-7FF1-5275D574F21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AA13530-9E4B-011A-C9DB-387A33E4EF07}"/>
              </a:ext>
            </a:extLst>
          </p:cNvPr>
          <p:cNvSpPr>
            <a:spLocks noGrp="1"/>
          </p:cNvSpPr>
          <p:nvPr>
            <p:ph idx="1"/>
          </p:nvPr>
        </p:nvSpPr>
        <p:spPr/>
        <p:txBody>
          <a:bodyPr/>
          <a:lstStyle/>
          <a:p>
            <a:pPr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When surveying the algorithms for patient diagnosis, we can conclude that Supervised Learning, Unsupervised Learning, and Statistical Modeling algorithms can accurately and consistently detect and diagnose diseases in patients. The implications of these algorithms can be seen in online AI based wellness applications, as well as in the medical field. This technology has already begun testing in radiology and cancer detection applications in the modern medical field. While some algorithms are more accurate than others, there is an increased benefit when using multiple algorithms in collaboration to increase overall accuracy. This technology will likely change the medical landscape and allow for faster, cheaper, and more accurate diagnosis, ultimately making healthcare more accessible and affordable.</a:t>
            </a:r>
          </a:p>
        </p:txBody>
      </p:sp>
    </p:spTree>
    <p:extLst>
      <p:ext uri="{BB962C8B-B14F-4D97-AF65-F5344CB8AC3E}">
        <p14:creationId xmlns:p14="http://schemas.microsoft.com/office/powerpoint/2010/main" val="291699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5D15-30D7-5785-4FB3-831DA62138F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DD89588-2209-79BF-CE72-5E7FE13F7311}"/>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The goal of this research is to provide an analysis on the current algorithms used for detection and diagnosis of disease or illness. This research includes discussing the 4 primary approaches to the development of these type algorithms: </a:t>
            </a:r>
            <a:r>
              <a:rPr lang="en-US" sz="1800" u="sng" dirty="0">
                <a:effectLst/>
                <a:latin typeface="Times New Roman" panose="02020603050405020304" pitchFamily="18" charset="0"/>
                <a:ea typeface="Times New Roman" panose="02020603050405020304" pitchFamily="18" charset="0"/>
              </a:rPr>
              <a:t>Supervised Learning</a:t>
            </a: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Unsupervised Learning</a:t>
            </a: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Statistical Modeling,</a:t>
            </a:r>
            <a:r>
              <a:rPr lang="en-US" sz="1800" dirty="0">
                <a:effectLst/>
                <a:latin typeface="Times New Roman" panose="02020603050405020304" pitchFamily="18" charset="0"/>
                <a:ea typeface="Times New Roman" panose="02020603050405020304" pitchFamily="18" charset="0"/>
              </a:rPr>
              <a:t> and </a:t>
            </a:r>
            <a:r>
              <a:rPr lang="en-US" sz="1800" u="sng" dirty="0">
                <a:effectLst/>
                <a:latin typeface="Times New Roman" panose="02020603050405020304" pitchFamily="18" charset="0"/>
                <a:ea typeface="Times New Roman" panose="02020603050405020304" pitchFamily="18" charset="0"/>
              </a:rPr>
              <a:t>custom-made algorithms </a:t>
            </a:r>
            <a:r>
              <a:rPr lang="en-US" sz="1800" dirty="0">
                <a:effectLst/>
                <a:latin typeface="Times New Roman" panose="02020603050405020304" pitchFamily="18" charset="0"/>
                <a:ea typeface="Times New Roman" panose="02020603050405020304" pitchFamily="18" charset="0"/>
              </a:rPr>
              <a:t>that utilize some combination of both. We will discuss their strengths and weaknesses, and how they fit into the larger scheme of overall patient diagnosis. This research also covers the primary data sources for collecting anonymous patient data for developing and training machine learning classification algorithms, the use and considerations of this data, and results of each approach. </a:t>
            </a:r>
          </a:p>
          <a:p>
            <a:endParaRPr lang="en-US" dirty="0"/>
          </a:p>
        </p:txBody>
      </p:sp>
    </p:spTree>
    <p:extLst>
      <p:ext uri="{BB962C8B-B14F-4D97-AF65-F5344CB8AC3E}">
        <p14:creationId xmlns:p14="http://schemas.microsoft.com/office/powerpoint/2010/main" val="27526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786F-038B-D3FD-A9E0-3D926BF15406}"/>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3DB2A049-C2BD-7463-F966-43A9986B7094}"/>
              </a:ext>
            </a:extLst>
          </p:cNvPr>
          <p:cNvSpPr>
            <a:spLocks noGrp="1"/>
          </p:cNvSpPr>
          <p:nvPr>
            <p:ph idx="1"/>
          </p:nvPr>
        </p:nvSpPr>
        <p:spPr>
          <a:xfrm>
            <a:off x="612649" y="2020332"/>
            <a:ext cx="4957834" cy="4593828"/>
          </a:xfrm>
        </p:spPr>
        <p:txBody>
          <a:bodyPr numCol="1">
            <a:normAutofit fontScale="92500" lnSpcReduction="10000"/>
          </a:bodyPr>
          <a:lstStyle/>
          <a:p>
            <a:pPr marL="0" indent="0">
              <a:spcBef>
                <a:spcPts val="0"/>
              </a:spcBef>
              <a:buNone/>
            </a:pPr>
            <a:endParaRPr lang="en-US" sz="15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500" u="sng" dirty="0">
                <a:effectLst/>
                <a:latin typeface="Times New Roman" panose="02020603050405020304" pitchFamily="18" charset="0"/>
                <a:ea typeface="Times New Roman" panose="02020603050405020304" pitchFamily="18" charset="0"/>
              </a:rPr>
              <a:t>MEDICAL IMAGING ARCHIVES (PACS):</a:t>
            </a:r>
            <a:r>
              <a:rPr lang="en-US" sz="1500" dirty="0">
                <a:effectLst/>
                <a:latin typeface="Times New Roman" panose="02020603050405020304" pitchFamily="18" charset="0"/>
                <a:ea typeface="Times New Roman" panose="02020603050405020304" pitchFamily="18" charset="0"/>
              </a:rPr>
              <a:t> These archives contain  anonymous medical images such as x-rays, scans, MRIS, and other digital medical images. This source would be useful for training a model in machine vision to detect anomalies or cancers in a radiology environment. </a:t>
            </a:r>
          </a:p>
          <a:p>
            <a:pPr marL="228600" lvl="1" indent="0">
              <a:spcBef>
                <a:spcPts val="0"/>
              </a:spcBef>
              <a:buNone/>
            </a:pPr>
            <a:r>
              <a:rPr lang="en-US" sz="1500" dirty="0">
                <a:effectLst/>
                <a:latin typeface="Times New Roman" panose="02020603050405020304" pitchFamily="18" charset="0"/>
                <a:ea typeface="Times New Roman" panose="02020603050405020304" pitchFamily="18" charset="0"/>
              </a:rPr>
              <a:t>EXAMPLES</a:t>
            </a:r>
            <a:r>
              <a:rPr lang="en-US" sz="1500" u="sng" dirty="0">
                <a:effectLst/>
                <a:latin typeface="Times New Roman" panose="02020603050405020304" pitchFamily="18" charset="0"/>
                <a:ea typeface="Times New Roman" panose="02020603050405020304" pitchFamily="18" charset="0"/>
              </a:rPr>
              <a:t>:</a:t>
            </a:r>
            <a:endParaRPr lang="en-US" sz="1500" dirty="0">
              <a:effectLst/>
              <a:latin typeface="Times New Roman" panose="02020603050405020304" pitchFamily="18" charset="0"/>
              <a:ea typeface="Times New Roman" panose="02020603050405020304" pitchFamily="18" charset="0"/>
            </a:endParaRPr>
          </a:p>
          <a:p>
            <a:pPr marL="228600" lvl="1" indent="0">
              <a:spcBef>
                <a:spcPts val="0"/>
              </a:spcBef>
              <a:buNone/>
            </a:pPr>
            <a:r>
              <a:rPr lang="en-US" sz="1500" u="sng" dirty="0">
                <a:solidFill>
                  <a:srgbClr val="467886"/>
                </a:solidFill>
                <a:effectLst/>
                <a:latin typeface="Times New Roman" panose="02020603050405020304" pitchFamily="18" charset="0"/>
                <a:ea typeface="Times New Roman" panose="02020603050405020304" pitchFamily="18" charset="0"/>
                <a:hlinkClick r:id="rId2"/>
              </a:rPr>
              <a:t>https://www.cancerimagingarchive.net/</a:t>
            </a:r>
            <a:endParaRPr lang="en-US" sz="1500" dirty="0">
              <a:effectLst/>
              <a:latin typeface="Times New Roman" panose="02020603050405020304" pitchFamily="18" charset="0"/>
              <a:ea typeface="Times New Roman" panose="02020603050405020304" pitchFamily="18" charset="0"/>
            </a:endParaRPr>
          </a:p>
          <a:p>
            <a:pPr marL="228600" lvl="1" indent="0">
              <a:spcBef>
                <a:spcPts val="0"/>
              </a:spcBef>
              <a:buNone/>
            </a:pPr>
            <a:r>
              <a:rPr lang="en-US" sz="1500" u="sng" dirty="0">
                <a:solidFill>
                  <a:srgbClr val="467886"/>
                </a:solidFill>
                <a:effectLst/>
                <a:latin typeface="Times New Roman" panose="02020603050405020304" pitchFamily="18" charset="0"/>
                <a:ea typeface="Times New Roman" panose="02020603050405020304" pitchFamily="18" charset="0"/>
                <a:hlinkClick r:id="rId3"/>
              </a:rPr>
              <a:t>https://grand-challenge.org/</a:t>
            </a:r>
            <a:endParaRPr lang="en-US" sz="1500" dirty="0">
              <a:effectLst/>
              <a:latin typeface="Times New Roman" panose="02020603050405020304" pitchFamily="18" charset="0"/>
              <a:ea typeface="Times New Roman" panose="02020603050405020304" pitchFamily="18" charset="0"/>
            </a:endParaRPr>
          </a:p>
          <a:p>
            <a:pPr marL="228600" lvl="1" indent="0">
              <a:spcBef>
                <a:spcPts val="0"/>
              </a:spcBef>
              <a:buNone/>
            </a:pPr>
            <a:r>
              <a:rPr lang="en-US" sz="1500" u="sng" dirty="0">
                <a:solidFill>
                  <a:srgbClr val="467886"/>
                </a:solidFill>
                <a:effectLst/>
                <a:latin typeface="Times New Roman" panose="02020603050405020304" pitchFamily="18" charset="0"/>
                <a:ea typeface="Times New Roman" panose="02020603050405020304" pitchFamily="18" charset="0"/>
                <a:hlinkClick r:id="rId4"/>
              </a:rPr>
              <a:t>https://www.cancerimagingarchive.net/browse-collections/</a:t>
            </a:r>
            <a:r>
              <a:rPr lang="en-US" sz="1500" dirty="0">
                <a:effectLst/>
                <a:latin typeface="Times New Roman" panose="02020603050405020304" pitchFamily="18" charset="0"/>
                <a:ea typeface="Times New Roman" panose="02020603050405020304" pitchFamily="18" charset="0"/>
              </a:rPr>
              <a:t> </a:t>
            </a:r>
            <a:endParaRPr lang="en-US" sz="1500" dirty="0">
              <a:latin typeface="Times New Roman" panose="02020603050405020304" pitchFamily="18" charset="0"/>
              <a:ea typeface="Times New Roman" panose="02020603050405020304" pitchFamily="18" charset="0"/>
            </a:endParaRPr>
          </a:p>
          <a:p>
            <a:pPr marL="0" indent="0">
              <a:spcBef>
                <a:spcPts val="0"/>
              </a:spcBef>
              <a:buNone/>
            </a:pPr>
            <a:endParaRPr lang="en-US" sz="15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500" u="sng" dirty="0">
                <a:latin typeface="Times New Roman" panose="02020603050405020304" pitchFamily="18" charset="0"/>
                <a:ea typeface="Times New Roman" panose="02020603050405020304" pitchFamily="18" charset="0"/>
              </a:rPr>
              <a:t>ELECTRONIC HEALTH RECORDS (EHRs):</a:t>
            </a:r>
            <a:r>
              <a:rPr lang="en-US" sz="1500" dirty="0">
                <a:latin typeface="Times New Roman" panose="02020603050405020304" pitchFamily="18" charset="0"/>
                <a:ea typeface="Times New Roman" panose="02020603050405020304" pitchFamily="18" charset="0"/>
              </a:rPr>
              <a:t>  Electronic health records databases </a:t>
            </a:r>
            <a:r>
              <a:rPr lang="en-US" sz="1500" dirty="0" err="1">
                <a:latin typeface="Times New Roman" panose="02020603050405020304" pitchFamily="18" charset="0"/>
                <a:ea typeface="Times New Roman" panose="02020603050405020304" pitchFamily="18" charset="0"/>
              </a:rPr>
              <a:t>incluse</a:t>
            </a:r>
            <a:r>
              <a:rPr lang="en-US" sz="1500" dirty="0">
                <a:latin typeface="Times New Roman" panose="02020603050405020304" pitchFamily="18" charset="0"/>
                <a:ea typeface="Times New Roman" panose="02020603050405020304" pitchFamily="18" charset="0"/>
              </a:rPr>
              <a:t> both structured and unstructured data and can vary by source. Some form of normalization is probably required.</a:t>
            </a:r>
          </a:p>
          <a:p>
            <a:pPr marL="228600" lvl="1" indent="0">
              <a:spcBef>
                <a:spcPts val="0"/>
              </a:spcBef>
              <a:buNone/>
            </a:pPr>
            <a:r>
              <a:rPr lang="en-US" sz="1500" dirty="0">
                <a:latin typeface="Times New Roman" panose="02020603050405020304" pitchFamily="18" charset="0"/>
                <a:ea typeface="Times New Roman" panose="02020603050405020304" pitchFamily="18" charset="0"/>
              </a:rPr>
              <a:t>EXAMPLES: </a:t>
            </a:r>
          </a:p>
          <a:p>
            <a:pPr marL="228600" lvl="1" indent="0">
              <a:spcBef>
                <a:spcPts val="0"/>
              </a:spcBef>
              <a:buNone/>
            </a:pPr>
            <a:r>
              <a:rPr lang="en-US" sz="1500" u="sng" dirty="0">
                <a:solidFill>
                  <a:srgbClr val="467886"/>
                </a:solidFill>
                <a:latin typeface="Times New Roman" panose="02020603050405020304" pitchFamily="18" charset="0"/>
                <a:ea typeface="Times New Roman" panose="02020603050405020304" pitchFamily="18" charset="0"/>
                <a:hlinkClick r:id="rId5"/>
              </a:rPr>
              <a:t>https://starr.stanford.edu/data-types/electronic-health-record</a:t>
            </a:r>
            <a:endParaRPr lang="en-US" sz="1500" dirty="0">
              <a:latin typeface="Times New Roman" panose="02020603050405020304" pitchFamily="18" charset="0"/>
              <a:ea typeface="Times New Roman" panose="02020603050405020304" pitchFamily="18" charset="0"/>
            </a:endParaRPr>
          </a:p>
          <a:p>
            <a:pPr marL="228600" lvl="1" indent="0">
              <a:spcBef>
                <a:spcPts val="0"/>
              </a:spcBef>
              <a:buNone/>
            </a:pPr>
            <a:r>
              <a:rPr lang="en-US" sz="1500" u="sng" dirty="0">
                <a:solidFill>
                  <a:srgbClr val="467886"/>
                </a:solidFill>
                <a:latin typeface="Times New Roman" panose="02020603050405020304" pitchFamily="18" charset="0"/>
                <a:ea typeface="Times New Roman" panose="02020603050405020304" pitchFamily="18" charset="0"/>
                <a:hlinkClick r:id="rId6"/>
              </a:rPr>
              <a:t>https://www.nature.com/articles/s41597-022-01899-x</a:t>
            </a:r>
            <a:endParaRPr lang="en-US" sz="15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500" dirty="0">
                <a:latin typeface="Times New Roman" panose="02020603050405020304" pitchFamily="18" charset="0"/>
                <a:ea typeface="Times New Roman" panose="02020603050405020304" pitchFamily="18" charset="0"/>
              </a:rPr>
              <a:t>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endParaRPr lang="en-US" sz="1600" dirty="0"/>
          </a:p>
        </p:txBody>
      </p:sp>
      <p:sp>
        <p:nvSpPr>
          <p:cNvPr id="7" name="TextBox 6">
            <a:extLst>
              <a:ext uri="{FF2B5EF4-FFF2-40B4-BE49-F238E27FC236}">
                <a16:creationId xmlns:a16="http://schemas.microsoft.com/office/drawing/2014/main" id="{95B24653-3673-6992-32AC-2C7CEC722D24}"/>
              </a:ext>
            </a:extLst>
          </p:cNvPr>
          <p:cNvSpPr txBox="1"/>
          <p:nvPr/>
        </p:nvSpPr>
        <p:spPr>
          <a:xfrm>
            <a:off x="668499" y="1527450"/>
            <a:ext cx="10541876" cy="646331"/>
          </a:xfrm>
          <a:prstGeom prst="rect">
            <a:avLst/>
          </a:prstGeom>
          <a:noFill/>
        </p:spPr>
        <p:txBody>
          <a:bodyPr wrap="square">
            <a:spAutoFit/>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Collecting high quality data to train models on is the first step to any approach. There are several sources that one can use to collect data ethically. Here are 3 common sources:</a:t>
            </a:r>
          </a:p>
        </p:txBody>
      </p:sp>
      <p:sp>
        <p:nvSpPr>
          <p:cNvPr id="9" name="TextBox 8">
            <a:extLst>
              <a:ext uri="{FF2B5EF4-FFF2-40B4-BE49-F238E27FC236}">
                <a16:creationId xmlns:a16="http://schemas.microsoft.com/office/drawing/2014/main" id="{41856F8C-EE17-1AA4-EC30-004093A4CEE5}"/>
              </a:ext>
            </a:extLst>
          </p:cNvPr>
          <p:cNvSpPr txBox="1"/>
          <p:nvPr/>
        </p:nvSpPr>
        <p:spPr>
          <a:xfrm>
            <a:off x="5710416" y="2308555"/>
            <a:ext cx="5714329" cy="2677656"/>
          </a:xfrm>
          <a:prstGeom prst="rect">
            <a:avLst/>
          </a:prstGeom>
          <a:noFill/>
        </p:spPr>
        <p:txBody>
          <a:bodyPr wrap="square">
            <a:spAutoFit/>
          </a:bodyPr>
          <a:lstStyle/>
          <a:p>
            <a:pPr marL="0" marR="0" indent="0">
              <a:spcBef>
                <a:spcPts val="0"/>
              </a:spcBef>
              <a:spcAft>
                <a:spcPts val="0"/>
              </a:spcAft>
              <a:buNone/>
            </a:pPr>
            <a:r>
              <a:rPr lang="en-US" sz="1400" u="sng" dirty="0">
                <a:latin typeface="Times New Roman" panose="02020603050405020304" pitchFamily="18" charset="0"/>
                <a:ea typeface="Times New Roman" panose="02020603050405020304" pitchFamily="18" charset="0"/>
              </a:rPr>
              <a:t>LAB RESULTS DATABSES: </a:t>
            </a:r>
            <a:r>
              <a:rPr lang="en-US" sz="1400" dirty="0">
                <a:latin typeface="Times New Roman" panose="02020603050405020304" pitchFamily="18" charset="0"/>
                <a:ea typeface="Times New Roman" panose="02020603050405020304" pitchFamily="18" charset="0"/>
              </a:rPr>
              <a:t> This type of data consists of lab results from blood tests, stool tests, urine tests, etc. From my experience these are the hardest to get reliable data from as labs are often private organizations. </a:t>
            </a:r>
          </a:p>
          <a:p>
            <a:pPr marL="0" marR="0" indent="0">
              <a:spcBef>
                <a:spcPts val="0"/>
              </a:spcBef>
              <a:spcAft>
                <a:spcPts val="0"/>
              </a:spcAft>
              <a:buNone/>
            </a:pPr>
            <a:r>
              <a:rPr lang="en-US" sz="1400" dirty="0">
                <a:latin typeface="Times New Roman" panose="02020603050405020304" pitchFamily="18" charset="0"/>
                <a:ea typeface="Times New Roman" panose="02020603050405020304" pitchFamily="18" charset="0"/>
              </a:rPr>
              <a:t>    EXAMPLE:</a:t>
            </a:r>
          </a:p>
          <a:p>
            <a:pPr marL="228600" lvl="1" indent="0">
              <a:spcBef>
                <a:spcPts val="0"/>
              </a:spcBef>
              <a:buNone/>
            </a:pPr>
            <a:r>
              <a:rPr lang="en-US" sz="1400" u="sng" dirty="0">
                <a:solidFill>
                  <a:srgbClr val="467886"/>
                </a:solidFill>
                <a:latin typeface="Times New Roman" panose="02020603050405020304" pitchFamily="18" charset="0"/>
                <a:ea typeface="Times New Roman" panose="02020603050405020304" pitchFamily="18" charset="0"/>
                <a:hlinkClick r:id="rId7"/>
              </a:rPr>
              <a:t>https://pmc.ncbi.nlm.nih.gov/articles/PMC2929542/</a:t>
            </a:r>
            <a:endParaRPr lang="en-US" sz="14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400" u="sng" dirty="0">
                <a:effectLst/>
                <a:latin typeface="Times New Roman" panose="02020603050405020304" pitchFamily="18" charset="0"/>
                <a:ea typeface="Times New Roman" panose="02020603050405020304" pitchFamily="18" charset="0"/>
              </a:rPr>
              <a:t>SKLEARN: </a:t>
            </a:r>
            <a:r>
              <a:rPr lang="en-US" sz="1400" dirty="0">
                <a:effectLst/>
                <a:latin typeface="Times New Roman" panose="02020603050405020304" pitchFamily="18" charset="0"/>
                <a:ea typeface="Times New Roman" panose="02020603050405020304" pitchFamily="18" charset="0"/>
              </a:rPr>
              <a:t>The algorithms in this paper will utilize </a:t>
            </a:r>
            <a:r>
              <a:rPr lang="en-US" sz="1400" dirty="0" err="1">
                <a:effectLst/>
                <a:latin typeface="Times New Roman" panose="02020603050405020304" pitchFamily="18" charset="0"/>
                <a:ea typeface="Times New Roman" panose="02020603050405020304" pitchFamily="18" charset="0"/>
              </a:rPr>
              <a:t>SKLearn’s</a:t>
            </a:r>
            <a:r>
              <a:rPr lang="en-US" sz="1400" dirty="0">
                <a:effectLst/>
                <a:latin typeface="Times New Roman" panose="02020603050405020304" pitchFamily="18" charset="0"/>
                <a:ea typeface="Times New Roman" panose="02020603050405020304" pitchFamily="18" charset="0"/>
              </a:rPr>
              <a:t> openly available datasets for training models. This is simply the easiest and most compatible data for the small scale examples in this paper. </a:t>
            </a:r>
          </a:p>
          <a:p>
            <a:pPr marL="0" marR="0" indent="0">
              <a:spcBef>
                <a:spcPts val="0"/>
              </a:spcBef>
              <a:spcAft>
                <a:spcPts val="0"/>
              </a:spcAft>
              <a:buNone/>
            </a:pPr>
            <a:r>
              <a:rPr lang="en-US" sz="1400" dirty="0">
                <a:latin typeface="Times New Roman" panose="02020603050405020304" pitchFamily="18" charset="0"/>
                <a:ea typeface="Times New Roman" panose="02020603050405020304" pitchFamily="18" charset="0"/>
              </a:rPr>
              <a:t>     EXAMPLE:</a:t>
            </a:r>
            <a:endParaRPr lang="en-US" sz="1400" dirty="0">
              <a:effectLst/>
              <a:latin typeface="Times New Roman" panose="02020603050405020304" pitchFamily="18" charset="0"/>
              <a:ea typeface="Times New Roman" panose="02020603050405020304" pitchFamily="18" charset="0"/>
            </a:endParaRPr>
          </a:p>
          <a:p>
            <a:pPr marL="228600" lvl="1" indent="0">
              <a:spcBef>
                <a:spcPts val="0"/>
              </a:spcBef>
              <a:buNone/>
            </a:pPr>
            <a:r>
              <a:rPr lang="en-US" sz="1400" u="sng" dirty="0">
                <a:solidFill>
                  <a:srgbClr val="467886"/>
                </a:solidFill>
                <a:effectLst/>
                <a:latin typeface="Times New Roman" panose="02020603050405020304" pitchFamily="18" charset="0"/>
                <a:ea typeface="Times New Roman" panose="02020603050405020304" pitchFamily="18" charset="0"/>
                <a:hlinkClick r:id="rId8"/>
              </a:rPr>
              <a:t>https://scikit-learn.org/stable/datasets.html#datasets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698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C7B7-64FA-74E4-810C-86F7EF4F1146}"/>
              </a:ext>
            </a:extLst>
          </p:cNvPr>
          <p:cNvSpPr>
            <a:spLocks noGrp="1"/>
          </p:cNvSpPr>
          <p:nvPr>
            <p:ph type="title"/>
          </p:nvPr>
        </p:nvSpPr>
        <p:spPr/>
        <p:txBody>
          <a:bodyPr/>
          <a:lstStyle/>
          <a:p>
            <a:r>
              <a:rPr lang="en-US" dirty="0"/>
              <a:t>Feature Reduction</a:t>
            </a:r>
          </a:p>
        </p:txBody>
      </p:sp>
      <p:sp>
        <p:nvSpPr>
          <p:cNvPr id="3" name="Content Placeholder 2">
            <a:extLst>
              <a:ext uri="{FF2B5EF4-FFF2-40B4-BE49-F238E27FC236}">
                <a16:creationId xmlns:a16="http://schemas.microsoft.com/office/drawing/2014/main" id="{730585F4-4C2E-B4A2-4290-C08710056CBF}"/>
              </a:ext>
            </a:extLst>
          </p:cNvPr>
          <p:cNvSpPr>
            <a:spLocks noGrp="1"/>
          </p:cNvSpPr>
          <p:nvPr>
            <p:ph idx="1"/>
          </p:nvPr>
        </p:nvSpPr>
        <p:spPr/>
        <p:txBody>
          <a:bodyPr/>
          <a:lstStyle/>
          <a:p>
            <a:pPr marL="0" marR="0" indent="0">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Feature reduction:</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This algorithm utilizes a divide and conquer approach to reduce the number of features while maintain accuracy. This allows for the model to run more efferently as it no longer has to process a high dimensionality of data. Here is the approach: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time complexity of the feature reduction can be considered m (log reg model epochs) * n (size of data) * log(n) (reduction) or </a:t>
            </a:r>
            <a:r>
              <a:rPr lang="en-US" sz="1800" b="1" u="sng" dirty="0">
                <a:effectLst/>
                <a:latin typeface="Times New Roman" panose="02020603050405020304" pitchFamily="18" charset="0"/>
                <a:ea typeface="Times New Roman" panose="02020603050405020304" pitchFamily="18" charset="0"/>
              </a:rPr>
              <a:t>O(m*n*log(n))</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8643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D280-DC38-5E07-EC79-0EF13B81025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F2957917-7919-4B59-C837-A02214864819}"/>
              </a:ext>
            </a:extLst>
          </p:cNvPr>
          <p:cNvSpPr>
            <a:spLocks noGrp="1"/>
          </p:cNvSpPr>
          <p:nvPr>
            <p:ph idx="1"/>
          </p:nvPr>
        </p:nvSpPr>
        <p:spPr>
          <a:xfrm>
            <a:off x="612647" y="1715531"/>
            <a:ext cx="10653579" cy="4905985"/>
          </a:xfrm>
        </p:spPr>
        <p:txBody>
          <a:bodyPr>
            <a:normAutofit fontScale="47500" lnSpcReduction="20000"/>
          </a:bodyPr>
          <a:lstStyle/>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1</a:t>
            </a:r>
            <a:r>
              <a:rPr lang="en-US" sz="2700" u="sng" dirty="0">
                <a:effectLst/>
                <a:latin typeface="Times New Roman" panose="02020603050405020304" pitchFamily="18" charset="0"/>
                <a:ea typeface="Times New Roman" panose="02020603050405020304" pitchFamily="18" charset="0"/>
              </a:rPr>
              <a:t>.</a:t>
            </a:r>
            <a:r>
              <a:rPr lang="en-US" sz="2700" dirty="0">
                <a:effectLst/>
                <a:latin typeface="Times New Roman" panose="02020603050405020304" pitchFamily="18" charset="0"/>
                <a:ea typeface="Times New Roman" panose="02020603050405020304" pitchFamily="18" charset="0"/>
              </a:rPr>
              <a:t> </a:t>
            </a:r>
            <a:r>
              <a:rPr lang="en-US" sz="2700" u="sng" dirty="0">
                <a:effectLst/>
                <a:latin typeface="Times New Roman" panose="02020603050405020304" pitchFamily="18" charset="0"/>
                <a:ea typeface="Times New Roman" panose="02020603050405020304" pitchFamily="18" charset="0"/>
              </a:rPr>
              <a:t>SUPERVISED LEARNING:</a:t>
            </a:r>
            <a:r>
              <a:rPr lang="en-US" sz="27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Supervised learning algorithms utilize datasets with the correct output each data point labeled. By utilizing labeled data, the model can be trained Via backpropagation and can be used on new unseen patient data. Some applications of this type of model include image analysis, radiology, analyzing lab results, and suggesting treatments to certain ailments. Some examples of supervised learning include logistical regression state vector machines and neural networks. By setting the output classes of a neural network to all the possible diseases being tested for, a sufficiently deep neural network utilizing logistical regression may be able to predict diagnosis once trained.</a:t>
            </a:r>
          </a:p>
          <a:p>
            <a:pPr marL="0" marR="0" indent="0">
              <a:spcBef>
                <a:spcPts val="0"/>
              </a:spcBef>
              <a:spcAft>
                <a:spcPts val="0"/>
              </a:spcAft>
              <a:buNone/>
            </a:pPr>
            <a:endParaRPr lang="en-US" sz="27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2</a:t>
            </a:r>
            <a:r>
              <a:rPr lang="en-US" sz="2700" u="sng" dirty="0">
                <a:effectLst/>
                <a:latin typeface="Times New Roman" panose="02020603050405020304" pitchFamily="18" charset="0"/>
                <a:ea typeface="Times New Roman" panose="02020603050405020304" pitchFamily="18" charset="0"/>
              </a:rPr>
              <a:t>.</a:t>
            </a:r>
            <a:r>
              <a:rPr lang="en-US" sz="2700" dirty="0">
                <a:effectLst/>
                <a:latin typeface="Times New Roman" panose="02020603050405020304" pitchFamily="18" charset="0"/>
                <a:ea typeface="Times New Roman" panose="02020603050405020304" pitchFamily="18" charset="0"/>
              </a:rPr>
              <a:t> </a:t>
            </a:r>
            <a:r>
              <a:rPr lang="en-US" sz="2700" u="sng" dirty="0">
                <a:effectLst/>
                <a:latin typeface="Times New Roman" panose="02020603050405020304" pitchFamily="18" charset="0"/>
                <a:ea typeface="Times New Roman" panose="02020603050405020304" pitchFamily="18" charset="0"/>
              </a:rPr>
              <a:t>UNSUPERVISED LEARNING:</a:t>
            </a:r>
            <a:r>
              <a:rPr lang="en-US" sz="27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Unsupervised learning is similar to supervised learning with the difference being that data points are not labeled. In this way the model must group data and generate classes based on similarity this type of model can be used to detect anomalies and also classify results with predefined groups. An example of this type of algorithm is a K-Means algorithm. With sufficient generated groups, the model could predict the output of a given datapoint by finding its closest group. It could also detect new groups based on previously unseen trends period</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3</a:t>
            </a:r>
            <a:r>
              <a:rPr lang="en-US" sz="2700" u="sng" dirty="0">
                <a:effectLst/>
                <a:latin typeface="Times New Roman" panose="02020603050405020304" pitchFamily="18" charset="0"/>
                <a:ea typeface="Times New Roman" panose="02020603050405020304" pitchFamily="18" charset="0"/>
              </a:rPr>
              <a:t>. STATISTICAL MODELING:</a:t>
            </a:r>
            <a:endParaRPr lang="en-US" sz="27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Statistical modeling is a more classical approach to medical diagnosis. These types of models take into account the patients age, symptoms, and medical history to  make predictions of what the diagnosis may be via probability. By asking the patient a series of questions, and having storing the conditional probability of each, the model can predict with some accuracy the general diagnosis of a patients illness.</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4</a:t>
            </a:r>
            <a:r>
              <a:rPr lang="en-US" sz="2700" u="sng" dirty="0">
                <a:effectLst/>
                <a:latin typeface="Times New Roman" panose="02020603050405020304" pitchFamily="18" charset="0"/>
                <a:ea typeface="Times New Roman" panose="02020603050405020304" pitchFamily="18" charset="0"/>
              </a:rPr>
              <a:t>. CUSTOM ALGORITHMS:</a:t>
            </a:r>
            <a:endParaRPr lang="en-US" sz="27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In most cases, when trying to create a system that can reliably predict the diagnosis, a combination of the previous 3 approaches is used. By integrating the three approaches, we can reliably predict the diagnosis of a patient to aid in medical treatment. The tradeoff of this approach is it is the most computationally / time demanding as it would require the use of 3 or more models. These algorithms will not be covered in this paper as they encompass a wide range of solutions.</a:t>
            </a:r>
          </a:p>
          <a:p>
            <a:endParaRPr lang="en-US" dirty="0"/>
          </a:p>
        </p:txBody>
      </p:sp>
    </p:spTree>
    <p:extLst>
      <p:ext uri="{BB962C8B-B14F-4D97-AF65-F5344CB8AC3E}">
        <p14:creationId xmlns:p14="http://schemas.microsoft.com/office/powerpoint/2010/main" val="649607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C0C3-C0E0-C8FE-E55E-7F6A36E64044}"/>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C33D40BC-430B-23CF-ED81-4B3328185C30}"/>
              </a:ext>
            </a:extLst>
          </p:cNvPr>
          <p:cNvSpPr>
            <a:spLocks noGrp="1"/>
          </p:cNvSpPr>
          <p:nvPr>
            <p:ph idx="1"/>
          </p:nvPr>
        </p:nvSpPr>
        <p:spPr/>
        <p:txBody>
          <a:bodyPr>
            <a:normAutofit fontScale="92500" lnSpcReduction="20000"/>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This section contains an example of a basic supervised learning algorithm that could be used to predict if a sample is malignant. The dataset used contains 569 samples classed as either Malignant or Benign, with 212 samples the former and 357 the latter. This algorithm trains a neural network classifier on the data logs the accuracy of the algorithm. </a:t>
            </a:r>
          </a:p>
          <a:p>
            <a:pPr marL="0" marR="0" indent="0">
              <a:spcBef>
                <a:spcPts val="0"/>
              </a:spcBef>
              <a:spcAft>
                <a:spcPts val="0"/>
              </a:spcAft>
              <a:buNone/>
            </a:pPr>
            <a:r>
              <a:rPr lang="en-US" sz="1800" b="1"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Complexity: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Determining the complexity of a supervised learning algorithm is not very straight forward depending on the type of algorithm. For this implementation, we can consider training and testing as 2 separate events and thus their complexities are distinct.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u="sng" dirty="0">
                <a:effectLst/>
                <a:latin typeface="Times New Roman" panose="02020603050405020304" pitchFamily="18" charset="0"/>
                <a:ea typeface="Times New Roman" panose="02020603050405020304" pitchFamily="18" charset="0"/>
              </a:rPr>
              <a:t>Training:</a:t>
            </a:r>
            <a:r>
              <a:rPr lang="en-US" sz="1800" dirty="0">
                <a:effectLst/>
                <a:latin typeface="Times New Roman" panose="02020603050405020304" pitchFamily="18" charset="0"/>
                <a:ea typeface="Times New Roman" panose="02020603050405020304" pitchFamily="18" charset="0"/>
              </a:rPr>
              <a:t> Training the algorithm consists of passing the dataset through the network and back-</a:t>
            </a:r>
            <a:r>
              <a:rPr lang="en-US" sz="1800" dirty="0" err="1">
                <a:effectLst/>
                <a:latin typeface="Times New Roman" panose="02020603050405020304" pitchFamily="18" charset="0"/>
                <a:ea typeface="Times New Roman" panose="02020603050405020304" pitchFamily="18" charset="0"/>
              </a:rPr>
              <a:t>progating</a:t>
            </a:r>
            <a:r>
              <a:rPr lang="en-US" sz="1800" dirty="0">
                <a:effectLst/>
                <a:latin typeface="Times New Roman" panose="02020603050405020304" pitchFamily="18" charset="0"/>
                <a:ea typeface="Times New Roman" panose="02020603050405020304" pitchFamily="18" charset="0"/>
              </a:rPr>
              <a:t> to update weights. (2n). We do this on all features (k) and repeat this as many times as we need to reach our target epochs (m). Thus, the time complexity of </a:t>
            </a:r>
            <a:r>
              <a:rPr lang="en-US" sz="1800" b="1" dirty="0">
                <a:effectLst/>
                <a:latin typeface="Times New Roman" panose="02020603050405020304" pitchFamily="18" charset="0"/>
                <a:ea typeface="Times New Roman" panose="02020603050405020304" pitchFamily="18" charset="0"/>
              </a:rPr>
              <a:t>training</a:t>
            </a:r>
            <a:r>
              <a:rPr lang="en-US" sz="1800" dirty="0">
                <a:effectLst/>
                <a:latin typeface="Times New Roman" panose="02020603050405020304" pitchFamily="18" charset="0"/>
                <a:ea typeface="Times New Roman" panose="02020603050405020304" pitchFamily="18" charset="0"/>
              </a:rPr>
              <a:t> this supervised algorithm is </a:t>
            </a:r>
            <a:r>
              <a:rPr lang="en-US" sz="1800" u="sng" dirty="0">
                <a:effectLst/>
                <a:latin typeface="Times New Roman" panose="02020603050405020304" pitchFamily="18" charset="0"/>
                <a:ea typeface="Times New Roman" panose="02020603050405020304" pitchFamily="18" charset="0"/>
              </a:rPr>
              <a:t>O(m(n*k))</a:t>
            </a:r>
            <a:r>
              <a:rPr lang="en-US" sz="1800" dirty="0">
                <a:effectLst/>
                <a:latin typeface="Times New Roman" panose="02020603050405020304" pitchFamily="18" charset="0"/>
                <a:ea typeface="Times New Roman" panose="02020603050405020304" pitchFamily="18" charset="0"/>
              </a:rPr>
              <a:t> where n = </a:t>
            </a:r>
            <a:r>
              <a:rPr lang="en-US" sz="1800" dirty="0" err="1">
                <a:effectLst/>
                <a:latin typeface="Times New Roman" panose="02020603050405020304" pitchFamily="18" charset="0"/>
                <a:ea typeface="Times New Roman" panose="02020603050405020304" pitchFamily="18" charset="0"/>
              </a:rPr>
              <a:t>len</a:t>
            </a:r>
            <a:r>
              <a:rPr lang="en-US" sz="1800" dirty="0">
                <a:effectLst/>
                <a:latin typeface="Times New Roman" panose="02020603050405020304" pitchFamily="18" charset="0"/>
                <a:ea typeface="Times New Roman" panose="02020603050405020304" pitchFamily="18" charset="0"/>
              </a:rPr>
              <a:t>(dataset), k = </a:t>
            </a:r>
            <a:r>
              <a:rPr lang="en-US" sz="1800" dirty="0" err="1">
                <a:effectLst/>
                <a:latin typeface="Times New Roman" panose="02020603050405020304" pitchFamily="18" charset="0"/>
                <a:ea typeface="Times New Roman" panose="02020603050405020304" pitchFamily="18" charset="0"/>
              </a:rPr>
              <a:t>len</a:t>
            </a:r>
            <a:r>
              <a:rPr lang="en-US" sz="1800" dirty="0">
                <a:effectLst/>
                <a:latin typeface="Times New Roman" panose="02020603050405020304" pitchFamily="18" charset="0"/>
                <a:ea typeface="Times New Roman" panose="02020603050405020304" pitchFamily="18" charset="0"/>
              </a:rPr>
              <a:t>(features), and m = </a:t>
            </a:r>
            <a:r>
              <a:rPr lang="en-US" sz="1800" dirty="0" err="1">
                <a:effectLst/>
                <a:latin typeface="Times New Roman" panose="02020603050405020304" pitchFamily="18" charset="0"/>
                <a:ea typeface="Times New Roman" panose="02020603050405020304" pitchFamily="18" charset="0"/>
              </a:rPr>
              <a:t>len</a:t>
            </a:r>
            <a:r>
              <a:rPr lang="en-US" sz="1800" dirty="0">
                <a:effectLst/>
                <a:latin typeface="Times New Roman" panose="02020603050405020304" pitchFamily="18" charset="0"/>
                <a:ea typeface="Times New Roman" panose="02020603050405020304" pitchFamily="18" charset="0"/>
              </a:rPr>
              <a:t>(epochs).</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u="sng"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Predicting if a sample is malignant or not does not require any use of the dataset n. The algorithm utilizes the learned weights to pass the data once through the network and arrive at a result.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Thus the time complexity of </a:t>
            </a:r>
            <a:r>
              <a:rPr lang="en-US" sz="1800" b="1"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is linear, at </a:t>
            </a:r>
            <a:r>
              <a:rPr lang="en-US" sz="1800" u="sng" dirty="0">
                <a:effectLst/>
                <a:latin typeface="Times New Roman" panose="02020603050405020304" pitchFamily="18" charset="0"/>
                <a:ea typeface="Times New Roman" panose="02020603050405020304" pitchFamily="18" charset="0"/>
              </a:rPr>
              <a:t>O(1).</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75650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2F80-0874-ADCA-4196-DFAD74ED151B}"/>
              </a:ext>
            </a:extLst>
          </p:cNvPr>
          <p:cNvSpPr>
            <a:spLocks noGrp="1"/>
          </p:cNvSpPr>
          <p:nvPr>
            <p:ph type="title"/>
          </p:nvPr>
        </p:nvSpPr>
        <p:spPr/>
        <p:txBody>
          <a:bodyPr/>
          <a:lstStyle/>
          <a:p>
            <a:r>
              <a:rPr lang="en-US" dirty="0"/>
              <a:t>Results - Supervised</a:t>
            </a:r>
          </a:p>
        </p:txBody>
      </p:sp>
      <p:graphicFrame>
        <p:nvGraphicFramePr>
          <p:cNvPr id="4" name="Content Placeholder 3">
            <a:extLst>
              <a:ext uri="{FF2B5EF4-FFF2-40B4-BE49-F238E27FC236}">
                <a16:creationId xmlns:a16="http://schemas.microsoft.com/office/drawing/2014/main" id="{05DFFAD5-CABD-A809-7708-D1ADF9C0EAB3}"/>
              </a:ext>
            </a:extLst>
          </p:cNvPr>
          <p:cNvGraphicFramePr>
            <a:graphicFrameLocks noGrp="1"/>
          </p:cNvGraphicFramePr>
          <p:nvPr>
            <p:ph idx="1"/>
            <p:extLst>
              <p:ext uri="{D42A27DB-BD31-4B8C-83A1-F6EECF244321}">
                <p14:modId xmlns:p14="http://schemas.microsoft.com/office/powerpoint/2010/main" val="2188108235"/>
              </p:ext>
            </p:extLst>
          </p:nvPr>
        </p:nvGraphicFramePr>
        <p:xfrm>
          <a:off x="612648" y="2213773"/>
          <a:ext cx="4957834" cy="1828800"/>
        </p:xfrm>
        <a:graphic>
          <a:graphicData uri="http://schemas.openxmlformats.org/drawingml/2006/table">
            <a:tbl>
              <a:tblPr firstRow="1" firstCol="1" bandRow="1">
                <a:tableStyleId>{5C22544A-7EE6-4342-B048-85BDC9FD1C3A}</a:tableStyleId>
              </a:tblPr>
              <a:tblGrid>
                <a:gridCol w="1188903">
                  <a:extLst>
                    <a:ext uri="{9D8B030D-6E8A-4147-A177-3AD203B41FA5}">
                      <a16:colId xmlns:a16="http://schemas.microsoft.com/office/drawing/2014/main" val="2557577523"/>
                    </a:ext>
                  </a:extLst>
                </a:gridCol>
                <a:gridCol w="779779">
                  <a:extLst>
                    <a:ext uri="{9D8B030D-6E8A-4147-A177-3AD203B41FA5}">
                      <a16:colId xmlns:a16="http://schemas.microsoft.com/office/drawing/2014/main" val="292526018"/>
                    </a:ext>
                  </a:extLst>
                </a:gridCol>
                <a:gridCol w="686205">
                  <a:extLst>
                    <a:ext uri="{9D8B030D-6E8A-4147-A177-3AD203B41FA5}">
                      <a16:colId xmlns:a16="http://schemas.microsoft.com/office/drawing/2014/main" val="461924319"/>
                    </a:ext>
                  </a:extLst>
                </a:gridCol>
                <a:gridCol w="776597">
                  <a:extLst>
                    <a:ext uri="{9D8B030D-6E8A-4147-A177-3AD203B41FA5}">
                      <a16:colId xmlns:a16="http://schemas.microsoft.com/office/drawing/2014/main" val="3134001970"/>
                    </a:ext>
                  </a:extLst>
                </a:gridCol>
                <a:gridCol w="765900">
                  <a:extLst>
                    <a:ext uri="{9D8B030D-6E8A-4147-A177-3AD203B41FA5}">
                      <a16:colId xmlns:a16="http://schemas.microsoft.com/office/drawing/2014/main" val="2897343547"/>
                    </a:ext>
                  </a:extLst>
                </a:gridCol>
                <a:gridCol w="760450">
                  <a:extLst>
                    <a:ext uri="{9D8B030D-6E8A-4147-A177-3AD203B41FA5}">
                      <a16:colId xmlns:a16="http://schemas.microsoft.com/office/drawing/2014/main" val="4157623193"/>
                    </a:ext>
                  </a:extLst>
                </a:gridCol>
              </a:tblGrid>
              <a:tr h="427323">
                <a:tc>
                  <a:txBody>
                    <a:bodyPr/>
                    <a:lstStyle/>
                    <a:p>
                      <a:pPr marL="457200" marR="0" indent="-226695">
                        <a:spcBef>
                          <a:spcPts val="0"/>
                        </a:spcBef>
                        <a:spcAft>
                          <a:spcPts val="0"/>
                        </a:spcAft>
                      </a:pPr>
                      <a:r>
                        <a:rPr lang="en-US" sz="1000" kern="100">
                          <a:effectLst/>
                        </a:rPr>
                        <a:t>Metric</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Benign</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Malignant</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dirty="0">
                          <a:effectLst/>
                        </a:rPr>
                        <a:t>Accuracy</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dirty="0">
                          <a:effectLst/>
                        </a:rPr>
                        <a:t>Macro Average</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dirty="0">
                          <a:effectLst/>
                        </a:rPr>
                        <a:t>Weighted Average</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2643290557"/>
                  </a:ext>
                </a:extLst>
              </a:tr>
              <a:tr h="284882">
                <a:tc>
                  <a:txBody>
                    <a:bodyPr/>
                    <a:lstStyle/>
                    <a:p>
                      <a:pPr marL="457200" marR="0" indent="-226695">
                        <a:spcBef>
                          <a:spcPts val="0"/>
                        </a:spcBef>
                        <a:spcAft>
                          <a:spcPts val="0"/>
                        </a:spcAft>
                      </a:pPr>
                      <a:r>
                        <a:rPr lang="en-US" sz="1000" kern="100">
                          <a:effectLst/>
                        </a:rPr>
                        <a:t>Precision</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dirty="0">
                          <a:effectLst/>
                        </a:rPr>
                        <a:t>0.98</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0.99</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a:effectLst/>
                        </a:rPr>
                        <a:t>0.98</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a:effectLst/>
                        </a:rPr>
                        <a:t>0.98</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dirty="0">
                          <a:effectLst/>
                        </a:rPr>
                        <a:t>0.98</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2954824037"/>
                  </a:ext>
                </a:extLst>
              </a:tr>
              <a:tr h="284882">
                <a:tc>
                  <a:txBody>
                    <a:bodyPr/>
                    <a:lstStyle/>
                    <a:p>
                      <a:pPr marL="457200" marR="0" indent="-226695">
                        <a:spcBef>
                          <a:spcPts val="0"/>
                        </a:spcBef>
                        <a:spcAft>
                          <a:spcPts val="0"/>
                        </a:spcAft>
                      </a:pPr>
                      <a:r>
                        <a:rPr lang="en-US" sz="1000" kern="100">
                          <a:effectLst/>
                        </a:rPr>
                        <a:t>Recall</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0.98</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0.99</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17728272"/>
                  </a:ext>
                </a:extLst>
              </a:tr>
              <a:tr h="284882">
                <a:tc>
                  <a:txBody>
                    <a:bodyPr/>
                    <a:lstStyle/>
                    <a:p>
                      <a:pPr marL="457200" marR="0" indent="-226695">
                        <a:spcBef>
                          <a:spcPts val="0"/>
                        </a:spcBef>
                        <a:spcAft>
                          <a:spcPts val="0"/>
                        </a:spcAft>
                      </a:pPr>
                      <a:r>
                        <a:rPr lang="en-US" sz="1000" kern="100">
                          <a:effectLst/>
                        </a:rPr>
                        <a:t>F1-Score</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0.98</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0.99</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39221456"/>
                  </a:ext>
                </a:extLst>
              </a:tr>
              <a:tr h="284882">
                <a:tc>
                  <a:txBody>
                    <a:bodyPr/>
                    <a:lstStyle/>
                    <a:p>
                      <a:pPr marL="457200" marR="0" indent="-226695">
                        <a:spcBef>
                          <a:spcPts val="0"/>
                        </a:spcBef>
                        <a:spcAft>
                          <a:spcPts val="0"/>
                        </a:spcAft>
                      </a:pPr>
                      <a:r>
                        <a:rPr lang="en-US" sz="1000" kern="100">
                          <a:effectLst/>
                        </a:rPr>
                        <a:t>Count</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43</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71</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gridSpan="3">
                  <a:txBody>
                    <a:bodyPr/>
                    <a:lstStyle/>
                    <a:p>
                      <a:pPr marL="0" marR="0" indent="-226695">
                        <a:spcBef>
                          <a:spcPts val="0"/>
                        </a:spcBef>
                        <a:spcAft>
                          <a:spcPts val="0"/>
                        </a:spcAft>
                      </a:pPr>
                      <a:r>
                        <a:rPr lang="en-US" sz="1200" kern="100" dirty="0">
                          <a:effectLst/>
                        </a:rPr>
                        <a:t> </a:t>
                      </a:r>
                      <a:endParaRPr lang="en-US" sz="1200" kern="1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6470352"/>
                  </a:ext>
                </a:extLst>
              </a:tr>
            </a:tbl>
          </a:graphicData>
        </a:graphic>
      </p:graphicFrame>
      <p:sp>
        <p:nvSpPr>
          <p:cNvPr id="5" name="Rectangle 1">
            <a:extLst>
              <a:ext uri="{FF2B5EF4-FFF2-40B4-BE49-F238E27FC236}">
                <a16:creationId xmlns:a16="http://schemas.microsoft.com/office/drawing/2014/main" id="{3ECCB57D-09F5-DF41-28F1-FD9576D788AF}"/>
              </a:ext>
            </a:extLst>
          </p:cNvPr>
          <p:cNvSpPr>
            <a:spLocks noChangeArrowheads="1"/>
          </p:cNvSpPr>
          <p:nvPr/>
        </p:nvSpPr>
        <p:spPr bwMode="auto">
          <a:xfrm>
            <a:off x="612648" y="3960245"/>
            <a:ext cx="25843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Figure 1. Supervised Learning Results</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graph with numbers and a red square&#10;&#10;Description automatically generated with medium confidence">
            <a:extLst>
              <a:ext uri="{FF2B5EF4-FFF2-40B4-BE49-F238E27FC236}">
                <a16:creationId xmlns:a16="http://schemas.microsoft.com/office/drawing/2014/main" id="{B87C21F9-A105-5454-543D-10C85AFE12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8857" y="1487284"/>
            <a:ext cx="4192270" cy="3535045"/>
          </a:xfrm>
          <a:prstGeom prst="rect">
            <a:avLst/>
          </a:prstGeom>
        </p:spPr>
      </p:pic>
      <p:sp>
        <p:nvSpPr>
          <p:cNvPr id="9" name="TextBox 8">
            <a:extLst>
              <a:ext uri="{FF2B5EF4-FFF2-40B4-BE49-F238E27FC236}">
                <a16:creationId xmlns:a16="http://schemas.microsoft.com/office/drawing/2014/main" id="{7506F7CB-8202-EF7D-4A1F-4A6482EF117E}"/>
              </a:ext>
            </a:extLst>
          </p:cNvPr>
          <p:cNvSpPr txBox="1"/>
          <p:nvPr/>
        </p:nvSpPr>
        <p:spPr>
          <a:xfrm>
            <a:off x="5391807" y="5022329"/>
            <a:ext cx="7441324" cy="261610"/>
          </a:xfrm>
          <a:prstGeom prst="rect">
            <a:avLst/>
          </a:prstGeom>
          <a:noFill/>
        </p:spPr>
        <p:txBody>
          <a:bodyPr wrap="square">
            <a:spAutoFit/>
          </a:bodyPr>
          <a:lstStyle/>
          <a:p>
            <a:pPr marL="685800" marR="0">
              <a:spcBef>
                <a:spcPts val="0"/>
              </a:spcBef>
              <a:spcAft>
                <a:spcPts val="0"/>
              </a:spcAft>
            </a:pPr>
            <a:r>
              <a:rPr lang="en-US" sz="1100" dirty="0">
                <a:effectLst/>
                <a:latin typeface="Arial" panose="020B0604020202020204" pitchFamily="34" charset="0"/>
                <a:ea typeface="Times New Roman" panose="02020603050405020304" pitchFamily="18" charset="0"/>
                <a:cs typeface="Arial" panose="020B0604020202020204" pitchFamily="34" charset="0"/>
              </a:rPr>
              <a:t>Figure 2. Confusion matrices generated via </a:t>
            </a:r>
            <a:r>
              <a:rPr lang="en-US" sz="1100" u="sng"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3"/>
              </a:rPr>
              <a:t>https://www.damianoperri.it/public/confusionMatrix/</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9701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0BD7-F22C-53B6-6BCB-40EE30679173}"/>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59E3575E-F537-FB4F-AB2B-74156C3610F3}"/>
              </a:ext>
            </a:extLst>
          </p:cNvPr>
          <p:cNvSpPr>
            <a:spLocks noGrp="1"/>
          </p:cNvSpPr>
          <p:nvPr>
            <p:ph idx="1"/>
          </p:nvPr>
        </p:nvSpPr>
        <p:spPr/>
        <p:txBody>
          <a:bodyPr>
            <a:normAutofit fontScale="92500" lnSpcReduction="20000"/>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This section contains an example of a basic unsupervised learning algorithm that could be used to predict if a sample is malignant. This algorithm utilizes the same exact dataset as before, but the algorithm does not utilize the labels for training. This algorithm (K-MEANS) creates cluster centers, assigns data based on how close the datapoint is to a given cluster, then re-averages the cluster centers and re-assigns the data again. This way the clusters become more and more fitting of the data it represents. The clusters are then matched with their actual values. </a:t>
            </a:r>
          </a:p>
          <a:p>
            <a:pPr marL="0" marR="0" indent="0">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Complexity</a:t>
            </a:r>
            <a:r>
              <a:rPr lang="en-US" sz="1800" u="sng"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As with Supervised, Unsupervised learning is also broken down into training and testing complexities.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u="sng" dirty="0">
                <a:effectLst/>
                <a:latin typeface="Times New Roman" panose="02020603050405020304" pitchFamily="18" charset="0"/>
                <a:ea typeface="Times New Roman" panose="02020603050405020304" pitchFamily="18" charset="0"/>
              </a:rPr>
              <a:t>Training:</a:t>
            </a:r>
            <a:r>
              <a:rPr lang="en-US" sz="1800" dirty="0">
                <a:effectLst/>
                <a:latin typeface="Times New Roman" panose="02020603050405020304" pitchFamily="18" charset="0"/>
                <a:ea typeface="Times New Roman" panose="02020603050405020304" pitchFamily="18" charset="0"/>
              </a:rPr>
              <a:t> For training, we are passing each datapoint (n) into our graph checking each cluster (2) based on the number of features (m), and we are doing this as many times as we need until our clusters stop changing (for </a:t>
            </a:r>
            <a:r>
              <a:rPr lang="en-US" sz="1800" dirty="0" err="1">
                <a:effectLst/>
                <a:latin typeface="Times New Roman" panose="02020603050405020304" pitchFamily="18" charset="0"/>
                <a:ea typeface="Times New Roman" panose="02020603050405020304" pitchFamily="18" charset="0"/>
              </a:rPr>
              <a:t>sklearn</a:t>
            </a:r>
            <a:r>
              <a:rPr lang="en-US" sz="1800" dirty="0">
                <a:effectLst/>
                <a:latin typeface="Times New Roman" panose="02020603050405020304" pitchFamily="18" charset="0"/>
                <a:ea typeface="Times New Roman" panose="02020603050405020304" pitchFamily="18" charset="0"/>
              </a:rPr>
              <a:t> this runs 10 times, but for demonstration purposeless we will call this k). Thus our </a:t>
            </a:r>
            <a:r>
              <a:rPr lang="en-US" sz="1800" b="1" dirty="0">
                <a:effectLst/>
                <a:latin typeface="Times New Roman" panose="02020603050405020304" pitchFamily="18" charset="0"/>
                <a:ea typeface="Times New Roman" panose="02020603050405020304" pitchFamily="18" charset="0"/>
              </a:rPr>
              <a:t>training</a:t>
            </a:r>
            <a:r>
              <a:rPr lang="en-US" sz="1800" dirty="0">
                <a:effectLst/>
                <a:latin typeface="Times New Roman" panose="02020603050405020304" pitchFamily="18" charset="0"/>
                <a:ea typeface="Times New Roman" panose="02020603050405020304" pitchFamily="18" charset="0"/>
              </a:rPr>
              <a:t> complexity is n * 2 * m * k, or simply </a:t>
            </a:r>
            <a:r>
              <a:rPr lang="en-US" sz="1800" u="sng" dirty="0">
                <a:effectLst/>
                <a:latin typeface="Times New Roman" panose="02020603050405020304" pitchFamily="18" charset="0"/>
                <a:ea typeface="Times New Roman" panose="02020603050405020304" pitchFamily="18" charset="0"/>
              </a:rPr>
              <a:t>O(n*m*k)</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Predicting our datapoint in this unsupervised algorithm is not linear as it was in our supervised algorithm. It checks each cluster (2) by the number of features in the sample (n), this for our </a:t>
            </a:r>
            <a:r>
              <a:rPr lang="en-US" sz="1800" b="1"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approach our complexity is 2n or </a:t>
            </a:r>
            <a:r>
              <a:rPr lang="en-US" sz="1800" u="sng" dirty="0">
                <a:effectLst/>
                <a:latin typeface="Times New Roman" panose="02020603050405020304" pitchFamily="18" charset="0"/>
                <a:ea typeface="Times New Roman" panose="02020603050405020304" pitchFamily="18" charset="0"/>
              </a:rPr>
              <a:t>O(n),</a:t>
            </a:r>
            <a:r>
              <a:rPr lang="en-US" sz="1800" dirty="0">
                <a:effectLst/>
                <a:latin typeface="Times New Roman" panose="02020603050405020304" pitchFamily="18" charset="0"/>
                <a:ea typeface="Times New Roman" panose="02020603050405020304" pitchFamily="18" charset="0"/>
              </a:rPr>
              <a:t> but in cases where the number of clusters is not simple, we can cay O(n*m)</a:t>
            </a:r>
          </a:p>
          <a:p>
            <a:pPr marL="0" indent="0">
              <a:buNone/>
            </a:pPr>
            <a:endParaRPr lang="en-US" dirty="0"/>
          </a:p>
        </p:txBody>
      </p:sp>
    </p:spTree>
    <p:extLst>
      <p:ext uri="{BB962C8B-B14F-4D97-AF65-F5344CB8AC3E}">
        <p14:creationId xmlns:p14="http://schemas.microsoft.com/office/powerpoint/2010/main" val="118107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F109-E8B7-5D0D-762B-D2A792B6FE15}"/>
              </a:ext>
            </a:extLst>
          </p:cNvPr>
          <p:cNvSpPr>
            <a:spLocks noGrp="1"/>
          </p:cNvSpPr>
          <p:nvPr>
            <p:ph type="title"/>
          </p:nvPr>
        </p:nvSpPr>
        <p:spPr/>
        <p:txBody>
          <a:bodyPr/>
          <a:lstStyle/>
          <a:p>
            <a:r>
              <a:rPr lang="en-US" dirty="0"/>
              <a:t>Results - Unsupervised</a:t>
            </a:r>
          </a:p>
        </p:txBody>
      </p:sp>
      <p:graphicFrame>
        <p:nvGraphicFramePr>
          <p:cNvPr id="4" name="Content Placeholder 3">
            <a:extLst>
              <a:ext uri="{FF2B5EF4-FFF2-40B4-BE49-F238E27FC236}">
                <a16:creationId xmlns:a16="http://schemas.microsoft.com/office/drawing/2014/main" id="{4CD2D761-1395-3786-6398-A4817D9D7E04}"/>
              </a:ext>
            </a:extLst>
          </p:cNvPr>
          <p:cNvGraphicFramePr>
            <a:graphicFrameLocks noGrp="1"/>
          </p:cNvGraphicFramePr>
          <p:nvPr>
            <p:ph idx="1"/>
            <p:extLst>
              <p:ext uri="{D42A27DB-BD31-4B8C-83A1-F6EECF244321}">
                <p14:modId xmlns:p14="http://schemas.microsoft.com/office/powerpoint/2010/main" val="3631764798"/>
              </p:ext>
            </p:extLst>
          </p:nvPr>
        </p:nvGraphicFramePr>
        <p:xfrm>
          <a:off x="612648" y="2215630"/>
          <a:ext cx="4947323" cy="1819805"/>
        </p:xfrm>
        <a:graphic>
          <a:graphicData uri="http://schemas.openxmlformats.org/drawingml/2006/table">
            <a:tbl>
              <a:tblPr firstRow="1" firstCol="1" bandRow="1">
                <a:tableStyleId>{5C22544A-7EE6-4342-B048-85BDC9FD1C3A}</a:tableStyleId>
              </a:tblPr>
              <a:tblGrid>
                <a:gridCol w="1186383">
                  <a:extLst>
                    <a:ext uri="{9D8B030D-6E8A-4147-A177-3AD203B41FA5}">
                      <a16:colId xmlns:a16="http://schemas.microsoft.com/office/drawing/2014/main" val="3852707536"/>
                    </a:ext>
                  </a:extLst>
                </a:gridCol>
                <a:gridCol w="778125">
                  <a:extLst>
                    <a:ext uri="{9D8B030D-6E8A-4147-A177-3AD203B41FA5}">
                      <a16:colId xmlns:a16="http://schemas.microsoft.com/office/drawing/2014/main" val="703822492"/>
                    </a:ext>
                  </a:extLst>
                </a:gridCol>
                <a:gridCol w="684750">
                  <a:extLst>
                    <a:ext uri="{9D8B030D-6E8A-4147-A177-3AD203B41FA5}">
                      <a16:colId xmlns:a16="http://schemas.microsoft.com/office/drawing/2014/main" val="104309300"/>
                    </a:ext>
                  </a:extLst>
                </a:gridCol>
                <a:gridCol w="641175">
                  <a:extLst>
                    <a:ext uri="{9D8B030D-6E8A-4147-A177-3AD203B41FA5}">
                      <a16:colId xmlns:a16="http://schemas.microsoft.com/office/drawing/2014/main" val="2909006780"/>
                    </a:ext>
                  </a:extLst>
                </a:gridCol>
                <a:gridCol w="771901">
                  <a:extLst>
                    <a:ext uri="{9D8B030D-6E8A-4147-A177-3AD203B41FA5}">
                      <a16:colId xmlns:a16="http://schemas.microsoft.com/office/drawing/2014/main" val="3313888046"/>
                    </a:ext>
                  </a:extLst>
                </a:gridCol>
                <a:gridCol w="884989">
                  <a:extLst>
                    <a:ext uri="{9D8B030D-6E8A-4147-A177-3AD203B41FA5}">
                      <a16:colId xmlns:a16="http://schemas.microsoft.com/office/drawing/2014/main" val="792998127"/>
                    </a:ext>
                  </a:extLst>
                </a:gridCol>
              </a:tblGrid>
              <a:tr h="496309">
                <a:tc>
                  <a:txBody>
                    <a:bodyPr/>
                    <a:lstStyle/>
                    <a:p>
                      <a:pPr marL="457200" marR="0" indent="-226695">
                        <a:spcBef>
                          <a:spcPts val="0"/>
                        </a:spcBef>
                        <a:spcAft>
                          <a:spcPts val="0"/>
                        </a:spcAft>
                      </a:pPr>
                      <a:r>
                        <a:rPr lang="en-US" sz="1000" kern="100" dirty="0">
                          <a:effectLst/>
                        </a:rPr>
                        <a:t>Metric</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Benign</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Malignant</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a:effectLst/>
                        </a:rPr>
                        <a:t>Accuracy</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a:effectLst/>
                        </a:rPr>
                        <a:t>Macro Av</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a:effectLst/>
                        </a:rPr>
                        <a:t>Weighted Avg</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120569842"/>
                  </a:ext>
                </a:extLst>
              </a:tr>
              <a:tr h="330874">
                <a:tc>
                  <a:txBody>
                    <a:bodyPr/>
                    <a:lstStyle/>
                    <a:p>
                      <a:pPr marL="457200" marR="0" indent="-226695">
                        <a:spcBef>
                          <a:spcPts val="0"/>
                        </a:spcBef>
                        <a:spcAft>
                          <a:spcPts val="0"/>
                        </a:spcAft>
                      </a:pPr>
                      <a:r>
                        <a:rPr lang="en-US" sz="1000" kern="100">
                          <a:effectLst/>
                        </a:rPr>
                        <a:t>Precision</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0.97</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0.909</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a:effectLst/>
                        </a:rPr>
                        <a:t> </a:t>
                      </a:r>
                      <a:endParaRPr lang="en-US" sz="1200" kern="100">
                        <a:effectLst/>
                      </a:endParaRPr>
                    </a:p>
                    <a:p>
                      <a:pPr marL="0" marR="0" indent="-226695" algn="ctr">
                        <a:spcBef>
                          <a:spcPts val="0"/>
                        </a:spcBef>
                        <a:spcAft>
                          <a:spcPts val="0"/>
                        </a:spcAft>
                      </a:pPr>
                      <a:r>
                        <a:rPr lang="en-US" sz="1000" kern="100">
                          <a:effectLst/>
                        </a:rPr>
                        <a:t>0.9298</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a:effectLst/>
                        </a:rPr>
                        <a:t> </a:t>
                      </a:r>
                      <a:endParaRPr lang="en-US" sz="1200" kern="100">
                        <a:effectLst/>
                      </a:endParaRPr>
                    </a:p>
                    <a:p>
                      <a:pPr marL="0" marR="0" indent="-226695" algn="ctr">
                        <a:spcBef>
                          <a:spcPts val="0"/>
                        </a:spcBef>
                        <a:spcAft>
                          <a:spcPts val="0"/>
                        </a:spcAft>
                      </a:pPr>
                      <a:r>
                        <a:rPr lang="en-US" sz="1000" kern="100">
                          <a:effectLst/>
                        </a:rPr>
                        <a:t>0.9230</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a:effectLst/>
                        </a:rPr>
                        <a:t>0.9283</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2559000728"/>
                  </a:ext>
                </a:extLst>
              </a:tr>
              <a:tr h="330874">
                <a:tc>
                  <a:txBody>
                    <a:bodyPr/>
                    <a:lstStyle/>
                    <a:p>
                      <a:pPr marL="457200" marR="0" indent="-226695">
                        <a:spcBef>
                          <a:spcPts val="0"/>
                        </a:spcBef>
                        <a:spcAft>
                          <a:spcPts val="0"/>
                        </a:spcAft>
                      </a:pPr>
                      <a:r>
                        <a:rPr lang="en-US" sz="1000" kern="100">
                          <a:effectLst/>
                        </a:rPr>
                        <a:t>Recall</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0.837</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0.985</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3689964"/>
                  </a:ext>
                </a:extLst>
              </a:tr>
              <a:tr h="330874">
                <a:tc>
                  <a:txBody>
                    <a:bodyPr/>
                    <a:lstStyle/>
                    <a:p>
                      <a:pPr marL="457200" marR="0" indent="-226695">
                        <a:spcBef>
                          <a:spcPts val="0"/>
                        </a:spcBef>
                        <a:spcAft>
                          <a:spcPts val="0"/>
                        </a:spcAft>
                      </a:pPr>
                      <a:r>
                        <a:rPr lang="en-US" sz="1000" kern="100">
                          <a:effectLst/>
                        </a:rPr>
                        <a:t>F1-Score</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0.90</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0.945</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8506098"/>
                  </a:ext>
                </a:extLst>
              </a:tr>
              <a:tr h="330874">
                <a:tc>
                  <a:txBody>
                    <a:bodyPr/>
                    <a:lstStyle/>
                    <a:p>
                      <a:pPr marL="457200" marR="0" indent="-226695">
                        <a:spcBef>
                          <a:spcPts val="0"/>
                        </a:spcBef>
                        <a:spcAft>
                          <a:spcPts val="0"/>
                        </a:spcAft>
                      </a:pPr>
                      <a:r>
                        <a:rPr lang="en-US" sz="1000" kern="100">
                          <a:effectLst/>
                        </a:rPr>
                        <a:t>Count</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43</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71</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gridSpan="3">
                  <a:txBody>
                    <a:bodyPr/>
                    <a:lstStyle/>
                    <a:p>
                      <a:pPr marL="0" marR="0" indent="-226695">
                        <a:spcBef>
                          <a:spcPts val="0"/>
                        </a:spcBef>
                        <a:spcAft>
                          <a:spcPts val="0"/>
                        </a:spcAft>
                      </a:pPr>
                      <a:r>
                        <a:rPr lang="en-US" sz="1200" kern="100" dirty="0">
                          <a:effectLst/>
                        </a:rPr>
                        <a:t> </a:t>
                      </a:r>
                      <a:endParaRPr lang="en-US" sz="1200" kern="1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150782"/>
                  </a:ext>
                </a:extLst>
              </a:tr>
            </a:tbl>
          </a:graphicData>
        </a:graphic>
      </p:graphicFrame>
      <p:sp>
        <p:nvSpPr>
          <p:cNvPr id="7" name="TextBox 6">
            <a:extLst>
              <a:ext uri="{FF2B5EF4-FFF2-40B4-BE49-F238E27FC236}">
                <a16:creationId xmlns:a16="http://schemas.microsoft.com/office/drawing/2014/main" id="{33BD17AB-1BE3-F672-21E6-6E8AB5274E76}"/>
              </a:ext>
            </a:extLst>
          </p:cNvPr>
          <p:cNvSpPr txBox="1"/>
          <p:nvPr/>
        </p:nvSpPr>
        <p:spPr>
          <a:xfrm>
            <a:off x="463607" y="4035435"/>
            <a:ext cx="3978165" cy="264307"/>
          </a:xfrm>
          <a:prstGeom prst="rect">
            <a:avLst/>
          </a:prstGeom>
          <a:noFill/>
        </p:spPr>
        <p:txBody>
          <a:bodyPr wrap="square">
            <a:spAutoFit/>
          </a:bodyPr>
          <a:lstStyle/>
          <a:p>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Figure 3. Unsupervised Learning Results</a:t>
            </a:r>
            <a:endParaRPr lang="en-US" sz="1100" dirty="0"/>
          </a:p>
        </p:txBody>
      </p:sp>
      <p:pic>
        <p:nvPicPr>
          <p:cNvPr id="8" name="Picture 7">
            <a:extLst>
              <a:ext uri="{FF2B5EF4-FFF2-40B4-BE49-F238E27FC236}">
                <a16:creationId xmlns:a16="http://schemas.microsoft.com/office/drawing/2014/main" id="{836E7E97-4CF5-6332-6C21-57C70606EB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2234" y="1323124"/>
            <a:ext cx="4274951" cy="3604815"/>
          </a:xfrm>
          <a:prstGeom prst="rect">
            <a:avLst/>
          </a:prstGeom>
        </p:spPr>
      </p:pic>
      <p:sp>
        <p:nvSpPr>
          <p:cNvPr id="10" name="TextBox 9">
            <a:extLst>
              <a:ext uri="{FF2B5EF4-FFF2-40B4-BE49-F238E27FC236}">
                <a16:creationId xmlns:a16="http://schemas.microsoft.com/office/drawing/2014/main" id="{5241EB5A-FD0C-8B42-A7D0-CB9C47CF5FF1}"/>
              </a:ext>
            </a:extLst>
          </p:cNvPr>
          <p:cNvSpPr txBox="1"/>
          <p:nvPr/>
        </p:nvSpPr>
        <p:spPr>
          <a:xfrm>
            <a:off x="6421821" y="4927939"/>
            <a:ext cx="6096000" cy="261610"/>
          </a:xfrm>
          <a:prstGeom prst="rect">
            <a:avLst/>
          </a:prstGeom>
          <a:noFill/>
        </p:spPr>
        <p:txBody>
          <a:bodyPr wrap="square">
            <a:spAutoFit/>
          </a:bodyPr>
          <a:lstStyle/>
          <a:p>
            <a:r>
              <a:rPr lang="en-US" sz="1100" dirty="0">
                <a:effectLst/>
                <a:latin typeface="Times New Roman" panose="02020603050405020304" pitchFamily="18" charset="0"/>
                <a:ea typeface="Times New Roman" panose="02020603050405020304" pitchFamily="18" charset="0"/>
              </a:rPr>
              <a:t> Figure 4. Confusion matrices generated via </a:t>
            </a:r>
            <a:r>
              <a:rPr lang="en-US" sz="1100" u="sng" dirty="0">
                <a:solidFill>
                  <a:srgbClr val="467886"/>
                </a:solidFill>
                <a:effectLst/>
                <a:latin typeface="Times New Roman" panose="02020603050405020304" pitchFamily="18" charset="0"/>
                <a:ea typeface="Times New Roman" panose="02020603050405020304" pitchFamily="18" charset="0"/>
                <a:hlinkClick r:id="rId3"/>
              </a:rPr>
              <a:t>https://www.damianoperri.it/public/confusionMatrix/</a:t>
            </a:r>
            <a:endParaRPr lang="en-US" sz="1100" dirty="0"/>
          </a:p>
        </p:txBody>
      </p:sp>
    </p:spTree>
    <p:extLst>
      <p:ext uri="{BB962C8B-B14F-4D97-AF65-F5344CB8AC3E}">
        <p14:creationId xmlns:p14="http://schemas.microsoft.com/office/powerpoint/2010/main" val="3838026530"/>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2150</Words>
  <Application>Microsoft Macintosh PowerPoint</Application>
  <PresentationFormat>Widescreen</PresentationFormat>
  <Paragraphs>143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Neue Haas Grotesk Text Pro</vt:lpstr>
      <vt:lpstr>Times New Roman</vt:lpstr>
      <vt:lpstr>VanillaVTI</vt:lpstr>
      <vt:lpstr>PowerPoint Presentation</vt:lpstr>
      <vt:lpstr>Abstract</vt:lpstr>
      <vt:lpstr>Data Collection</vt:lpstr>
      <vt:lpstr>Feature Reduction</vt:lpstr>
      <vt:lpstr>Approach</vt:lpstr>
      <vt:lpstr>Supervised Learning</vt:lpstr>
      <vt:lpstr>Results - Supervised</vt:lpstr>
      <vt:lpstr>Unsupervised Learning</vt:lpstr>
      <vt:lpstr>Results - Unsupervised</vt:lpstr>
      <vt:lpstr>Statistical Modeling</vt:lpstr>
      <vt:lpstr>Results – Statistical Modeling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Rizig</dc:creator>
  <cp:lastModifiedBy>Michael Rizig</cp:lastModifiedBy>
  <cp:revision>2</cp:revision>
  <dcterms:created xsi:type="dcterms:W3CDTF">2025-04-29T01:02:13Z</dcterms:created>
  <dcterms:modified xsi:type="dcterms:W3CDTF">2025-05-01T16:51:00Z</dcterms:modified>
</cp:coreProperties>
</file>