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7" r:id="rId3"/>
    <p:sldId id="268" r:id="rId4"/>
    <p:sldId id="263" r:id="rId5"/>
    <p:sldId id="264" r:id="rId6"/>
    <p:sldId id="265" r:id="rId7"/>
    <p:sldId id="266" r:id="rId8"/>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6" autoAdjust="0"/>
    <p:restoredTop sz="94660"/>
  </p:normalViewPr>
  <p:slideViewPr>
    <p:cSldViewPr snapToGrid="0">
      <p:cViewPr varScale="1">
        <p:scale>
          <a:sx n="151" d="100"/>
          <a:sy n="151" d="100"/>
        </p:scale>
        <p:origin x="1440" y="120"/>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Teamwork</c:v>
                </c:pt>
              </c:strCache>
            </c:strRef>
          </c:tx>
          <c:spPr>
            <a:solidFill>
              <a:srgbClr val="1C1C1C"/>
            </a:solidFill>
          </c:spPr>
          <c:invertIfNegative val="0"/>
          <c:cat>
            <c:strRef>
              <c:f>Sheet1!$A$2:$A$5</c:f>
              <c:strCache>
                <c:ptCount val="4"/>
                <c:pt idx="0">
                  <c:v>Dev 1</c:v>
                </c:pt>
                <c:pt idx="1">
                  <c:v>Dev 2</c:v>
                </c:pt>
                <c:pt idx="2">
                  <c:v>Michael</c:v>
                </c:pt>
                <c:pt idx="3">
                  <c:v>Dev 3</c:v>
                </c:pt>
              </c:strCache>
            </c:strRef>
          </c:cat>
          <c:val>
            <c:numRef>
              <c:f>Sheet1!$B$2:$B$5</c:f>
              <c:numCache>
                <c:formatCode>General</c:formatCode>
                <c:ptCount val="4"/>
                <c:pt idx="0">
                  <c:v>2</c:v>
                </c:pt>
                <c:pt idx="1">
                  <c:v>3</c:v>
                </c:pt>
                <c:pt idx="2">
                  <c:v>5</c:v>
                </c:pt>
                <c:pt idx="3">
                  <c:v>2</c:v>
                </c:pt>
              </c:numCache>
            </c:numRef>
          </c:val>
          <c:extLst>
            <c:ext xmlns:c16="http://schemas.microsoft.com/office/drawing/2014/chart" uri="{C3380CC4-5D6E-409C-BE32-E72D297353CC}">
              <c16:uniqueId val="{00000000-6283-4AA4-9593-D859D5ACC0BF}"/>
            </c:ext>
          </c:extLst>
        </c:ser>
        <c:ser>
          <c:idx val="1"/>
          <c:order val="1"/>
          <c:tx>
            <c:strRef>
              <c:f>Sheet1!$C$1</c:f>
              <c:strCache>
                <c:ptCount val="1"/>
                <c:pt idx="0">
                  <c:v>Problem Solving</c:v>
                </c:pt>
              </c:strCache>
            </c:strRef>
          </c:tx>
          <c:spPr>
            <a:solidFill>
              <a:srgbClr val="232323"/>
            </a:solidFill>
          </c:spPr>
          <c:invertIfNegative val="0"/>
          <c:cat>
            <c:strRef>
              <c:f>Sheet1!$A$2:$A$5</c:f>
              <c:strCache>
                <c:ptCount val="4"/>
                <c:pt idx="0">
                  <c:v>Dev 1</c:v>
                </c:pt>
                <c:pt idx="1">
                  <c:v>Dev 2</c:v>
                </c:pt>
                <c:pt idx="2">
                  <c:v>Michael</c:v>
                </c:pt>
                <c:pt idx="3">
                  <c:v>Dev 3</c:v>
                </c:pt>
              </c:strCache>
            </c:strRef>
          </c:cat>
          <c:val>
            <c:numRef>
              <c:f>Sheet1!$C$2:$C$5</c:f>
              <c:numCache>
                <c:formatCode>General</c:formatCode>
                <c:ptCount val="4"/>
                <c:pt idx="0">
                  <c:v>1</c:v>
                </c:pt>
                <c:pt idx="1">
                  <c:v>3</c:v>
                </c:pt>
                <c:pt idx="2">
                  <c:v>8</c:v>
                </c:pt>
                <c:pt idx="3">
                  <c:v>3</c:v>
                </c:pt>
              </c:numCache>
            </c:numRef>
          </c:val>
          <c:extLst>
            <c:ext xmlns:c16="http://schemas.microsoft.com/office/drawing/2014/chart" uri="{C3380CC4-5D6E-409C-BE32-E72D297353CC}">
              <c16:uniqueId val="{00000001-6283-4AA4-9593-D859D5ACC0BF}"/>
            </c:ext>
          </c:extLst>
        </c:ser>
        <c:ser>
          <c:idx val="2"/>
          <c:order val="2"/>
          <c:tx>
            <c:strRef>
              <c:f>Sheet1!$D$1</c:f>
              <c:strCache>
                <c:ptCount val="1"/>
                <c:pt idx="0">
                  <c:v>Creativity</c:v>
                </c:pt>
              </c:strCache>
            </c:strRef>
          </c:tx>
          <c:spPr>
            <a:solidFill>
              <a:srgbClr val="080808"/>
            </a:solidFill>
          </c:spPr>
          <c:invertIfNegative val="0"/>
          <c:cat>
            <c:strRef>
              <c:f>Sheet1!$A$2:$A$5</c:f>
              <c:strCache>
                <c:ptCount val="4"/>
                <c:pt idx="0">
                  <c:v>Dev 1</c:v>
                </c:pt>
                <c:pt idx="1">
                  <c:v>Dev 2</c:v>
                </c:pt>
                <c:pt idx="2">
                  <c:v>Michael</c:v>
                </c:pt>
                <c:pt idx="3">
                  <c:v>Dev 3</c:v>
                </c:pt>
              </c:strCache>
            </c:strRef>
          </c:cat>
          <c:val>
            <c:numRef>
              <c:f>Sheet1!$D$2:$D$5</c:f>
              <c:numCache>
                <c:formatCode>General</c:formatCode>
                <c:ptCount val="4"/>
                <c:pt idx="0">
                  <c:v>2</c:v>
                </c:pt>
                <c:pt idx="1">
                  <c:v>1</c:v>
                </c:pt>
                <c:pt idx="2">
                  <c:v>4</c:v>
                </c:pt>
                <c:pt idx="3">
                  <c:v>2</c:v>
                </c:pt>
              </c:numCache>
            </c:numRef>
          </c:val>
          <c:extLst>
            <c:ext xmlns:c16="http://schemas.microsoft.com/office/drawing/2014/chart" uri="{C3380CC4-5D6E-409C-BE32-E72D297353CC}">
              <c16:uniqueId val="{00000002-6283-4AA4-9593-D859D5ACC0BF}"/>
            </c:ext>
          </c:extLst>
        </c:ser>
        <c:dLbls>
          <c:showLegendKey val="0"/>
          <c:showVal val="0"/>
          <c:showCatName val="0"/>
          <c:showSerName val="0"/>
          <c:showPercent val="0"/>
          <c:showBubbleSize val="0"/>
        </c:dLbls>
        <c:gapWidth val="107"/>
        <c:overlap val="-25"/>
        <c:axId val="1363977216"/>
        <c:axId val="1"/>
      </c:barChart>
      <c:catAx>
        <c:axId val="1363977216"/>
        <c:scaling>
          <c:orientation val="minMax"/>
        </c:scaling>
        <c:delete val="0"/>
        <c:axPos val="b"/>
        <c:numFmt formatCode="General" sourceLinked="1"/>
        <c:majorTickMark val="none"/>
        <c:minorTickMark val="none"/>
        <c:tickLblPos val="nextTo"/>
        <c:spPr>
          <a:ln>
            <a:solidFill>
              <a:srgbClr val="1C1C1C"/>
            </a:solidFill>
          </a:ln>
        </c:spPr>
        <c:txPr>
          <a:bodyPr/>
          <a:lstStyle/>
          <a:p>
            <a:pPr>
              <a:defRPr>
                <a:latin typeface="Times New Roman" pitchFamily="18" charset="0"/>
                <a:cs typeface="Times New Roman" pitchFamily="18" charset="0"/>
              </a:defRPr>
            </a:pPr>
            <a:endParaRPr lang="en-US"/>
          </a:p>
        </c:txPr>
        <c:crossAx val="1"/>
        <c:crosses val="autoZero"/>
        <c:auto val="1"/>
        <c:lblAlgn val="ctr"/>
        <c:lblOffset val="100"/>
        <c:noMultiLvlLbl val="0"/>
      </c:catAx>
      <c:valAx>
        <c:axId val="1"/>
        <c:scaling>
          <c:orientation val="minMax"/>
        </c:scaling>
        <c:delete val="0"/>
        <c:axPos val="l"/>
        <c:majorGridlines>
          <c:spPr>
            <a:ln>
              <a:solidFill>
                <a:srgbClr val="1C1C1C"/>
              </a:solidFill>
            </a:ln>
          </c:spPr>
        </c:majorGridlines>
        <c:numFmt formatCode="General" sourceLinked="1"/>
        <c:majorTickMark val="none"/>
        <c:minorTickMark val="none"/>
        <c:tickLblPos val="nextTo"/>
        <c:spPr>
          <a:ln w="9514">
            <a:noFill/>
          </a:ln>
        </c:spPr>
        <c:crossAx val="1363977216"/>
        <c:crosses val="autoZero"/>
        <c:crossBetween val="between"/>
      </c:valAx>
      <c:spPr>
        <a:ln>
          <a:solidFill>
            <a:srgbClr val="1C1C1C"/>
          </a:solidFill>
        </a:ln>
      </c:spPr>
    </c:plotArea>
    <c:legend>
      <c:legendPos val="b"/>
      <c:overlay val="0"/>
      <c:txPr>
        <a:bodyPr/>
        <a:lstStyle/>
        <a:p>
          <a:pPr>
            <a:defRPr>
              <a:latin typeface="Times New Roman" pitchFamily="18" charset="0"/>
              <a:cs typeface="Times New Roman" pitchFamily="18" charset="0"/>
            </a:defRPr>
          </a:pPr>
          <a:endParaRPr lang="en-US"/>
        </a:p>
      </c:txPr>
    </c:legend>
    <c:plotVisOnly val="1"/>
    <c:dispBlanksAs val="gap"/>
    <c:showDLblsOverMax val="0"/>
  </c:chart>
  <c:txPr>
    <a:bodyPr/>
    <a:lstStyle/>
    <a:p>
      <a:pPr>
        <a:defRPr sz="1798">
          <a:solidFill>
            <a:srgbClr val="1C1C1C"/>
          </a:solidFil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2</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3</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4</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5</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6</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7</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mailto:michaelrizig@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dirty="0">
                <a:solidFill>
                  <a:srgbClr val="1C1C1C"/>
                </a:solidFill>
              </a:rPr>
              <a:t>Est. 1869</a:t>
            </a:r>
          </a:p>
        </p:txBody>
      </p:sp>
      <p:sp>
        <p:nvSpPr>
          <p:cNvPr id="3079" name="TextBox 12"/>
          <p:cNvSpPr txBox="1">
            <a:spLocks noChangeArrowheads="1"/>
          </p:cNvSpPr>
          <p:nvPr/>
        </p:nvSpPr>
        <p:spPr bwMode="auto">
          <a:xfrm>
            <a:off x="7264400" y="1217613"/>
            <a:ext cx="165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400" b="1" dirty="0">
                <a:solidFill>
                  <a:srgbClr val="1C1C1C"/>
                </a:solidFill>
              </a:rPr>
              <a:t>Michael Rizig</a:t>
            </a:r>
          </a:p>
        </p:txBody>
      </p:sp>
      <p:sp>
        <p:nvSpPr>
          <p:cNvPr id="3080" name="TextBox 13"/>
          <p:cNvSpPr txBox="1">
            <a:spLocks noChangeArrowheads="1"/>
          </p:cNvSpPr>
          <p:nvPr/>
        </p:nvSpPr>
        <p:spPr bwMode="auto">
          <a:xfrm>
            <a:off x="0" y="1647825"/>
            <a:ext cx="913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4800" b="1" dirty="0">
                <a:solidFill>
                  <a:srgbClr val="1C1C1C"/>
                </a:solidFill>
              </a:rPr>
              <a:t>FULL-STACK DEVELOPER</a:t>
            </a:r>
          </a:p>
        </p:txBody>
      </p:sp>
      <p:sp>
        <p:nvSpPr>
          <p:cNvPr id="3081" name="TextBox 15"/>
          <p:cNvSpPr txBox="1">
            <a:spLocks noChangeArrowheads="1"/>
          </p:cNvSpPr>
          <p:nvPr/>
        </p:nvSpPr>
        <p:spPr bwMode="auto">
          <a:xfrm>
            <a:off x="236946" y="2455130"/>
            <a:ext cx="2254248"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dirty="0">
                <a:solidFill>
                  <a:srgbClr val="1C1C1C"/>
                </a:solidFill>
              </a:rPr>
              <a:t>A Trailblazer</a:t>
            </a:r>
          </a:p>
          <a:p>
            <a:pPr algn="just" eaLnBrk="1" hangingPunct="1">
              <a:spcBef>
                <a:spcPct val="0"/>
              </a:spcBef>
              <a:buFontTx/>
              <a:buNone/>
            </a:pPr>
            <a:r>
              <a:rPr lang="en-GB" altLang="en-US" sz="1400" dirty="0">
                <a:solidFill>
                  <a:srgbClr val="1C1C1C"/>
                </a:solidFill>
              </a:rPr>
              <a:t>With a strong passion for coding and real-world experience, Michael Rizig would be an amazing addition to any company looking to increase throughput. Michael has extensive experience in Object Oriented languages Java, C++, C#, and many others. He also frequently creates projects in Javascript utilizing node js, react, three.js, and many other libraries. Finally, Michael has had real world experience with the likes of Python, SQL, MongoDB, and others.</a:t>
            </a:r>
          </a:p>
        </p:txBody>
      </p:sp>
      <p:sp>
        <p:nvSpPr>
          <p:cNvPr id="3082" name="TextBox 16"/>
          <p:cNvSpPr txBox="1">
            <a:spLocks noChangeArrowheads="1"/>
          </p:cNvSpPr>
          <p:nvPr/>
        </p:nvSpPr>
        <p:spPr bwMode="auto">
          <a:xfrm>
            <a:off x="2842216" y="2445724"/>
            <a:ext cx="2254249"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dirty="0">
                <a:solidFill>
                  <a:srgbClr val="1C1C1C"/>
                </a:solidFill>
              </a:rPr>
              <a:t>From a hobby to a career</a:t>
            </a:r>
          </a:p>
          <a:p>
            <a:pPr algn="just" eaLnBrk="1" hangingPunct="1">
              <a:spcBef>
                <a:spcPct val="0"/>
              </a:spcBef>
              <a:buFontTx/>
              <a:buNone/>
            </a:pPr>
            <a:r>
              <a:rPr lang="en-GB" altLang="en-US" sz="1400" dirty="0">
                <a:solidFill>
                  <a:srgbClr val="1C1C1C"/>
                </a:solidFill>
              </a:rPr>
              <a:t>Michael was born and raised in and around Atlanta Georgia and picked up coding in middle school as a hobby. He got his start creating 2d games in Java and later python, and entering 48-hour game dev  competitions in high school such as Ludum Dare and The Global Game Jam. He has also competed in many University Sponsored Hackathons and coding lock-ins to perfect his craft and gain experience working in teams and with time constraints.</a:t>
            </a:r>
            <a:endParaRPr lang="en-GB" altLang="en-US" sz="1400" dirty="0">
              <a:solidFill>
                <a:srgbClr val="1C1C1C"/>
              </a:solidFill>
              <a:latin typeface="Arial" panose="020B0604020202020204" pitchFamily="34" charset="0"/>
            </a:endParaRPr>
          </a:p>
        </p:txBody>
      </p:sp>
      <p:cxnSp>
        <p:nvCxnSpPr>
          <p:cNvPr id="19" name="Straight Connector 18"/>
          <p:cNvCxnSpPr/>
          <p:nvPr/>
        </p:nvCxnSpPr>
        <p:spPr>
          <a:xfrm>
            <a:off x="2659063" y="2673523"/>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dirty="0">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FB5D98AA-80C2-3C00-D7D2-89B1862FA9B3}"/>
              </a:ext>
            </a:extLst>
          </p:cNvPr>
          <p:cNvPicPr>
            <a:picLocks noChangeAspect="1"/>
          </p:cNvPicPr>
          <p:nvPr/>
        </p:nvPicPr>
        <p:blipFill rotWithShape="1">
          <a:blip r:embed="rId5"/>
          <a:srcRect t="14670"/>
          <a:stretch/>
        </p:blipFill>
        <p:spPr>
          <a:xfrm>
            <a:off x="5447487" y="2740199"/>
            <a:ext cx="3402826" cy="4068762"/>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dirty="0">
                <a:solidFill>
                  <a:srgbClr val="1C1C1C"/>
                </a:solidFill>
              </a:rPr>
              <a:t>Highly Flexible Worker. </a:t>
            </a:r>
          </a:p>
          <a:p>
            <a:pPr algn="just" eaLnBrk="1" hangingPunct="1">
              <a:spcBef>
                <a:spcPct val="0"/>
              </a:spcBef>
              <a:buFontTx/>
              <a:buNone/>
            </a:pPr>
            <a:r>
              <a:rPr lang="en-GB" altLang="en-US" sz="1400" dirty="0">
                <a:solidFill>
                  <a:srgbClr val="1C1C1C"/>
                </a:solidFill>
              </a:rPr>
              <a:t>Michael is willing to adjust his schedule around meetings and is willing to work either remote or in-person.</a:t>
            </a:r>
          </a:p>
        </p:txBody>
      </p:sp>
      <p:sp>
        <p:nvSpPr>
          <p:cNvPr id="11267" name="TextBox 16"/>
          <p:cNvSpPr txBox="1">
            <a:spLocks noChangeArrowheads="1"/>
          </p:cNvSpPr>
          <p:nvPr/>
        </p:nvSpPr>
        <p:spPr bwMode="auto">
          <a:xfrm>
            <a:off x="3811985" y="4869204"/>
            <a:ext cx="158908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dirty="0">
                <a:solidFill>
                  <a:srgbClr val="1C1C1C"/>
                </a:solidFill>
              </a:rPr>
              <a:t>A Star Student.</a:t>
            </a:r>
          </a:p>
          <a:p>
            <a:pPr algn="just" eaLnBrk="1" hangingPunct="1">
              <a:spcBef>
                <a:spcPct val="0"/>
              </a:spcBef>
              <a:buFontTx/>
              <a:buNone/>
            </a:pPr>
            <a:endParaRPr lang="en-GB" altLang="en-US" sz="1600" b="1" dirty="0">
              <a:solidFill>
                <a:srgbClr val="1C1C1C"/>
              </a:solidFill>
            </a:endParaRPr>
          </a:p>
          <a:p>
            <a:pPr algn="just" eaLnBrk="1" hangingPunct="1">
              <a:spcBef>
                <a:spcPct val="0"/>
              </a:spcBef>
              <a:buFontTx/>
              <a:buNone/>
            </a:pPr>
            <a:r>
              <a:rPr lang="en-GB" altLang="en-US" sz="1200" dirty="0">
                <a:solidFill>
                  <a:srgbClr val="1C1C1C"/>
                </a:solidFill>
              </a:rPr>
              <a:t> Michael has an amazing school record, easily achieving well over a 4.0 GPA in High School, and an average 3.8 in University.</a:t>
            </a:r>
            <a:endParaRPr lang="en-GB" altLang="en-US" sz="1200" dirty="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9181" y="4549190"/>
            <a:ext cx="166449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2400" dirty="0">
                <a:solidFill>
                  <a:srgbClr val="1C1C1C"/>
                </a:solidFill>
              </a:rPr>
              <a:t>Contact me:</a:t>
            </a:r>
          </a:p>
          <a:p>
            <a:pPr algn="just" eaLnBrk="1" hangingPunct="1">
              <a:spcBef>
                <a:spcPct val="0"/>
              </a:spcBef>
              <a:buFontTx/>
              <a:buNone/>
            </a:pPr>
            <a:r>
              <a:rPr lang="en-GB" altLang="en-US" sz="2000" dirty="0">
                <a:solidFill>
                  <a:srgbClr val="1C1C1C"/>
                </a:solidFill>
                <a:latin typeface="Arial" panose="020B0604020202020204" pitchFamily="34" charset="0"/>
                <a:hlinkClick r:id="rId3"/>
              </a:rPr>
              <a:t>michaelrizig@gmail.com</a:t>
            </a:r>
            <a:endParaRPr lang="en-GB" altLang="en-US" sz="2000" dirty="0">
              <a:solidFill>
                <a:srgbClr val="1C1C1C"/>
              </a:solidFill>
              <a:latin typeface="Arial" panose="020B0604020202020204" pitchFamily="34" charset="0"/>
            </a:endParaRPr>
          </a:p>
          <a:p>
            <a:pPr algn="just" eaLnBrk="1" hangingPunct="1">
              <a:spcBef>
                <a:spcPct val="0"/>
              </a:spcBef>
              <a:buFontTx/>
              <a:buNone/>
            </a:pPr>
            <a:r>
              <a:rPr lang="en-GB" altLang="en-US" sz="2000" dirty="0">
                <a:solidFill>
                  <a:srgbClr val="1C1C1C"/>
                </a:solidFill>
                <a:latin typeface="Arial" panose="020B0604020202020204" pitchFamily="34" charset="0"/>
              </a:rPr>
              <a:t>or by phone:</a:t>
            </a:r>
          </a:p>
          <a:p>
            <a:pPr algn="just" eaLnBrk="1" hangingPunct="1">
              <a:spcBef>
                <a:spcPct val="0"/>
              </a:spcBef>
              <a:buFontTx/>
              <a:buNone/>
            </a:pPr>
            <a:r>
              <a:rPr lang="en-GB" altLang="en-US" sz="2000" dirty="0">
                <a:solidFill>
                  <a:srgbClr val="FF0000"/>
                </a:solidFill>
                <a:latin typeface="Arial" panose="020B0604020202020204" pitchFamily="34" charset="0"/>
              </a:rPr>
              <a:t>678-668-3294</a:t>
            </a:r>
          </a:p>
        </p:txBody>
      </p:sp>
      <p:cxnSp>
        <p:nvCxnSpPr>
          <p:cNvPr id="23" name="Straight Connector 22"/>
          <p:cNvCxnSpPr>
            <a:cxnSpLocks/>
          </p:cNvCxnSpPr>
          <p:nvPr/>
        </p:nvCxnSpPr>
        <p:spPr>
          <a:xfrm>
            <a:off x="7254082" y="4658346"/>
            <a:ext cx="19843" cy="218854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11759" y="4899982"/>
            <a:ext cx="15525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400" dirty="0">
                <a:solidFill>
                  <a:srgbClr val="1C1C1C"/>
                </a:solidFill>
              </a:rPr>
              <a:t>He is also amenable to changes and is able to move from one project to another in succession without any drops in efficiency. </a:t>
            </a:r>
            <a:endParaRPr lang="en-GB" altLang="en-US" sz="1400" dirty="0">
              <a:solidFill>
                <a:schemeClr val="tx1"/>
              </a:solidFill>
              <a:latin typeface="Arial" panose="020B0604020202020204" pitchFamily="34" charset="0"/>
            </a:endParaRPr>
          </a:p>
        </p:txBody>
      </p:sp>
      <p:cxnSp>
        <p:nvCxnSpPr>
          <p:cNvPr id="24" name="Straight Connector 23"/>
          <p:cNvCxnSpPr/>
          <p:nvPr/>
        </p:nvCxnSpPr>
        <p:spPr>
          <a:xfrm>
            <a:off x="3703638" y="5145088"/>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2" name="Chart 4"/>
          <p:cNvGraphicFramePr>
            <a:graphicFrameLocks/>
          </p:cNvGraphicFramePr>
          <p:nvPr>
            <p:extLst>
              <p:ext uri="{D42A27DB-BD31-4B8C-83A1-F6EECF244321}">
                <p14:modId xmlns:p14="http://schemas.microsoft.com/office/powerpoint/2010/main" val="1637726013"/>
              </p:ext>
            </p:extLst>
          </p:nvPr>
        </p:nvGraphicFramePr>
        <p:xfrm>
          <a:off x="92472" y="905243"/>
          <a:ext cx="5391150"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11274" name="TextBox 6"/>
          <p:cNvSpPr txBox="1">
            <a:spLocks noChangeArrowheads="1"/>
          </p:cNvSpPr>
          <p:nvPr/>
        </p:nvSpPr>
        <p:spPr bwMode="auto">
          <a:xfrm>
            <a:off x="79386" y="190500"/>
            <a:ext cx="89614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4800" b="1" dirty="0"/>
              <a:t>BLOWS AWAY COMPETITION</a:t>
            </a:r>
          </a:p>
        </p:txBody>
      </p:sp>
      <p:sp>
        <p:nvSpPr>
          <p:cNvPr id="11275" name="TextBox 25"/>
          <p:cNvSpPr txBox="1">
            <a:spLocks noChangeArrowheads="1"/>
          </p:cNvSpPr>
          <p:nvPr/>
        </p:nvSpPr>
        <p:spPr bwMode="auto">
          <a:xfrm>
            <a:off x="5431918" y="1130300"/>
            <a:ext cx="3684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400" b="1" dirty="0"/>
              <a:t>THE CHOICE IS CLEAR</a:t>
            </a:r>
          </a:p>
        </p:txBody>
      </p:sp>
      <p:sp>
        <p:nvSpPr>
          <p:cNvPr id="11277" name="TextBox 28"/>
          <p:cNvSpPr txBox="1">
            <a:spLocks noChangeArrowheads="1"/>
          </p:cNvSpPr>
          <p:nvPr/>
        </p:nvSpPr>
        <p:spPr bwMode="auto">
          <a:xfrm>
            <a:off x="5556250" y="4549190"/>
            <a:ext cx="1552575"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dirty="0">
                <a:solidFill>
                  <a:srgbClr val="1C1C1C"/>
                </a:solidFill>
              </a:rPr>
              <a:t>With perfect attendance, Michael is a reliable choice for employment. You can rest easy knowing you’ve chosen a reliable employee who will always get their work done in time. With a desire for learning, he will always be improving his skillsets for the job, on and off the clock.</a:t>
            </a:r>
            <a:endParaRPr lang="en-GB" altLang="en-US" sz="1100" dirty="0">
              <a:solidFill>
                <a:schemeClr val="tx1"/>
              </a:solidFill>
              <a:latin typeface="Arial" panose="020B0604020202020204" pitchFamily="34" charset="0"/>
            </a:endParaRPr>
          </a:p>
        </p:txBody>
      </p:sp>
      <p:cxnSp>
        <p:nvCxnSpPr>
          <p:cNvPr id="31" name="Straight Connector 30"/>
          <p:cNvCxnSpPr>
            <a:cxnSpLocks/>
          </p:cNvCxnSpPr>
          <p:nvPr/>
        </p:nvCxnSpPr>
        <p:spPr>
          <a:xfrm>
            <a:off x="5486401" y="4658346"/>
            <a:ext cx="25399" cy="2199654"/>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3" name="TextBox 25">
            <a:extLst>
              <a:ext uri="{FF2B5EF4-FFF2-40B4-BE49-F238E27FC236}">
                <a16:creationId xmlns:a16="http://schemas.microsoft.com/office/drawing/2014/main" id="{5BC46132-1B9C-FBAA-C039-E181AF1BF458}"/>
              </a:ext>
            </a:extLst>
          </p:cNvPr>
          <p:cNvSpPr txBox="1">
            <a:spLocks noChangeArrowheads="1"/>
          </p:cNvSpPr>
          <p:nvPr/>
        </p:nvSpPr>
        <p:spPr bwMode="auto">
          <a:xfrm>
            <a:off x="5269952" y="1591965"/>
            <a:ext cx="395342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000" dirty="0"/>
              <a:t>Michael blows away the competition</a:t>
            </a:r>
          </a:p>
          <a:p>
            <a:pPr algn="ctr" eaLnBrk="1" hangingPunct="1">
              <a:spcBef>
                <a:spcPct val="0"/>
              </a:spcBef>
              <a:buFontTx/>
              <a:buNone/>
            </a:pPr>
            <a:r>
              <a:rPr lang="en-GB" altLang="en-US" sz="2000" dirty="0"/>
              <a:t> in many ways, but primarily his ability to coordinate and work in teams, his propensity for problem solving, and his outstanding creativity. He’s a perfectionist at heart and prioritizes efficiency in his work.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dirty="0"/>
              <a:t>Point 1</a:t>
            </a:r>
          </a:p>
          <a:p>
            <a:pPr algn="ctr" eaLnBrk="1" hangingPunct="1">
              <a:spcBef>
                <a:spcPct val="0"/>
              </a:spcBef>
              <a:buFont typeface="Wingdings" panose="05000000000000000000" pitchFamily="2" charset="2"/>
              <a:buChar char="Ø"/>
            </a:pPr>
            <a:r>
              <a:rPr lang="en-GB" altLang="en-US" sz="2800" b="1" dirty="0"/>
              <a:t>Sub-Pont 1</a:t>
            </a:r>
          </a:p>
          <a:p>
            <a:pPr eaLnBrk="1" hangingPunct="1">
              <a:spcBef>
                <a:spcPct val="0"/>
              </a:spcBef>
              <a:buFont typeface="Wingdings" panose="05000000000000000000" pitchFamily="2" charset="2"/>
              <a:buChar char="Ø"/>
            </a:pPr>
            <a:r>
              <a:rPr lang="en-GB" altLang="en-US" sz="2800" b="1" dirty="0"/>
              <a:t>Point 2</a:t>
            </a:r>
          </a:p>
          <a:p>
            <a:pPr algn="ctr" eaLnBrk="1" hangingPunct="1">
              <a:spcBef>
                <a:spcPct val="0"/>
              </a:spcBef>
              <a:buFont typeface="Wingdings" panose="05000000000000000000" pitchFamily="2" charset="2"/>
              <a:buChar char="Ø"/>
            </a:pPr>
            <a:r>
              <a:rPr lang="en-GB" altLang="en-US" sz="2800" b="1" dirty="0"/>
              <a:t>Sub-Point 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1"/>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1368</TotalTime>
  <Words>914</Words>
  <Application>Microsoft Office PowerPoint</Application>
  <PresentationFormat>On-screen Show (4:3)</PresentationFormat>
  <Paragraphs>92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Michael Rizig</cp:lastModifiedBy>
  <cp:revision>85</cp:revision>
  <dcterms:created xsi:type="dcterms:W3CDTF">2009-11-03T13:35:13Z</dcterms:created>
  <dcterms:modified xsi:type="dcterms:W3CDTF">2024-04-12T06:08:13Z</dcterms:modified>
</cp:coreProperties>
</file>