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843" r:id="rId2"/>
    <p:sldId id="850" r:id="rId3"/>
    <p:sldId id="818" r:id="rId4"/>
    <p:sldId id="848" r:id="rId5"/>
    <p:sldId id="849" r:id="rId6"/>
    <p:sldId id="813" r:id="rId7"/>
    <p:sldId id="277" r:id="rId8"/>
    <p:sldId id="828" r:id="rId9"/>
    <p:sldId id="852" r:id="rId10"/>
    <p:sldId id="851" r:id="rId11"/>
    <p:sldId id="8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7FF"/>
    <a:srgbClr val="A156A8"/>
    <a:srgbClr val="D15B75"/>
    <a:srgbClr val="4892C3"/>
    <a:srgbClr val="5A5959"/>
    <a:srgbClr val="AEC0CE"/>
    <a:srgbClr val="758196"/>
    <a:srgbClr val="2A675C"/>
    <a:srgbClr val="FABC59"/>
    <a:srgbClr val="BD5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00" autoAdjust="0"/>
    <p:restoredTop sz="68610" autoAdjust="0"/>
  </p:normalViewPr>
  <p:slideViewPr>
    <p:cSldViewPr snapToGrid="0" showGuides="1">
      <p:cViewPr varScale="1">
        <p:scale>
          <a:sx n="82" d="100"/>
          <a:sy n="82" d="100"/>
        </p:scale>
        <p:origin x="568" y="184"/>
      </p:cViewPr>
      <p:guideLst>
        <p:guide orient="horz" pos="2160"/>
        <p:guide pos="3840"/>
      </p:guideLst>
    </p:cSldViewPr>
  </p:slideViewPr>
  <p:notesTextViewPr>
    <p:cViewPr>
      <p:scale>
        <a:sx n="1" d="1"/>
        <a:sy n="1" d="1"/>
      </p:scale>
      <p:origin x="0" y="0"/>
    </p:cViewPr>
  </p:notesTextViewPr>
  <p:notesViewPr>
    <p:cSldViewPr snapToGrid="0" showGuides="1">
      <p:cViewPr varScale="1">
        <p:scale>
          <a:sx n="87" d="100"/>
          <a:sy n="87" d="100"/>
        </p:scale>
        <p:origin x="373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8A55A0-EEA2-42E4-967B-A43BFFAFD11A}" type="datetimeFigureOut">
              <a:rPr lang="en-US" smtClean="0"/>
              <a:t>2/10/20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30CA86-65BA-4027-BA70-FA61C2F338FB}" type="slidenum">
              <a:rPr lang="en-US" smtClean="0"/>
              <a:t>‹#›</a:t>
            </a:fld>
            <a:endParaRPr lang="en-US"/>
          </a:p>
        </p:txBody>
      </p:sp>
    </p:spTree>
    <p:extLst>
      <p:ext uri="{BB962C8B-B14F-4D97-AF65-F5344CB8AC3E}">
        <p14:creationId xmlns:p14="http://schemas.microsoft.com/office/powerpoint/2010/main" val="3237988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3A19-CE92-47AB-A1A8-FBCA759DD71F}"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B816B-E79C-456D-86C0-0A5913EB9FE5}" type="slidenum">
              <a:rPr lang="en-US" smtClean="0"/>
              <a:t>‹#›</a:t>
            </a:fld>
            <a:endParaRPr lang="en-US"/>
          </a:p>
        </p:txBody>
      </p:sp>
    </p:spTree>
    <p:extLst>
      <p:ext uri="{BB962C8B-B14F-4D97-AF65-F5344CB8AC3E}">
        <p14:creationId xmlns:p14="http://schemas.microsoft.com/office/powerpoint/2010/main" val="210445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406320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budget </a:t>
            </a:r>
          </a:p>
          <a:p>
            <a:r>
              <a:rPr lang="en-US" dirty="0"/>
              <a:t>Mention the fee </a:t>
            </a:r>
          </a:p>
          <a:p>
            <a:endParaRPr lang="en-US" dirty="0"/>
          </a:p>
        </p:txBody>
      </p:sp>
      <p:sp>
        <p:nvSpPr>
          <p:cNvPr id="4" name="Slide Number Placeholder 3"/>
          <p:cNvSpPr>
            <a:spLocks noGrp="1"/>
          </p:cNvSpPr>
          <p:nvPr>
            <p:ph type="sldNum" sz="quarter" idx="5"/>
          </p:nvPr>
        </p:nvSpPr>
        <p:spPr/>
        <p:txBody>
          <a:bodyPr/>
          <a:lstStyle/>
          <a:p>
            <a:fld id="{30687354-5AD0-3C4F-861B-21D4C72BE2A0}" type="slidenum">
              <a:rPr lang="en-US" smtClean="0"/>
              <a:t>2</a:t>
            </a:fld>
            <a:endParaRPr lang="en-US"/>
          </a:p>
        </p:txBody>
      </p:sp>
    </p:spTree>
    <p:extLst>
      <p:ext uri="{BB962C8B-B14F-4D97-AF65-F5344CB8AC3E}">
        <p14:creationId xmlns:p14="http://schemas.microsoft.com/office/powerpoint/2010/main" val="195146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 me explain how we build our model,</a:t>
            </a:r>
            <a:endParaRPr lang="en-US" b="0" dirty="0">
              <a:effectLst/>
            </a:endParaRPr>
          </a:p>
          <a:p>
            <a:pPr rtl="0"/>
            <a:r>
              <a:rPr lang="en-US" sz="1200" b="0" i="0" u="none" strike="noStrike" kern="1200" dirty="0">
                <a:solidFill>
                  <a:schemeClr val="tx1"/>
                </a:solidFill>
                <a:effectLst/>
                <a:latin typeface="+mn-lt"/>
                <a:ea typeface="+mn-ea"/>
                <a:cs typeface="+mn-cs"/>
              </a:rPr>
              <a:t>We use </a:t>
            </a:r>
            <a:r>
              <a:rPr lang="en-US" sz="1200" b="0" i="0" u="none" strike="noStrike" kern="1200" dirty="0" err="1">
                <a:solidFill>
                  <a:schemeClr val="tx1"/>
                </a:solidFill>
                <a:effectLst/>
                <a:latin typeface="+mn-lt"/>
                <a:ea typeface="+mn-ea"/>
                <a:cs typeface="+mn-cs"/>
              </a:rPr>
              <a:t>Xij</a:t>
            </a:r>
            <a:r>
              <a:rPr lang="en-US" sz="1200" b="0" i="0" u="none" strike="noStrike" kern="1200" dirty="0">
                <a:solidFill>
                  <a:schemeClr val="tx1"/>
                </a:solidFill>
                <a:effectLst/>
                <a:latin typeface="+mn-lt"/>
                <a:ea typeface="+mn-ea"/>
                <a:cs typeface="+mn-cs"/>
              </a:rPr>
              <a:t> denote the clicks for platform j in country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where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=1,2,3,4,5,6 for </a:t>
            </a:r>
            <a:r>
              <a:rPr lang="en-US" sz="1200" b="0" i="0" u="none" strike="noStrike" kern="1200" dirty="0" err="1">
                <a:solidFill>
                  <a:schemeClr val="tx1"/>
                </a:solidFill>
                <a:effectLst/>
                <a:latin typeface="+mn-lt"/>
                <a:ea typeface="+mn-ea"/>
                <a:cs typeface="+mn-cs"/>
              </a:rPr>
              <a:t>Indonesia,Korea,Malaysia,Pakistan,Phillipines</a:t>
            </a:r>
            <a:r>
              <a:rPr lang="en-US" sz="1200" b="0" i="0" u="none" strike="noStrike" kern="1200" dirty="0">
                <a:solidFill>
                  <a:schemeClr val="tx1"/>
                </a:solidFill>
                <a:effectLst/>
                <a:latin typeface="+mn-lt"/>
                <a:ea typeface="+mn-ea"/>
                <a:cs typeface="+mn-cs"/>
              </a:rPr>
              <a:t> and Singapore, j=1,2,3 represent for Marketplace, Premium and Mobile platform</a:t>
            </a:r>
            <a:endParaRPr lang="en-US" b="0" dirty="0">
              <a:effectLst/>
            </a:endParaRPr>
          </a:p>
          <a:p>
            <a:pPr rtl="0"/>
            <a:r>
              <a:rPr lang="en-US" sz="1200" b="0" i="0" u="none" strike="noStrike" kern="1200" dirty="0">
                <a:solidFill>
                  <a:schemeClr val="tx1"/>
                </a:solidFill>
                <a:effectLst/>
                <a:latin typeface="+mn-lt"/>
                <a:ea typeface="+mn-ea"/>
                <a:cs typeface="+mn-cs"/>
              </a:rPr>
              <a:t>In this model, We are heading to Maximize the total </a:t>
            </a:r>
            <a:r>
              <a:rPr lang="en-US" sz="1200" b="0" i="0" u="none" strike="noStrike" kern="1200" dirty="0" err="1">
                <a:solidFill>
                  <a:schemeClr val="tx1"/>
                </a:solidFill>
                <a:effectLst/>
                <a:latin typeface="+mn-lt"/>
                <a:ea typeface="+mn-ea"/>
                <a:cs typeface="+mn-cs"/>
              </a:rPr>
              <a:t>clicks（EXij）And</a:t>
            </a:r>
            <a:r>
              <a:rPr lang="en-US" sz="1200" b="0" i="0" u="none" strike="noStrike" kern="1200" dirty="0">
                <a:solidFill>
                  <a:schemeClr val="tx1"/>
                </a:solidFill>
                <a:effectLst/>
                <a:latin typeface="+mn-lt"/>
                <a:ea typeface="+mn-ea"/>
                <a:cs typeface="+mn-cs"/>
              </a:rPr>
              <a:t> then to figure out how much cost we should distribute into different part, we set impression per click as the parameter, we use </a:t>
            </a:r>
            <a:r>
              <a:rPr lang="en-US" sz="1200" b="0" i="0" u="none" strike="noStrike" kern="1200" dirty="0" err="1">
                <a:solidFill>
                  <a:schemeClr val="tx1"/>
                </a:solidFill>
                <a:effectLst/>
                <a:latin typeface="+mn-lt"/>
                <a:ea typeface="+mn-ea"/>
                <a:cs typeface="+mn-cs"/>
              </a:rPr>
              <a:t>Iij</a:t>
            </a:r>
            <a:r>
              <a:rPr lang="en-US" sz="1200" b="0" i="0" u="none" strike="noStrike" kern="1200" dirty="0">
                <a:solidFill>
                  <a:schemeClr val="tx1"/>
                </a:solidFill>
                <a:effectLst/>
                <a:latin typeface="+mn-lt"/>
                <a:ea typeface="+mn-ea"/>
                <a:cs typeface="+mn-cs"/>
              </a:rPr>
              <a:t> denote it, and it equals to 1/CTR or 1/CTR*(1+CTR)</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Hence the cost for each part(</a:t>
            </a:r>
            <a:r>
              <a:rPr lang="en-US" sz="1200" b="0" i="0" u="none" strike="noStrike" kern="1200" dirty="0" err="1">
                <a:solidFill>
                  <a:schemeClr val="tx1"/>
                </a:solidFill>
                <a:effectLst/>
                <a:latin typeface="+mn-lt"/>
                <a:ea typeface="+mn-ea"/>
                <a:cs typeface="+mn-cs"/>
              </a:rPr>
              <a:t>Yij</a:t>
            </a:r>
            <a:r>
              <a:rPr lang="en-US" sz="1200" b="0" i="0" u="none" strike="noStrike" kern="1200" dirty="0">
                <a:solidFill>
                  <a:schemeClr val="tx1"/>
                </a:solidFill>
                <a:effectLst/>
                <a:latin typeface="+mn-lt"/>
                <a:ea typeface="+mn-ea"/>
                <a:cs typeface="+mn-cs"/>
              </a:rPr>
              <a:t>) equals to the impression for each part times CPM </a:t>
            </a:r>
            <a:r>
              <a:rPr lang="en-US" sz="1200" b="0" i="0" u="none" strike="noStrike" kern="1200" dirty="0" err="1">
                <a:solidFill>
                  <a:schemeClr val="tx1"/>
                </a:solidFill>
                <a:effectLst/>
                <a:latin typeface="+mn-lt"/>
                <a:ea typeface="+mn-ea"/>
                <a:cs typeface="+mn-cs"/>
              </a:rPr>
              <a:t>devided</a:t>
            </a:r>
            <a:r>
              <a:rPr lang="en-US" sz="1200" b="0" i="0" u="none" strike="noStrike" kern="1200" dirty="0">
                <a:solidFill>
                  <a:schemeClr val="tx1"/>
                </a:solidFill>
                <a:effectLst/>
                <a:latin typeface="+mn-lt"/>
                <a:ea typeface="+mn-ea"/>
                <a:cs typeface="+mn-cs"/>
              </a:rPr>
              <a:t> by 1000</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Based on the new market plan we set our new constraints: the new impression for each part range from75 to  125% of Original one, the new total cost is less or equals to Original Total Cost minus agent fee, and all the clicks must be integer</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Also, we set that the simulation is in a ideal environment which means timeline will be consistent with the number of clicks before the end of the campaign</a:t>
            </a:r>
            <a:endParaRPr lang="en-US" b="0" dirty="0">
              <a:effectLst/>
            </a:endParaRPr>
          </a:p>
          <a:p>
            <a:pPr rtl="0"/>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r>
              <a:rPr lang="en-US" sz="1200" b="0" i="0" u="none" strike="noStrike" kern="1200" dirty="0">
                <a:solidFill>
                  <a:schemeClr val="tx1"/>
                </a:solidFill>
                <a:effectLst/>
                <a:latin typeface="+mn-lt"/>
                <a:ea typeface="+mn-ea"/>
                <a:cs typeface="+mn-cs"/>
              </a:rPr>
              <a:t>Let </a:t>
            </a:r>
            <a:r>
              <a:rPr lang="en-US" sz="1200" b="0" i="0" u="none" strike="noStrike" kern="1200" dirty="0" err="1">
                <a:solidFill>
                  <a:schemeClr val="tx1"/>
                </a:solidFill>
                <a:effectLst/>
                <a:latin typeface="+mn-lt"/>
                <a:ea typeface="+mn-ea"/>
                <a:cs typeface="+mn-cs"/>
              </a:rPr>
              <a:t>Xij</a:t>
            </a:r>
            <a:r>
              <a:rPr lang="en-US" sz="1200" b="0" i="0" u="none" strike="noStrike" kern="1200" dirty="0">
                <a:solidFill>
                  <a:schemeClr val="tx1"/>
                </a:solidFill>
                <a:effectLst/>
                <a:latin typeface="+mn-lt"/>
                <a:ea typeface="+mn-ea"/>
                <a:cs typeface="+mn-cs"/>
              </a:rPr>
              <a:t> denote the clicks for platform j in country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where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=1,2,3,4,5,6 for </a:t>
            </a:r>
            <a:r>
              <a:rPr lang="en-US" sz="1200" b="0" i="0" u="none" strike="noStrike" kern="1200" dirty="0" err="1">
                <a:solidFill>
                  <a:schemeClr val="tx1"/>
                </a:solidFill>
                <a:effectLst/>
                <a:latin typeface="+mn-lt"/>
                <a:ea typeface="+mn-ea"/>
                <a:cs typeface="+mn-cs"/>
              </a:rPr>
              <a:t>Indonesia,Korea,Malaysia,Pakistan,Phillipines</a:t>
            </a:r>
            <a:r>
              <a:rPr lang="en-US" sz="1200" b="0" i="0" u="none" strike="noStrike" kern="1200" dirty="0">
                <a:solidFill>
                  <a:schemeClr val="tx1"/>
                </a:solidFill>
                <a:effectLst/>
                <a:latin typeface="+mn-lt"/>
                <a:ea typeface="+mn-ea"/>
                <a:cs typeface="+mn-cs"/>
              </a:rPr>
              <a:t> and Singapore, j=1,2,3 for Marketplace, Premium and Mobile</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Objective Function: Max total clicks: </a:t>
            </a:r>
            <a:r>
              <a:rPr lang="en-US" sz="1200" b="0" i="0" u="none" strike="noStrike" kern="1200" dirty="0" err="1">
                <a:solidFill>
                  <a:schemeClr val="tx1"/>
                </a:solidFill>
                <a:effectLst/>
                <a:latin typeface="+mn-lt"/>
                <a:ea typeface="+mn-ea"/>
                <a:cs typeface="+mn-cs"/>
              </a:rPr>
              <a:t>EXij</a:t>
            </a:r>
            <a:endParaRPr lang="en-US" b="0" dirty="0">
              <a:effectLst/>
            </a:endParaRPr>
          </a:p>
          <a:p>
            <a:pPr rtl="0"/>
            <a:r>
              <a:rPr lang="en-US" sz="1200" b="0" i="0" u="none" strike="noStrike" kern="1200" dirty="0">
                <a:solidFill>
                  <a:schemeClr val="tx1"/>
                </a:solidFill>
                <a:effectLst/>
                <a:latin typeface="+mn-lt"/>
                <a:ea typeface="+mn-ea"/>
                <a:cs typeface="+mn-cs"/>
              </a:rPr>
              <a:t>To figure out how much cost we should distribute into different part, we set impression per click as the parameter, we use </a:t>
            </a:r>
            <a:r>
              <a:rPr lang="en-US" sz="1200" b="0" i="0" u="none" strike="noStrike" kern="1200" dirty="0" err="1">
                <a:solidFill>
                  <a:schemeClr val="tx1"/>
                </a:solidFill>
                <a:effectLst/>
                <a:latin typeface="+mn-lt"/>
                <a:ea typeface="+mn-ea"/>
                <a:cs typeface="+mn-cs"/>
              </a:rPr>
              <a:t>Iij</a:t>
            </a:r>
            <a:r>
              <a:rPr lang="en-US" sz="1200" b="0" i="0" u="none" strike="noStrike" kern="1200" dirty="0">
                <a:solidFill>
                  <a:schemeClr val="tx1"/>
                </a:solidFill>
                <a:effectLst/>
                <a:latin typeface="+mn-lt"/>
                <a:ea typeface="+mn-ea"/>
                <a:cs typeface="+mn-cs"/>
              </a:rPr>
              <a:t> denote it, and </a:t>
            </a:r>
            <a:r>
              <a:rPr lang="en-US" sz="1200" b="0" i="0" u="none" strike="noStrike" kern="1200" dirty="0" err="1">
                <a:solidFill>
                  <a:schemeClr val="tx1"/>
                </a:solidFill>
                <a:effectLst/>
                <a:latin typeface="+mn-lt"/>
                <a:ea typeface="+mn-ea"/>
                <a:cs typeface="+mn-cs"/>
              </a:rPr>
              <a:t>Iij</a:t>
            </a:r>
            <a:r>
              <a:rPr lang="en-US" sz="1200" b="0" i="0" u="none" strike="noStrike" kern="1200" dirty="0">
                <a:solidFill>
                  <a:schemeClr val="tx1"/>
                </a:solidFill>
                <a:effectLst/>
                <a:latin typeface="+mn-lt"/>
                <a:ea typeface="+mn-ea"/>
                <a:cs typeface="+mn-cs"/>
              </a:rPr>
              <a:t>=1/CTR or </a:t>
            </a:r>
            <a:r>
              <a:rPr lang="en-US" sz="1200" b="0" i="0" u="none" strike="noStrike" kern="1200" dirty="0" err="1">
                <a:solidFill>
                  <a:schemeClr val="tx1"/>
                </a:solidFill>
                <a:effectLst/>
                <a:latin typeface="+mn-lt"/>
                <a:ea typeface="+mn-ea"/>
                <a:cs typeface="+mn-cs"/>
              </a:rPr>
              <a:t>Iij</a:t>
            </a:r>
            <a:r>
              <a:rPr lang="en-US" sz="1200" b="0" i="0" u="none" strike="noStrike" kern="1200" dirty="0">
                <a:solidFill>
                  <a:schemeClr val="tx1"/>
                </a:solidFill>
                <a:effectLst/>
                <a:latin typeface="+mn-lt"/>
                <a:ea typeface="+mn-ea"/>
                <a:cs typeface="+mn-cs"/>
              </a:rPr>
              <a:t>=1/CTR*(1+CTR)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Hence the cost for each part(</a:t>
            </a:r>
            <a:r>
              <a:rPr lang="en-US" sz="1200" b="0" i="0" u="none" strike="noStrike" kern="1200" dirty="0" err="1">
                <a:solidFill>
                  <a:schemeClr val="tx1"/>
                </a:solidFill>
                <a:effectLst/>
                <a:latin typeface="+mn-lt"/>
                <a:ea typeface="+mn-ea"/>
                <a:cs typeface="+mn-cs"/>
              </a:rPr>
              <a:t>Yij</a:t>
            </a:r>
            <a:r>
              <a:rPr lang="en-US" sz="1200" b="0" i="0" u="none" strike="noStrike" kern="1200" dirty="0">
                <a:solidFill>
                  <a:schemeClr val="tx1"/>
                </a:solidFill>
                <a:effectLst/>
                <a:latin typeface="+mn-lt"/>
                <a:ea typeface="+mn-ea"/>
                <a:cs typeface="+mn-cs"/>
              </a:rPr>
              <a:t>) is </a:t>
            </a:r>
            <a:r>
              <a:rPr lang="en-US" sz="1200" b="0" i="0" u="none" strike="noStrike" kern="1200" dirty="0" err="1">
                <a:solidFill>
                  <a:schemeClr val="tx1"/>
                </a:solidFill>
                <a:effectLst/>
                <a:latin typeface="+mn-lt"/>
                <a:ea typeface="+mn-ea"/>
                <a:cs typeface="+mn-cs"/>
              </a:rPr>
              <a:t>Yij</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Xij</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Iij</a:t>
            </a:r>
            <a:r>
              <a:rPr lang="en-US" sz="1200" b="0" i="0" u="none" strike="noStrike" kern="1200" dirty="0">
                <a:solidFill>
                  <a:schemeClr val="tx1"/>
                </a:solidFill>
                <a:effectLst/>
                <a:latin typeface="+mn-lt"/>
                <a:ea typeface="+mn-ea"/>
                <a:cs typeface="+mn-cs"/>
              </a:rPr>
              <a:t>*CPM/1000</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Based on the constraints: 75%*Original Cost for Each Part&lt;=</a:t>
            </a:r>
            <a:r>
              <a:rPr lang="en-US" sz="1200" b="0" i="0" u="none" strike="noStrike" kern="1200" dirty="0" err="1">
                <a:solidFill>
                  <a:schemeClr val="tx1"/>
                </a:solidFill>
                <a:effectLst/>
                <a:latin typeface="+mn-lt"/>
                <a:ea typeface="+mn-ea"/>
                <a:cs typeface="+mn-cs"/>
              </a:rPr>
              <a:t>Yij</a:t>
            </a:r>
            <a:r>
              <a:rPr lang="en-US" sz="1200" b="0" i="0" u="none" strike="noStrike" kern="1200" dirty="0">
                <a:solidFill>
                  <a:schemeClr val="tx1"/>
                </a:solidFill>
                <a:effectLst/>
                <a:latin typeface="+mn-lt"/>
                <a:ea typeface="+mn-ea"/>
                <a:cs typeface="+mn-cs"/>
              </a:rPr>
              <a:t>&lt;= 125%*Original Cost for Each Part,  </a:t>
            </a:r>
            <a:r>
              <a:rPr lang="en-US" sz="1200" b="0" i="0" u="none" strike="noStrike" kern="1200" dirty="0" err="1">
                <a:solidFill>
                  <a:schemeClr val="tx1"/>
                </a:solidFill>
                <a:effectLst/>
                <a:latin typeface="+mn-lt"/>
                <a:ea typeface="+mn-ea"/>
                <a:cs typeface="+mn-cs"/>
              </a:rPr>
              <a:t>Yji</a:t>
            </a:r>
            <a:r>
              <a:rPr lang="en-US" sz="1200" b="0" i="0" u="none" strike="noStrike" kern="1200" dirty="0">
                <a:solidFill>
                  <a:schemeClr val="tx1"/>
                </a:solidFill>
                <a:effectLst/>
                <a:latin typeface="+mn-lt"/>
                <a:ea typeface="+mn-ea"/>
                <a:cs typeface="+mn-cs"/>
              </a:rPr>
              <a:t>&lt;=Original Total Cost, and all the clicks should be integer</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Assumptions:</a:t>
            </a:r>
            <a:endParaRPr lang="en-US" b="0" dirty="0">
              <a:effectLst/>
            </a:endParaRPr>
          </a:p>
          <a:p>
            <a:pPr rtl="0" fontAlgn="base"/>
            <a:r>
              <a:rPr lang="en-US" sz="1200" b="0" i="0" u="none" strike="noStrike" kern="1200" dirty="0">
                <a:solidFill>
                  <a:schemeClr val="tx1"/>
                </a:solidFill>
                <a:effectLst/>
                <a:latin typeface="+mn-lt"/>
                <a:ea typeface="+mn-ea"/>
                <a:cs typeface="+mn-cs"/>
              </a:rPr>
              <a:t>timeline will be consistent with the number of clicks we aim to get before the end of the campaign</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30687354-5AD0-3C4F-861B-21D4C72BE2A0}" type="slidenum">
              <a:rPr lang="en-US" smtClean="0"/>
              <a:t>3</a:t>
            </a:fld>
            <a:endParaRPr lang="en-US"/>
          </a:p>
        </p:txBody>
      </p:sp>
    </p:spTree>
    <p:extLst>
      <p:ext uri="{BB962C8B-B14F-4D97-AF65-F5344CB8AC3E}">
        <p14:creationId xmlns:p14="http://schemas.microsoft.com/office/powerpoint/2010/main" val="314288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then we get the new cost distribution, here we can see the new budget  in marketplace and mobile ads has increased, especially in Malaysia, and the expense in premium part has slightly dropped.</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CEEB816B-E79C-456D-86C0-0A5913EB9FE5}" type="slidenum">
              <a:rPr lang="en-US" smtClean="0"/>
              <a:t>5</a:t>
            </a:fld>
            <a:endParaRPr lang="en-US"/>
          </a:p>
        </p:txBody>
      </p:sp>
    </p:spTree>
    <p:extLst>
      <p:ext uri="{BB962C8B-B14F-4D97-AF65-F5344CB8AC3E}">
        <p14:creationId xmlns:p14="http://schemas.microsoft.com/office/powerpoint/2010/main" val="181535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what makes these change? Via our model, it shows marketplace and mobile have a significant low cost per click rate comparing to the premium one, which makes them work more efficiently on increase the quantities of  impression. Hence new plan is focus on increase the budget in marketplace and mobile part by cutting the premium’s proportion.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0687354-5AD0-3C4F-861B-21D4C72BE2A0}" type="slidenum">
              <a:rPr lang="en-US" smtClean="0"/>
              <a:t>6</a:t>
            </a:fld>
            <a:endParaRPr lang="en-US"/>
          </a:p>
        </p:txBody>
      </p:sp>
    </p:spTree>
    <p:extLst>
      <p:ext uri="{BB962C8B-B14F-4D97-AF65-F5344CB8AC3E}">
        <p14:creationId xmlns:p14="http://schemas.microsoft.com/office/powerpoint/2010/main" val="175503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a7f94892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a7f94892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Talk about the decision maker’s budget (help them allocate)</a:t>
            </a:r>
            <a:endParaRPr dirty="0"/>
          </a:p>
        </p:txBody>
      </p:sp>
    </p:spTree>
    <p:extLst>
      <p:ext uri="{BB962C8B-B14F-4D97-AF65-F5344CB8AC3E}">
        <p14:creationId xmlns:p14="http://schemas.microsoft.com/office/powerpoint/2010/main" val="370987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7354-5AD0-3C4F-861B-21D4C72BE2A0}" type="slidenum">
              <a:rPr lang="en-US" smtClean="0"/>
              <a:t>8</a:t>
            </a:fld>
            <a:endParaRPr lang="en-US"/>
          </a:p>
        </p:txBody>
      </p:sp>
    </p:spTree>
    <p:extLst>
      <p:ext uri="{BB962C8B-B14F-4D97-AF65-F5344CB8AC3E}">
        <p14:creationId xmlns:p14="http://schemas.microsoft.com/office/powerpoint/2010/main" val="869085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9</a:t>
            </a:fld>
            <a:endParaRPr lang="en-US"/>
          </a:p>
        </p:txBody>
      </p:sp>
    </p:spTree>
    <p:extLst>
      <p:ext uri="{BB962C8B-B14F-4D97-AF65-F5344CB8AC3E}">
        <p14:creationId xmlns:p14="http://schemas.microsoft.com/office/powerpoint/2010/main" val="142359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717316-9354-A64C-8678-6255D8BD4B7D}" type="datetime1">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2671128921"/>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BBA27C-B815-9D40-96AB-7E1B42EB2B46}" type="datetime1">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3268301905"/>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42AE57-C1AE-1B42-BE2D-8F7F839B87FD}" type="datetime1">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3584636623"/>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165416"/>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6807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3D4C0-C69C-B04D-A099-851672844B2E}" type="datetime1">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1116148099"/>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18063-42E2-344D-BEAD-2F1067736609}" type="datetime1">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2025931716"/>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7E6D16-1237-DD46-BB08-C1FF4CFDB5EE}" type="datetime1">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3636311005"/>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53D3D-CD72-FA4B-B275-12C2639BA4AF}" type="datetime1">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2775926832"/>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27FD0-E697-C645-9007-D3976C362112}" type="datetime1">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3573019826"/>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884FF-F626-D445-9718-92A469ED9F01}" type="datetime1">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1236292171"/>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69814-2D4C-F145-B282-82A101B81C3D}" type="datetime1">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3335954881"/>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5E8AB-FE3E-514E-BAD1-6C757BE404F4}" type="datetime1">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374E3-2222-408E-BAB6-4DE3AF7B841B}" type="slidenum">
              <a:rPr lang="en-US" smtClean="0"/>
              <a:t>‹#›</a:t>
            </a:fld>
            <a:endParaRPr lang="en-US"/>
          </a:p>
        </p:txBody>
      </p:sp>
    </p:spTree>
    <p:extLst>
      <p:ext uri="{BB962C8B-B14F-4D97-AF65-F5344CB8AC3E}">
        <p14:creationId xmlns:p14="http://schemas.microsoft.com/office/powerpoint/2010/main" val="2201464994"/>
      </p:ext>
    </p:extLst>
  </p:cSld>
  <p:clrMapOvr>
    <a:masterClrMapping/>
  </p:clrMapOvr>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7FDEE-F077-3C4B-A487-806D284E4978}" type="datetime1">
              <a:rPr lang="en-US" smtClean="0"/>
              <a:t>2/10/20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374E3-2222-408E-BAB6-4DE3AF7B841B}" type="slidenum">
              <a:rPr lang="en-US" smtClean="0"/>
              <a:t>‹#›</a:t>
            </a:fld>
            <a:endParaRPr lang="en-US"/>
          </a:p>
        </p:txBody>
      </p:sp>
    </p:spTree>
    <p:extLst>
      <p:ext uri="{BB962C8B-B14F-4D97-AF65-F5344CB8AC3E}">
        <p14:creationId xmlns:p14="http://schemas.microsoft.com/office/powerpoint/2010/main" val="382689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250" advTm="1000">
        <p14:flip dir="r"/>
      </p:transition>
    </mc:Choice>
    <mc:Fallback xmlns="">
      <p:transition spd="slow" advTm="1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404780" cy="6858000"/>
          </a:xfrm>
          <a:prstGeom prst="rect">
            <a:avLst/>
          </a:prstGeom>
          <a:gradFill flip="none" rotWithShape="1">
            <a:gsLst>
              <a:gs pos="0">
                <a:schemeClr val="tx2">
                  <a:lumMod val="60000"/>
                  <a:lumOff val="40000"/>
                </a:schemeClr>
              </a:gs>
              <a:gs pos="100000">
                <a:schemeClr val="accent3"/>
              </a:gs>
              <a:gs pos="100000">
                <a:schemeClr val="accent6"/>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02535" y="226529"/>
            <a:ext cx="15412825" cy="16074031"/>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Shape 2907"/>
          <p:cNvSpPr/>
          <p:nvPr/>
        </p:nvSpPr>
        <p:spPr>
          <a:xfrm>
            <a:off x="5880840" y="5280998"/>
            <a:ext cx="427940" cy="42794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5" name="TextBox 14">
            <a:extLst>
              <a:ext uri="{FF2B5EF4-FFF2-40B4-BE49-F238E27FC236}">
                <a16:creationId xmlns:a16="http://schemas.microsoft.com/office/drawing/2014/main" id="{2D7205AD-A981-4546-A403-25BC6B69B223}"/>
              </a:ext>
            </a:extLst>
          </p:cNvPr>
          <p:cNvSpPr txBox="1"/>
          <p:nvPr/>
        </p:nvSpPr>
        <p:spPr>
          <a:xfrm>
            <a:off x="501912" y="371855"/>
            <a:ext cx="10757856" cy="1754326"/>
          </a:xfrm>
          <a:prstGeom prst="rect">
            <a:avLst/>
          </a:prstGeom>
          <a:noFill/>
        </p:spPr>
        <p:txBody>
          <a:bodyPr wrap="square" rtlCol="0">
            <a:spAutoFit/>
          </a:bodyPr>
          <a:lstStyle/>
          <a:p>
            <a:pPr lvl="1" algn="ctr"/>
            <a:r>
              <a:rPr lang="en-US" sz="3600" kern="0" spc="1000" dirty="0">
                <a:solidFill>
                  <a:schemeClr val="bg1"/>
                </a:solidFill>
                <a:latin typeface="Source Sans Pro" panose="020B0503030403020204" pitchFamily="34" charset="0"/>
              </a:rPr>
              <a:t>INTEL: Optimization of the</a:t>
            </a:r>
          </a:p>
          <a:p>
            <a:pPr lvl="1" algn="ctr"/>
            <a:r>
              <a:rPr lang="en-US" sz="3600" kern="0" spc="1000" dirty="0">
                <a:solidFill>
                  <a:schemeClr val="bg1"/>
                </a:solidFill>
                <a:latin typeface="Source Sans Pro" panose="020B0503030403020204" pitchFamily="34" charset="0"/>
              </a:rPr>
              <a:t>“Catch &amp; Win”</a:t>
            </a:r>
          </a:p>
          <a:p>
            <a:pPr lvl="1" algn="ctr"/>
            <a:r>
              <a:rPr lang="en-US" sz="3600" kern="0" spc="1000" dirty="0">
                <a:solidFill>
                  <a:schemeClr val="bg1"/>
                </a:solidFill>
                <a:latin typeface="Source Sans Pro" panose="020B0503030403020204" pitchFamily="34" charset="0"/>
              </a:rPr>
              <a:t>Marketing Campaign</a:t>
            </a:r>
          </a:p>
        </p:txBody>
      </p:sp>
      <p:sp>
        <p:nvSpPr>
          <p:cNvPr id="16" name="Rectangle 15">
            <a:extLst>
              <a:ext uri="{FF2B5EF4-FFF2-40B4-BE49-F238E27FC236}">
                <a16:creationId xmlns:a16="http://schemas.microsoft.com/office/drawing/2014/main" id="{AE775F3B-F344-F04C-B194-2689A494EB11}"/>
              </a:ext>
            </a:extLst>
          </p:cNvPr>
          <p:cNvSpPr/>
          <p:nvPr/>
        </p:nvSpPr>
        <p:spPr>
          <a:xfrm>
            <a:off x="6634369" y="3628869"/>
            <a:ext cx="5444821" cy="3600986"/>
          </a:xfrm>
          <a:prstGeom prst="rect">
            <a:avLst/>
          </a:prstGeom>
        </p:spPr>
        <p:txBody>
          <a:bodyPr wrap="square">
            <a:spAutoFit/>
          </a:bodyPr>
          <a:lstStyle/>
          <a:p>
            <a:pPr algn="r"/>
            <a:r>
              <a:rPr lang="en-US" sz="2400" dirty="0">
                <a:solidFill>
                  <a:schemeClr val="accent5">
                    <a:lumMod val="75000"/>
                  </a:schemeClr>
                </a:solidFill>
                <a:latin typeface="Source Sans Pro" panose="020B0503030403020204" pitchFamily="34" charset="0"/>
                <a:ea typeface="Source Sans Pro" panose="020B0503030403020204" pitchFamily="34" charset="0"/>
              </a:rPr>
              <a:t>February 11th, 2020</a:t>
            </a:r>
          </a:p>
          <a:p>
            <a:pPr algn="r"/>
            <a:endParaRPr lang="en-US" sz="2400" dirty="0">
              <a:solidFill>
                <a:schemeClr val="accent5">
                  <a:lumMod val="75000"/>
                </a:schemeClr>
              </a:solidFill>
              <a:latin typeface="Source Sans Pro" panose="020B0503030403020204" pitchFamily="34" charset="0"/>
              <a:ea typeface="Source Sans Pro" panose="020B0503030403020204" pitchFamily="34" charset="0"/>
            </a:endParaRPr>
          </a:p>
          <a:p>
            <a:pPr algn="r"/>
            <a:r>
              <a:rPr lang="en-US" sz="2400" dirty="0">
                <a:solidFill>
                  <a:schemeClr val="accent5">
                    <a:lumMod val="75000"/>
                  </a:schemeClr>
                </a:solidFill>
                <a:latin typeface="Source Sans Pro" panose="020B0503030403020204" pitchFamily="34" charset="0"/>
                <a:ea typeface="Source Sans Pro" panose="020B0503030403020204" pitchFamily="34" charset="0"/>
              </a:rPr>
              <a:t>Yevheniya Boyko</a:t>
            </a:r>
          </a:p>
          <a:p>
            <a:pPr algn="r"/>
            <a:r>
              <a:rPr lang="en-US" sz="2400" dirty="0">
                <a:solidFill>
                  <a:schemeClr val="accent5">
                    <a:lumMod val="75000"/>
                  </a:schemeClr>
                </a:solidFill>
                <a:latin typeface="Source Sans Pro" panose="020B0503030403020204" pitchFamily="34" charset="0"/>
                <a:ea typeface="Source Sans Pro" panose="020B0503030403020204" pitchFamily="34" charset="0"/>
              </a:rPr>
              <a:t>Michael Abramson</a:t>
            </a:r>
          </a:p>
          <a:p>
            <a:pPr algn="r"/>
            <a:r>
              <a:rPr lang="en-US" sz="2400" dirty="0">
                <a:solidFill>
                  <a:schemeClr val="accent5">
                    <a:lumMod val="75000"/>
                  </a:schemeClr>
                </a:solidFill>
                <a:latin typeface="Source Sans Pro" panose="020B0503030403020204" pitchFamily="34" charset="0"/>
                <a:ea typeface="Source Sans Pro" panose="020B0503030403020204" pitchFamily="34" charset="0"/>
              </a:rPr>
              <a:t>Santiago Romero </a:t>
            </a:r>
          </a:p>
          <a:p>
            <a:pPr algn="r"/>
            <a:r>
              <a:rPr lang="en-US" sz="2400" dirty="0">
                <a:solidFill>
                  <a:schemeClr val="accent5">
                    <a:lumMod val="75000"/>
                  </a:schemeClr>
                </a:solidFill>
                <a:latin typeface="Source Sans Pro" panose="020B0503030403020204" pitchFamily="34" charset="0"/>
                <a:ea typeface="Source Sans Pro" panose="020B0503030403020204" pitchFamily="34" charset="0"/>
              </a:rPr>
              <a:t>Sophie Briques </a:t>
            </a:r>
          </a:p>
          <a:p>
            <a:pPr algn="r"/>
            <a:r>
              <a:rPr lang="en-US" sz="2400" dirty="0" err="1">
                <a:solidFill>
                  <a:schemeClr val="accent5">
                    <a:lumMod val="75000"/>
                  </a:schemeClr>
                </a:solidFill>
                <a:latin typeface="Source Sans Pro" panose="020B0503030403020204" pitchFamily="34" charset="0"/>
                <a:ea typeface="Source Sans Pro" panose="020B0503030403020204" pitchFamily="34" charset="0"/>
              </a:rPr>
              <a:t>Junjie</a:t>
            </a:r>
            <a:r>
              <a:rPr lang="en-US" sz="2400" dirty="0">
                <a:solidFill>
                  <a:schemeClr val="accent5">
                    <a:lumMod val="75000"/>
                  </a:schemeClr>
                </a:solidFill>
                <a:latin typeface="Source Sans Pro" panose="020B0503030403020204" pitchFamily="34" charset="0"/>
                <a:ea typeface="Source Sans Pro" panose="020B0503030403020204" pitchFamily="34" charset="0"/>
              </a:rPr>
              <a:t> Huang </a:t>
            </a:r>
          </a:p>
          <a:p>
            <a:pPr algn="r"/>
            <a:endParaRPr lang="en-US" sz="2400" dirty="0">
              <a:solidFill>
                <a:schemeClr val="accent5">
                  <a:lumMod val="75000"/>
                </a:schemeClr>
              </a:solidFill>
            </a:endParaRPr>
          </a:p>
          <a:p>
            <a:pPr algn="r"/>
            <a:br>
              <a:rPr lang="en-US" dirty="0"/>
            </a:br>
            <a:endParaRPr lang="en-US" dirty="0"/>
          </a:p>
        </p:txBody>
      </p:sp>
      <p:grpSp>
        <p:nvGrpSpPr>
          <p:cNvPr id="84" name="Group 83">
            <a:extLst>
              <a:ext uri="{FF2B5EF4-FFF2-40B4-BE49-F238E27FC236}">
                <a16:creationId xmlns:a16="http://schemas.microsoft.com/office/drawing/2014/main" id="{A238A9AB-F787-DF4E-BA74-C143808F632D}"/>
              </a:ext>
            </a:extLst>
          </p:cNvPr>
          <p:cNvGrpSpPr/>
          <p:nvPr/>
        </p:nvGrpSpPr>
        <p:grpSpPr>
          <a:xfrm>
            <a:off x="437484" y="3104047"/>
            <a:ext cx="6157537" cy="3488141"/>
            <a:chOff x="42863" y="0"/>
            <a:chExt cx="12106276" cy="6858001"/>
          </a:xfrm>
        </p:grpSpPr>
        <p:sp>
          <p:nvSpPr>
            <p:cNvPr id="85" name="Freeform 5">
              <a:extLst>
                <a:ext uri="{FF2B5EF4-FFF2-40B4-BE49-F238E27FC236}">
                  <a16:creationId xmlns:a16="http://schemas.microsoft.com/office/drawing/2014/main" id="{4B254F8B-7762-EE41-918A-4F5EA4DCB696}"/>
                </a:ext>
              </a:extLst>
            </p:cNvPr>
            <p:cNvSpPr>
              <a:spLocks/>
            </p:cNvSpPr>
            <p:nvPr/>
          </p:nvSpPr>
          <p:spPr bwMode="auto">
            <a:xfrm>
              <a:off x="6732588" y="1903413"/>
              <a:ext cx="5153025" cy="2541588"/>
            </a:xfrm>
            <a:custGeom>
              <a:avLst/>
              <a:gdLst>
                <a:gd name="T0" fmla="*/ 1717 w 3246"/>
                <a:gd name="T1" fmla="*/ 0 h 1601"/>
                <a:gd name="T2" fmla="*/ 1717 w 3246"/>
                <a:gd name="T3" fmla="*/ 926 h 1601"/>
                <a:gd name="T4" fmla="*/ 2626 w 3246"/>
                <a:gd name="T5" fmla="*/ 926 h 1601"/>
                <a:gd name="T6" fmla="*/ 2626 w 3246"/>
                <a:gd name="T7" fmla="*/ 910 h 1601"/>
                <a:gd name="T8" fmla="*/ 2626 w 3246"/>
                <a:gd name="T9" fmla="*/ 675 h 1601"/>
                <a:gd name="T10" fmla="*/ 3246 w 3246"/>
                <a:gd name="T11" fmla="*/ 1135 h 1601"/>
                <a:gd name="T12" fmla="*/ 2626 w 3246"/>
                <a:gd name="T13" fmla="*/ 1601 h 1601"/>
                <a:gd name="T14" fmla="*/ 2626 w 3246"/>
                <a:gd name="T15" fmla="*/ 1354 h 1601"/>
                <a:gd name="T16" fmla="*/ 1289 w 3246"/>
                <a:gd name="T17" fmla="*/ 1354 h 1601"/>
                <a:gd name="T18" fmla="*/ 1289 w 3246"/>
                <a:gd name="T19" fmla="*/ 434 h 1601"/>
                <a:gd name="T20" fmla="*/ 0 w 3246"/>
                <a:gd name="T21" fmla="*/ 434 h 1601"/>
                <a:gd name="T22" fmla="*/ 0 w 3246"/>
                <a:gd name="T23" fmla="*/ 0 h 1601"/>
                <a:gd name="T24" fmla="*/ 1717 w 3246"/>
                <a:gd name="T25" fmla="*/ 0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6" h="1601">
                  <a:moveTo>
                    <a:pt x="1717" y="0"/>
                  </a:moveTo>
                  <a:lnTo>
                    <a:pt x="1717" y="926"/>
                  </a:lnTo>
                  <a:lnTo>
                    <a:pt x="2626" y="926"/>
                  </a:lnTo>
                  <a:lnTo>
                    <a:pt x="2626" y="910"/>
                  </a:lnTo>
                  <a:lnTo>
                    <a:pt x="2626" y="675"/>
                  </a:lnTo>
                  <a:lnTo>
                    <a:pt x="3246" y="1135"/>
                  </a:lnTo>
                  <a:lnTo>
                    <a:pt x="2626" y="1601"/>
                  </a:lnTo>
                  <a:lnTo>
                    <a:pt x="2626" y="1354"/>
                  </a:lnTo>
                  <a:lnTo>
                    <a:pt x="1289" y="1354"/>
                  </a:lnTo>
                  <a:lnTo>
                    <a:pt x="1289" y="434"/>
                  </a:lnTo>
                  <a:lnTo>
                    <a:pt x="0" y="434"/>
                  </a:lnTo>
                  <a:lnTo>
                    <a:pt x="0" y="0"/>
                  </a:lnTo>
                  <a:lnTo>
                    <a:pt x="1717"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
              <a:extLst>
                <a:ext uri="{FF2B5EF4-FFF2-40B4-BE49-F238E27FC236}">
                  <a16:creationId xmlns:a16="http://schemas.microsoft.com/office/drawing/2014/main" id="{FC257F81-724B-4448-8561-ECFDBA9ACA6A}"/>
                </a:ext>
              </a:extLst>
            </p:cNvPr>
            <p:cNvSpPr>
              <a:spLocks/>
            </p:cNvSpPr>
            <p:nvPr/>
          </p:nvSpPr>
          <p:spPr bwMode="auto">
            <a:xfrm>
              <a:off x="204788" y="2473325"/>
              <a:ext cx="4184650" cy="2540000"/>
            </a:xfrm>
            <a:custGeom>
              <a:avLst/>
              <a:gdLst>
                <a:gd name="T0" fmla="*/ 1524 w 2636"/>
                <a:gd name="T1" fmla="*/ 1600 h 1600"/>
                <a:gd name="T2" fmla="*/ 1524 w 2636"/>
                <a:gd name="T3" fmla="*/ 680 h 1600"/>
                <a:gd name="T4" fmla="*/ 615 w 2636"/>
                <a:gd name="T5" fmla="*/ 680 h 1600"/>
                <a:gd name="T6" fmla="*/ 615 w 2636"/>
                <a:gd name="T7" fmla="*/ 685 h 1600"/>
                <a:gd name="T8" fmla="*/ 615 w 2636"/>
                <a:gd name="T9" fmla="*/ 926 h 1600"/>
                <a:gd name="T10" fmla="*/ 0 w 2636"/>
                <a:gd name="T11" fmla="*/ 460 h 1600"/>
                <a:gd name="T12" fmla="*/ 615 w 2636"/>
                <a:gd name="T13" fmla="*/ 0 h 1600"/>
                <a:gd name="T14" fmla="*/ 615 w 2636"/>
                <a:gd name="T15" fmla="*/ 251 h 1600"/>
                <a:gd name="T16" fmla="*/ 1952 w 2636"/>
                <a:gd name="T17" fmla="*/ 251 h 1600"/>
                <a:gd name="T18" fmla="*/ 1952 w 2636"/>
                <a:gd name="T19" fmla="*/ 1172 h 1600"/>
                <a:gd name="T20" fmla="*/ 2636 w 2636"/>
                <a:gd name="T21" fmla="*/ 1172 h 1600"/>
                <a:gd name="T22" fmla="*/ 2636 w 2636"/>
                <a:gd name="T23" fmla="*/ 1600 h 1600"/>
                <a:gd name="T24" fmla="*/ 1524 w 2636"/>
                <a:gd name="T2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6" h="1600">
                  <a:moveTo>
                    <a:pt x="1524" y="1600"/>
                  </a:moveTo>
                  <a:lnTo>
                    <a:pt x="1524" y="680"/>
                  </a:lnTo>
                  <a:lnTo>
                    <a:pt x="615" y="680"/>
                  </a:lnTo>
                  <a:lnTo>
                    <a:pt x="615" y="685"/>
                  </a:lnTo>
                  <a:lnTo>
                    <a:pt x="615" y="926"/>
                  </a:lnTo>
                  <a:lnTo>
                    <a:pt x="0" y="460"/>
                  </a:lnTo>
                  <a:lnTo>
                    <a:pt x="615" y="0"/>
                  </a:lnTo>
                  <a:lnTo>
                    <a:pt x="615" y="251"/>
                  </a:lnTo>
                  <a:lnTo>
                    <a:pt x="1952" y="251"/>
                  </a:lnTo>
                  <a:lnTo>
                    <a:pt x="1952" y="1172"/>
                  </a:lnTo>
                  <a:lnTo>
                    <a:pt x="2636" y="1172"/>
                  </a:lnTo>
                  <a:lnTo>
                    <a:pt x="2636" y="1600"/>
                  </a:lnTo>
                  <a:lnTo>
                    <a:pt x="1524" y="160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a:extLst>
                <a:ext uri="{FF2B5EF4-FFF2-40B4-BE49-F238E27FC236}">
                  <a16:creationId xmlns:a16="http://schemas.microsoft.com/office/drawing/2014/main" id="{E5D68724-2896-E045-AF9A-175DFC98B0BF}"/>
                </a:ext>
              </a:extLst>
            </p:cNvPr>
            <p:cNvSpPr>
              <a:spLocks/>
            </p:cNvSpPr>
            <p:nvPr/>
          </p:nvSpPr>
          <p:spPr bwMode="auto">
            <a:xfrm>
              <a:off x="204788" y="2473325"/>
              <a:ext cx="4184650" cy="2540000"/>
            </a:xfrm>
            <a:custGeom>
              <a:avLst/>
              <a:gdLst>
                <a:gd name="T0" fmla="*/ 1524 w 2636"/>
                <a:gd name="T1" fmla="*/ 1600 h 1600"/>
                <a:gd name="T2" fmla="*/ 1524 w 2636"/>
                <a:gd name="T3" fmla="*/ 680 h 1600"/>
                <a:gd name="T4" fmla="*/ 615 w 2636"/>
                <a:gd name="T5" fmla="*/ 680 h 1600"/>
                <a:gd name="T6" fmla="*/ 615 w 2636"/>
                <a:gd name="T7" fmla="*/ 685 h 1600"/>
                <a:gd name="T8" fmla="*/ 615 w 2636"/>
                <a:gd name="T9" fmla="*/ 926 h 1600"/>
                <a:gd name="T10" fmla="*/ 0 w 2636"/>
                <a:gd name="T11" fmla="*/ 460 h 1600"/>
                <a:gd name="T12" fmla="*/ 615 w 2636"/>
                <a:gd name="T13" fmla="*/ 0 h 1600"/>
                <a:gd name="T14" fmla="*/ 615 w 2636"/>
                <a:gd name="T15" fmla="*/ 251 h 1600"/>
                <a:gd name="T16" fmla="*/ 1952 w 2636"/>
                <a:gd name="T17" fmla="*/ 251 h 1600"/>
                <a:gd name="T18" fmla="*/ 1952 w 2636"/>
                <a:gd name="T19" fmla="*/ 1172 h 1600"/>
                <a:gd name="T20" fmla="*/ 2636 w 2636"/>
                <a:gd name="T21" fmla="*/ 1172 h 1600"/>
                <a:gd name="T22" fmla="*/ 2636 w 2636"/>
                <a:gd name="T23" fmla="*/ 1600 h 1600"/>
                <a:gd name="T24" fmla="*/ 1524 w 2636"/>
                <a:gd name="T2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6" h="1600">
                  <a:moveTo>
                    <a:pt x="1524" y="1600"/>
                  </a:moveTo>
                  <a:lnTo>
                    <a:pt x="1524" y="680"/>
                  </a:lnTo>
                  <a:lnTo>
                    <a:pt x="615" y="680"/>
                  </a:lnTo>
                  <a:lnTo>
                    <a:pt x="615" y="685"/>
                  </a:lnTo>
                  <a:lnTo>
                    <a:pt x="615" y="926"/>
                  </a:lnTo>
                  <a:lnTo>
                    <a:pt x="0" y="460"/>
                  </a:lnTo>
                  <a:lnTo>
                    <a:pt x="615" y="0"/>
                  </a:lnTo>
                  <a:lnTo>
                    <a:pt x="615" y="251"/>
                  </a:lnTo>
                  <a:lnTo>
                    <a:pt x="1952" y="251"/>
                  </a:lnTo>
                  <a:lnTo>
                    <a:pt x="1952" y="1172"/>
                  </a:lnTo>
                  <a:lnTo>
                    <a:pt x="2636" y="1172"/>
                  </a:lnTo>
                  <a:lnTo>
                    <a:pt x="2636" y="1600"/>
                  </a:lnTo>
                  <a:lnTo>
                    <a:pt x="1524" y="1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a:extLst>
                <a:ext uri="{FF2B5EF4-FFF2-40B4-BE49-F238E27FC236}">
                  <a16:creationId xmlns:a16="http://schemas.microsoft.com/office/drawing/2014/main" id="{C7D20CEB-5C3C-2A49-9B4D-EF7384606E00}"/>
                </a:ext>
              </a:extLst>
            </p:cNvPr>
            <p:cNvSpPr>
              <a:spLocks noEditPoints="1"/>
            </p:cNvSpPr>
            <p:nvPr/>
          </p:nvSpPr>
          <p:spPr bwMode="auto">
            <a:xfrm>
              <a:off x="4449763" y="1979613"/>
              <a:ext cx="3233738" cy="3238500"/>
            </a:xfrm>
            <a:custGeom>
              <a:avLst/>
              <a:gdLst>
                <a:gd name="T0" fmla="*/ 167 w 381"/>
                <a:gd name="T1" fmla="*/ 371 h 381"/>
                <a:gd name="T2" fmla="*/ 209 w 381"/>
                <a:gd name="T3" fmla="*/ 380 h 381"/>
                <a:gd name="T4" fmla="*/ 230 w 381"/>
                <a:gd name="T5" fmla="*/ 377 h 381"/>
                <a:gd name="T6" fmla="*/ 124 w 381"/>
                <a:gd name="T7" fmla="*/ 369 h 381"/>
                <a:gd name="T8" fmla="*/ 144 w 381"/>
                <a:gd name="T9" fmla="*/ 375 h 381"/>
                <a:gd name="T10" fmla="*/ 267 w 381"/>
                <a:gd name="T11" fmla="*/ 355 h 381"/>
                <a:gd name="T12" fmla="*/ 104 w 381"/>
                <a:gd name="T13" fmla="*/ 360 h 381"/>
                <a:gd name="T14" fmla="*/ 108 w 381"/>
                <a:gd name="T15" fmla="*/ 353 h 381"/>
                <a:gd name="T16" fmla="*/ 286 w 381"/>
                <a:gd name="T17" fmla="*/ 346 h 381"/>
                <a:gd name="T18" fmla="*/ 290 w 381"/>
                <a:gd name="T19" fmla="*/ 353 h 381"/>
                <a:gd name="T20" fmla="*/ 58 w 381"/>
                <a:gd name="T21" fmla="*/ 316 h 381"/>
                <a:gd name="T22" fmla="*/ 324 w 381"/>
                <a:gd name="T23" fmla="*/ 326 h 381"/>
                <a:gd name="T24" fmla="*/ 339 w 381"/>
                <a:gd name="T25" fmla="*/ 310 h 381"/>
                <a:gd name="T26" fmla="*/ 26 w 381"/>
                <a:gd name="T27" fmla="*/ 287 h 381"/>
                <a:gd name="T28" fmla="*/ 38 w 381"/>
                <a:gd name="T29" fmla="*/ 305 h 381"/>
                <a:gd name="T30" fmla="*/ 354 w 381"/>
                <a:gd name="T31" fmla="*/ 270 h 381"/>
                <a:gd name="T32" fmla="*/ 16 w 381"/>
                <a:gd name="T33" fmla="*/ 268 h 381"/>
                <a:gd name="T34" fmla="*/ 24 w 381"/>
                <a:gd name="T35" fmla="*/ 265 h 381"/>
                <a:gd name="T36" fmla="*/ 362 w 381"/>
                <a:gd name="T37" fmla="*/ 251 h 381"/>
                <a:gd name="T38" fmla="*/ 370 w 381"/>
                <a:gd name="T39" fmla="*/ 254 h 381"/>
                <a:gd name="T40" fmla="*/ 9 w 381"/>
                <a:gd name="T41" fmla="*/ 205 h 381"/>
                <a:gd name="T42" fmla="*/ 380 w 381"/>
                <a:gd name="T43" fmla="*/ 212 h 381"/>
                <a:gd name="T44" fmla="*/ 381 w 381"/>
                <a:gd name="T45" fmla="*/ 190 h 381"/>
                <a:gd name="T46" fmla="*/ 0 w 381"/>
                <a:gd name="T47" fmla="*/ 184 h 381"/>
                <a:gd name="T48" fmla="*/ 8 w 381"/>
                <a:gd name="T49" fmla="*/ 184 h 381"/>
                <a:gd name="T50" fmla="*/ 379 w 381"/>
                <a:gd name="T51" fmla="*/ 160 h 381"/>
                <a:gd name="T52" fmla="*/ 15 w 381"/>
                <a:gd name="T53" fmla="*/ 143 h 381"/>
                <a:gd name="T54" fmla="*/ 21 w 381"/>
                <a:gd name="T55" fmla="*/ 124 h 381"/>
                <a:gd name="T56" fmla="*/ 359 w 381"/>
                <a:gd name="T57" fmla="*/ 122 h 381"/>
                <a:gd name="T58" fmla="*/ 366 w 381"/>
                <a:gd name="T59" fmla="*/ 141 h 381"/>
                <a:gd name="T60" fmla="*/ 33 w 381"/>
                <a:gd name="T61" fmla="*/ 83 h 381"/>
                <a:gd name="T62" fmla="*/ 350 w 381"/>
                <a:gd name="T63" fmla="*/ 103 h 381"/>
                <a:gd name="T64" fmla="*/ 358 w 381"/>
                <a:gd name="T65" fmla="*/ 99 h 381"/>
                <a:gd name="T66" fmla="*/ 47 w 381"/>
                <a:gd name="T67" fmla="*/ 65 h 381"/>
                <a:gd name="T68" fmla="*/ 53 w 381"/>
                <a:gd name="T69" fmla="*/ 71 h 381"/>
                <a:gd name="T70" fmla="*/ 318 w 381"/>
                <a:gd name="T71" fmla="*/ 49 h 381"/>
                <a:gd name="T72" fmla="*/ 83 w 381"/>
                <a:gd name="T73" fmla="*/ 43 h 381"/>
                <a:gd name="T74" fmla="*/ 101 w 381"/>
                <a:gd name="T75" fmla="*/ 32 h 381"/>
                <a:gd name="T76" fmla="*/ 279 w 381"/>
                <a:gd name="T77" fmla="*/ 31 h 381"/>
                <a:gd name="T78" fmla="*/ 296 w 381"/>
                <a:gd name="T79" fmla="*/ 42 h 381"/>
                <a:gd name="T80" fmla="*/ 136 w 381"/>
                <a:gd name="T81" fmla="*/ 8 h 381"/>
                <a:gd name="T82" fmla="*/ 260 w 381"/>
                <a:gd name="T83" fmla="*/ 22 h 381"/>
                <a:gd name="T84" fmla="*/ 263 w 381"/>
                <a:gd name="T85" fmla="*/ 14 h 381"/>
                <a:gd name="T86" fmla="*/ 157 w 381"/>
                <a:gd name="T87" fmla="*/ 3 h 381"/>
                <a:gd name="T88" fmla="*/ 159 w 381"/>
                <a:gd name="T89" fmla="*/ 11 h 381"/>
                <a:gd name="T90" fmla="*/ 200 w 381"/>
                <a:gd name="T9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1" h="381">
                  <a:moveTo>
                    <a:pt x="187" y="381"/>
                  </a:moveTo>
                  <a:cubicBezTo>
                    <a:pt x="180" y="381"/>
                    <a:pt x="173" y="380"/>
                    <a:pt x="166" y="379"/>
                  </a:cubicBezTo>
                  <a:cubicBezTo>
                    <a:pt x="167" y="371"/>
                    <a:pt x="167" y="371"/>
                    <a:pt x="167" y="371"/>
                  </a:cubicBezTo>
                  <a:cubicBezTo>
                    <a:pt x="174" y="372"/>
                    <a:pt x="180" y="372"/>
                    <a:pt x="187" y="372"/>
                  </a:cubicBezTo>
                  <a:lnTo>
                    <a:pt x="187" y="381"/>
                  </a:lnTo>
                  <a:close/>
                  <a:moveTo>
                    <a:pt x="209" y="380"/>
                  </a:moveTo>
                  <a:cubicBezTo>
                    <a:pt x="208" y="372"/>
                    <a:pt x="208" y="372"/>
                    <a:pt x="208" y="372"/>
                  </a:cubicBezTo>
                  <a:cubicBezTo>
                    <a:pt x="215" y="371"/>
                    <a:pt x="222" y="370"/>
                    <a:pt x="228" y="368"/>
                  </a:cubicBezTo>
                  <a:cubicBezTo>
                    <a:pt x="230" y="377"/>
                    <a:pt x="230" y="377"/>
                    <a:pt x="230" y="377"/>
                  </a:cubicBezTo>
                  <a:cubicBezTo>
                    <a:pt x="223" y="378"/>
                    <a:pt x="216" y="379"/>
                    <a:pt x="209" y="380"/>
                  </a:cubicBezTo>
                  <a:close/>
                  <a:moveTo>
                    <a:pt x="144" y="375"/>
                  </a:moveTo>
                  <a:cubicBezTo>
                    <a:pt x="137" y="374"/>
                    <a:pt x="131" y="371"/>
                    <a:pt x="124" y="369"/>
                  </a:cubicBezTo>
                  <a:cubicBezTo>
                    <a:pt x="127" y="361"/>
                    <a:pt x="127" y="361"/>
                    <a:pt x="127" y="361"/>
                  </a:cubicBezTo>
                  <a:cubicBezTo>
                    <a:pt x="133" y="363"/>
                    <a:pt x="140" y="365"/>
                    <a:pt x="146" y="367"/>
                  </a:cubicBezTo>
                  <a:lnTo>
                    <a:pt x="144" y="375"/>
                  </a:lnTo>
                  <a:close/>
                  <a:moveTo>
                    <a:pt x="251" y="371"/>
                  </a:moveTo>
                  <a:cubicBezTo>
                    <a:pt x="248" y="363"/>
                    <a:pt x="248" y="363"/>
                    <a:pt x="248" y="363"/>
                  </a:cubicBezTo>
                  <a:cubicBezTo>
                    <a:pt x="255" y="361"/>
                    <a:pt x="261" y="358"/>
                    <a:pt x="267" y="355"/>
                  </a:cubicBezTo>
                  <a:cubicBezTo>
                    <a:pt x="271" y="363"/>
                    <a:pt x="271" y="363"/>
                    <a:pt x="271" y="363"/>
                  </a:cubicBezTo>
                  <a:cubicBezTo>
                    <a:pt x="265" y="366"/>
                    <a:pt x="258" y="369"/>
                    <a:pt x="251" y="371"/>
                  </a:cubicBezTo>
                  <a:close/>
                  <a:moveTo>
                    <a:pt x="104" y="360"/>
                  </a:moveTo>
                  <a:cubicBezTo>
                    <a:pt x="98" y="357"/>
                    <a:pt x="91" y="353"/>
                    <a:pt x="85" y="349"/>
                  </a:cubicBezTo>
                  <a:cubicBezTo>
                    <a:pt x="90" y="342"/>
                    <a:pt x="90" y="342"/>
                    <a:pt x="90" y="342"/>
                  </a:cubicBezTo>
                  <a:cubicBezTo>
                    <a:pt x="96" y="346"/>
                    <a:pt x="102" y="350"/>
                    <a:pt x="108" y="353"/>
                  </a:cubicBezTo>
                  <a:lnTo>
                    <a:pt x="104" y="360"/>
                  </a:lnTo>
                  <a:close/>
                  <a:moveTo>
                    <a:pt x="290" y="353"/>
                  </a:moveTo>
                  <a:cubicBezTo>
                    <a:pt x="286" y="346"/>
                    <a:pt x="286" y="346"/>
                    <a:pt x="286" y="346"/>
                  </a:cubicBezTo>
                  <a:cubicBezTo>
                    <a:pt x="292" y="342"/>
                    <a:pt x="297" y="338"/>
                    <a:pt x="303" y="334"/>
                  </a:cubicBezTo>
                  <a:cubicBezTo>
                    <a:pt x="308" y="341"/>
                    <a:pt x="308" y="341"/>
                    <a:pt x="308" y="341"/>
                  </a:cubicBezTo>
                  <a:cubicBezTo>
                    <a:pt x="302" y="345"/>
                    <a:pt x="296" y="349"/>
                    <a:pt x="290" y="353"/>
                  </a:cubicBezTo>
                  <a:close/>
                  <a:moveTo>
                    <a:pt x="68" y="336"/>
                  </a:moveTo>
                  <a:cubicBezTo>
                    <a:pt x="63" y="332"/>
                    <a:pt x="57" y="327"/>
                    <a:pt x="52" y="322"/>
                  </a:cubicBezTo>
                  <a:cubicBezTo>
                    <a:pt x="58" y="316"/>
                    <a:pt x="58" y="316"/>
                    <a:pt x="58" y="316"/>
                  </a:cubicBezTo>
                  <a:cubicBezTo>
                    <a:pt x="63" y="321"/>
                    <a:pt x="68" y="325"/>
                    <a:pt x="73" y="330"/>
                  </a:cubicBezTo>
                  <a:lnTo>
                    <a:pt x="68" y="336"/>
                  </a:lnTo>
                  <a:close/>
                  <a:moveTo>
                    <a:pt x="324" y="326"/>
                  </a:moveTo>
                  <a:cubicBezTo>
                    <a:pt x="318" y="320"/>
                    <a:pt x="318" y="320"/>
                    <a:pt x="318" y="320"/>
                  </a:cubicBezTo>
                  <a:cubicBezTo>
                    <a:pt x="323" y="315"/>
                    <a:pt x="328" y="310"/>
                    <a:pt x="332" y="305"/>
                  </a:cubicBezTo>
                  <a:cubicBezTo>
                    <a:pt x="339" y="310"/>
                    <a:pt x="339" y="310"/>
                    <a:pt x="339" y="310"/>
                  </a:cubicBezTo>
                  <a:cubicBezTo>
                    <a:pt x="334" y="316"/>
                    <a:pt x="329" y="321"/>
                    <a:pt x="324" y="326"/>
                  </a:cubicBezTo>
                  <a:close/>
                  <a:moveTo>
                    <a:pt x="38" y="305"/>
                  </a:moveTo>
                  <a:cubicBezTo>
                    <a:pt x="34" y="299"/>
                    <a:pt x="30" y="293"/>
                    <a:pt x="26" y="287"/>
                  </a:cubicBezTo>
                  <a:cubicBezTo>
                    <a:pt x="34" y="283"/>
                    <a:pt x="34" y="283"/>
                    <a:pt x="34" y="283"/>
                  </a:cubicBezTo>
                  <a:cubicBezTo>
                    <a:pt x="37" y="289"/>
                    <a:pt x="41" y="295"/>
                    <a:pt x="45" y="300"/>
                  </a:cubicBezTo>
                  <a:lnTo>
                    <a:pt x="38" y="305"/>
                  </a:lnTo>
                  <a:close/>
                  <a:moveTo>
                    <a:pt x="351" y="293"/>
                  </a:moveTo>
                  <a:cubicBezTo>
                    <a:pt x="344" y="288"/>
                    <a:pt x="344" y="288"/>
                    <a:pt x="344" y="288"/>
                  </a:cubicBezTo>
                  <a:cubicBezTo>
                    <a:pt x="348" y="282"/>
                    <a:pt x="351" y="276"/>
                    <a:pt x="354" y="270"/>
                  </a:cubicBezTo>
                  <a:cubicBezTo>
                    <a:pt x="362" y="274"/>
                    <a:pt x="362" y="274"/>
                    <a:pt x="362" y="274"/>
                  </a:cubicBezTo>
                  <a:cubicBezTo>
                    <a:pt x="359" y="280"/>
                    <a:pt x="355" y="287"/>
                    <a:pt x="351" y="293"/>
                  </a:cubicBezTo>
                  <a:close/>
                  <a:moveTo>
                    <a:pt x="16" y="268"/>
                  </a:moveTo>
                  <a:cubicBezTo>
                    <a:pt x="13" y="261"/>
                    <a:pt x="11" y="255"/>
                    <a:pt x="9" y="248"/>
                  </a:cubicBezTo>
                  <a:cubicBezTo>
                    <a:pt x="17" y="245"/>
                    <a:pt x="17" y="245"/>
                    <a:pt x="17" y="245"/>
                  </a:cubicBezTo>
                  <a:cubicBezTo>
                    <a:pt x="19" y="252"/>
                    <a:pt x="21" y="258"/>
                    <a:pt x="24" y="265"/>
                  </a:cubicBezTo>
                  <a:lnTo>
                    <a:pt x="16" y="268"/>
                  </a:lnTo>
                  <a:close/>
                  <a:moveTo>
                    <a:pt x="370" y="254"/>
                  </a:moveTo>
                  <a:cubicBezTo>
                    <a:pt x="362" y="251"/>
                    <a:pt x="362" y="251"/>
                    <a:pt x="362" y="251"/>
                  </a:cubicBezTo>
                  <a:cubicBezTo>
                    <a:pt x="364" y="245"/>
                    <a:pt x="366" y="238"/>
                    <a:pt x="368" y="231"/>
                  </a:cubicBezTo>
                  <a:cubicBezTo>
                    <a:pt x="376" y="233"/>
                    <a:pt x="376" y="233"/>
                    <a:pt x="376" y="233"/>
                  </a:cubicBezTo>
                  <a:cubicBezTo>
                    <a:pt x="375" y="240"/>
                    <a:pt x="373" y="247"/>
                    <a:pt x="370" y="254"/>
                  </a:cubicBezTo>
                  <a:close/>
                  <a:moveTo>
                    <a:pt x="3" y="227"/>
                  </a:moveTo>
                  <a:cubicBezTo>
                    <a:pt x="2" y="220"/>
                    <a:pt x="1" y="213"/>
                    <a:pt x="1" y="205"/>
                  </a:cubicBezTo>
                  <a:cubicBezTo>
                    <a:pt x="9" y="205"/>
                    <a:pt x="9" y="205"/>
                    <a:pt x="9" y="205"/>
                  </a:cubicBezTo>
                  <a:cubicBezTo>
                    <a:pt x="9" y="212"/>
                    <a:pt x="10" y="218"/>
                    <a:pt x="12" y="225"/>
                  </a:cubicBezTo>
                  <a:lnTo>
                    <a:pt x="3" y="227"/>
                  </a:lnTo>
                  <a:close/>
                  <a:moveTo>
                    <a:pt x="380" y="212"/>
                  </a:moveTo>
                  <a:cubicBezTo>
                    <a:pt x="371" y="211"/>
                    <a:pt x="371" y="211"/>
                    <a:pt x="371" y="211"/>
                  </a:cubicBezTo>
                  <a:cubicBezTo>
                    <a:pt x="372" y="204"/>
                    <a:pt x="373" y="197"/>
                    <a:pt x="373" y="190"/>
                  </a:cubicBezTo>
                  <a:cubicBezTo>
                    <a:pt x="381" y="190"/>
                    <a:pt x="381" y="190"/>
                    <a:pt x="381" y="190"/>
                  </a:cubicBezTo>
                  <a:cubicBezTo>
                    <a:pt x="381" y="198"/>
                    <a:pt x="381" y="205"/>
                    <a:pt x="380" y="212"/>
                  </a:cubicBezTo>
                  <a:close/>
                  <a:moveTo>
                    <a:pt x="8" y="184"/>
                  </a:moveTo>
                  <a:cubicBezTo>
                    <a:pt x="0" y="184"/>
                    <a:pt x="0" y="184"/>
                    <a:pt x="0" y="184"/>
                  </a:cubicBezTo>
                  <a:cubicBezTo>
                    <a:pt x="0" y="177"/>
                    <a:pt x="1" y="169"/>
                    <a:pt x="2" y="162"/>
                  </a:cubicBezTo>
                  <a:cubicBezTo>
                    <a:pt x="10" y="164"/>
                    <a:pt x="10" y="164"/>
                    <a:pt x="10" y="164"/>
                  </a:cubicBezTo>
                  <a:cubicBezTo>
                    <a:pt x="9" y="170"/>
                    <a:pt x="9" y="177"/>
                    <a:pt x="8" y="184"/>
                  </a:cubicBezTo>
                  <a:close/>
                  <a:moveTo>
                    <a:pt x="372" y="182"/>
                  </a:moveTo>
                  <a:cubicBezTo>
                    <a:pt x="372" y="175"/>
                    <a:pt x="371" y="168"/>
                    <a:pt x="370" y="162"/>
                  </a:cubicBezTo>
                  <a:cubicBezTo>
                    <a:pt x="379" y="160"/>
                    <a:pt x="379" y="160"/>
                    <a:pt x="379" y="160"/>
                  </a:cubicBezTo>
                  <a:cubicBezTo>
                    <a:pt x="380" y="167"/>
                    <a:pt x="381" y="175"/>
                    <a:pt x="381" y="182"/>
                  </a:cubicBezTo>
                  <a:lnTo>
                    <a:pt x="372" y="182"/>
                  </a:lnTo>
                  <a:close/>
                  <a:moveTo>
                    <a:pt x="15" y="143"/>
                  </a:moveTo>
                  <a:cubicBezTo>
                    <a:pt x="6" y="141"/>
                    <a:pt x="6" y="141"/>
                    <a:pt x="6" y="141"/>
                  </a:cubicBezTo>
                  <a:cubicBezTo>
                    <a:pt x="8" y="134"/>
                    <a:pt x="10" y="127"/>
                    <a:pt x="13" y="121"/>
                  </a:cubicBezTo>
                  <a:cubicBezTo>
                    <a:pt x="21" y="124"/>
                    <a:pt x="21" y="124"/>
                    <a:pt x="21" y="124"/>
                  </a:cubicBezTo>
                  <a:cubicBezTo>
                    <a:pt x="18" y="130"/>
                    <a:pt x="16" y="137"/>
                    <a:pt x="15" y="143"/>
                  </a:cubicBezTo>
                  <a:close/>
                  <a:moveTo>
                    <a:pt x="366" y="141"/>
                  </a:moveTo>
                  <a:cubicBezTo>
                    <a:pt x="364" y="135"/>
                    <a:pt x="362" y="128"/>
                    <a:pt x="359" y="122"/>
                  </a:cubicBezTo>
                  <a:cubicBezTo>
                    <a:pt x="367" y="119"/>
                    <a:pt x="367" y="119"/>
                    <a:pt x="367" y="119"/>
                  </a:cubicBezTo>
                  <a:cubicBezTo>
                    <a:pt x="370" y="125"/>
                    <a:pt x="372" y="132"/>
                    <a:pt x="374" y="139"/>
                  </a:cubicBezTo>
                  <a:lnTo>
                    <a:pt x="366" y="141"/>
                  </a:lnTo>
                  <a:close/>
                  <a:moveTo>
                    <a:pt x="30" y="105"/>
                  </a:moveTo>
                  <a:cubicBezTo>
                    <a:pt x="22" y="101"/>
                    <a:pt x="22" y="101"/>
                    <a:pt x="22" y="101"/>
                  </a:cubicBezTo>
                  <a:cubicBezTo>
                    <a:pt x="26" y="95"/>
                    <a:pt x="29" y="88"/>
                    <a:pt x="33" y="83"/>
                  </a:cubicBezTo>
                  <a:cubicBezTo>
                    <a:pt x="40" y="87"/>
                    <a:pt x="40" y="87"/>
                    <a:pt x="40" y="87"/>
                  </a:cubicBezTo>
                  <a:cubicBezTo>
                    <a:pt x="36" y="93"/>
                    <a:pt x="33" y="99"/>
                    <a:pt x="30" y="105"/>
                  </a:cubicBezTo>
                  <a:close/>
                  <a:moveTo>
                    <a:pt x="350" y="103"/>
                  </a:moveTo>
                  <a:cubicBezTo>
                    <a:pt x="347" y="97"/>
                    <a:pt x="344" y="91"/>
                    <a:pt x="340" y="86"/>
                  </a:cubicBezTo>
                  <a:cubicBezTo>
                    <a:pt x="346" y="81"/>
                    <a:pt x="346" y="81"/>
                    <a:pt x="346" y="81"/>
                  </a:cubicBezTo>
                  <a:cubicBezTo>
                    <a:pt x="351" y="87"/>
                    <a:pt x="354" y="93"/>
                    <a:pt x="358" y="99"/>
                  </a:cubicBezTo>
                  <a:lnTo>
                    <a:pt x="350" y="103"/>
                  </a:lnTo>
                  <a:close/>
                  <a:moveTo>
                    <a:pt x="53" y="71"/>
                  </a:moveTo>
                  <a:cubicBezTo>
                    <a:pt x="47" y="65"/>
                    <a:pt x="47" y="65"/>
                    <a:pt x="47" y="65"/>
                  </a:cubicBezTo>
                  <a:cubicBezTo>
                    <a:pt x="51" y="60"/>
                    <a:pt x="56" y="55"/>
                    <a:pt x="62" y="50"/>
                  </a:cubicBezTo>
                  <a:cubicBezTo>
                    <a:pt x="67" y="56"/>
                    <a:pt x="67" y="56"/>
                    <a:pt x="67" y="56"/>
                  </a:cubicBezTo>
                  <a:cubicBezTo>
                    <a:pt x="62" y="61"/>
                    <a:pt x="57" y="66"/>
                    <a:pt x="53" y="71"/>
                  </a:cubicBezTo>
                  <a:close/>
                  <a:moveTo>
                    <a:pt x="327" y="70"/>
                  </a:moveTo>
                  <a:cubicBezTo>
                    <a:pt x="322" y="64"/>
                    <a:pt x="317" y="59"/>
                    <a:pt x="312" y="55"/>
                  </a:cubicBezTo>
                  <a:cubicBezTo>
                    <a:pt x="318" y="49"/>
                    <a:pt x="318" y="49"/>
                    <a:pt x="318" y="49"/>
                  </a:cubicBezTo>
                  <a:cubicBezTo>
                    <a:pt x="323" y="53"/>
                    <a:pt x="328" y="59"/>
                    <a:pt x="333" y="64"/>
                  </a:cubicBezTo>
                  <a:lnTo>
                    <a:pt x="327" y="70"/>
                  </a:lnTo>
                  <a:close/>
                  <a:moveTo>
                    <a:pt x="83" y="43"/>
                  </a:moveTo>
                  <a:cubicBezTo>
                    <a:pt x="78" y="36"/>
                    <a:pt x="78" y="36"/>
                    <a:pt x="78" y="36"/>
                  </a:cubicBezTo>
                  <a:cubicBezTo>
                    <a:pt x="84" y="32"/>
                    <a:pt x="90" y="28"/>
                    <a:pt x="97" y="25"/>
                  </a:cubicBezTo>
                  <a:cubicBezTo>
                    <a:pt x="101" y="32"/>
                    <a:pt x="101" y="32"/>
                    <a:pt x="101" y="32"/>
                  </a:cubicBezTo>
                  <a:cubicBezTo>
                    <a:pt x="95" y="35"/>
                    <a:pt x="89" y="39"/>
                    <a:pt x="83" y="43"/>
                  </a:cubicBezTo>
                  <a:close/>
                  <a:moveTo>
                    <a:pt x="296" y="42"/>
                  </a:moveTo>
                  <a:cubicBezTo>
                    <a:pt x="290" y="38"/>
                    <a:pt x="285" y="34"/>
                    <a:pt x="279" y="31"/>
                  </a:cubicBezTo>
                  <a:cubicBezTo>
                    <a:pt x="283" y="24"/>
                    <a:pt x="283" y="24"/>
                    <a:pt x="283" y="24"/>
                  </a:cubicBezTo>
                  <a:cubicBezTo>
                    <a:pt x="289" y="27"/>
                    <a:pt x="295" y="31"/>
                    <a:pt x="301" y="35"/>
                  </a:cubicBezTo>
                  <a:lnTo>
                    <a:pt x="296" y="42"/>
                  </a:lnTo>
                  <a:close/>
                  <a:moveTo>
                    <a:pt x="119" y="23"/>
                  </a:moveTo>
                  <a:cubicBezTo>
                    <a:pt x="116" y="15"/>
                    <a:pt x="116" y="15"/>
                    <a:pt x="116" y="15"/>
                  </a:cubicBezTo>
                  <a:cubicBezTo>
                    <a:pt x="122" y="12"/>
                    <a:pt x="129" y="10"/>
                    <a:pt x="136" y="8"/>
                  </a:cubicBezTo>
                  <a:cubicBezTo>
                    <a:pt x="139" y="16"/>
                    <a:pt x="139" y="16"/>
                    <a:pt x="139" y="16"/>
                  </a:cubicBezTo>
                  <a:cubicBezTo>
                    <a:pt x="132" y="18"/>
                    <a:pt x="125" y="20"/>
                    <a:pt x="119" y="23"/>
                  </a:cubicBezTo>
                  <a:close/>
                  <a:moveTo>
                    <a:pt x="260" y="22"/>
                  </a:moveTo>
                  <a:cubicBezTo>
                    <a:pt x="254" y="19"/>
                    <a:pt x="247" y="17"/>
                    <a:pt x="241" y="15"/>
                  </a:cubicBezTo>
                  <a:cubicBezTo>
                    <a:pt x="243" y="7"/>
                    <a:pt x="243" y="7"/>
                    <a:pt x="243" y="7"/>
                  </a:cubicBezTo>
                  <a:cubicBezTo>
                    <a:pt x="250" y="9"/>
                    <a:pt x="257" y="11"/>
                    <a:pt x="263" y="14"/>
                  </a:cubicBezTo>
                  <a:lnTo>
                    <a:pt x="260" y="22"/>
                  </a:lnTo>
                  <a:close/>
                  <a:moveTo>
                    <a:pt x="159" y="11"/>
                  </a:moveTo>
                  <a:cubicBezTo>
                    <a:pt x="157" y="3"/>
                    <a:pt x="157" y="3"/>
                    <a:pt x="157" y="3"/>
                  </a:cubicBezTo>
                  <a:cubicBezTo>
                    <a:pt x="164" y="1"/>
                    <a:pt x="172" y="1"/>
                    <a:pt x="179" y="0"/>
                  </a:cubicBezTo>
                  <a:cubicBezTo>
                    <a:pt x="179" y="9"/>
                    <a:pt x="179" y="9"/>
                    <a:pt x="179" y="9"/>
                  </a:cubicBezTo>
                  <a:cubicBezTo>
                    <a:pt x="172" y="9"/>
                    <a:pt x="165" y="10"/>
                    <a:pt x="159" y="11"/>
                  </a:cubicBezTo>
                  <a:close/>
                  <a:moveTo>
                    <a:pt x="220" y="11"/>
                  </a:moveTo>
                  <a:cubicBezTo>
                    <a:pt x="214" y="10"/>
                    <a:pt x="207" y="9"/>
                    <a:pt x="200" y="8"/>
                  </a:cubicBezTo>
                  <a:cubicBezTo>
                    <a:pt x="200" y="0"/>
                    <a:pt x="200" y="0"/>
                    <a:pt x="200" y="0"/>
                  </a:cubicBezTo>
                  <a:cubicBezTo>
                    <a:pt x="207" y="0"/>
                    <a:pt x="215" y="1"/>
                    <a:pt x="222" y="2"/>
                  </a:cubicBezTo>
                  <a:lnTo>
                    <a:pt x="220" y="1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a:extLst>
                <a:ext uri="{FF2B5EF4-FFF2-40B4-BE49-F238E27FC236}">
                  <a16:creationId xmlns:a16="http://schemas.microsoft.com/office/drawing/2014/main" id="{C4D63BDC-AB36-8748-BA1B-45A1C79F3EC0}"/>
                </a:ext>
              </a:extLst>
            </p:cNvPr>
            <p:cNvSpPr>
              <a:spLocks/>
            </p:cNvSpPr>
            <p:nvPr/>
          </p:nvSpPr>
          <p:spPr bwMode="auto">
            <a:xfrm>
              <a:off x="3344863" y="866775"/>
              <a:ext cx="4635500" cy="5472113"/>
            </a:xfrm>
            <a:custGeom>
              <a:avLst/>
              <a:gdLst>
                <a:gd name="T0" fmla="*/ 322 w 546"/>
                <a:gd name="T1" fmla="*/ 538 h 644"/>
                <a:gd name="T2" fmla="*/ 106 w 546"/>
                <a:gd name="T3" fmla="*/ 322 h 644"/>
                <a:gd name="T4" fmla="*/ 321 w 546"/>
                <a:gd name="T5" fmla="*/ 106 h 644"/>
                <a:gd name="T6" fmla="*/ 321 w 546"/>
                <a:gd name="T7" fmla="*/ 0 h 644"/>
                <a:gd name="T8" fmla="*/ 0 w 546"/>
                <a:gd name="T9" fmla="*/ 322 h 644"/>
                <a:gd name="T10" fmla="*/ 322 w 546"/>
                <a:gd name="T11" fmla="*/ 644 h 644"/>
                <a:gd name="T12" fmla="*/ 546 w 546"/>
                <a:gd name="T13" fmla="*/ 553 h 644"/>
                <a:gd name="T14" fmla="*/ 472 w 546"/>
                <a:gd name="T15" fmla="*/ 478 h 644"/>
                <a:gd name="T16" fmla="*/ 322 w 546"/>
                <a:gd name="T17" fmla="*/ 538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644">
                  <a:moveTo>
                    <a:pt x="322" y="538"/>
                  </a:moveTo>
                  <a:cubicBezTo>
                    <a:pt x="203" y="538"/>
                    <a:pt x="106" y="441"/>
                    <a:pt x="106" y="322"/>
                  </a:cubicBezTo>
                  <a:cubicBezTo>
                    <a:pt x="106" y="203"/>
                    <a:pt x="202" y="106"/>
                    <a:pt x="321" y="106"/>
                  </a:cubicBezTo>
                  <a:cubicBezTo>
                    <a:pt x="321" y="0"/>
                    <a:pt x="321" y="0"/>
                    <a:pt x="321" y="0"/>
                  </a:cubicBezTo>
                  <a:cubicBezTo>
                    <a:pt x="144" y="0"/>
                    <a:pt x="0" y="144"/>
                    <a:pt x="0" y="322"/>
                  </a:cubicBezTo>
                  <a:cubicBezTo>
                    <a:pt x="0" y="500"/>
                    <a:pt x="144" y="644"/>
                    <a:pt x="322" y="644"/>
                  </a:cubicBezTo>
                  <a:cubicBezTo>
                    <a:pt x="409" y="644"/>
                    <a:pt x="488" y="609"/>
                    <a:pt x="546" y="553"/>
                  </a:cubicBezTo>
                  <a:cubicBezTo>
                    <a:pt x="521" y="528"/>
                    <a:pt x="496" y="502"/>
                    <a:pt x="472" y="478"/>
                  </a:cubicBezTo>
                  <a:cubicBezTo>
                    <a:pt x="433" y="515"/>
                    <a:pt x="380" y="538"/>
                    <a:pt x="322" y="53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a:extLst>
                <a:ext uri="{FF2B5EF4-FFF2-40B4-BE49-F238E27FC236}">
                  <a16:creationId xmlns:a16="http://schemas.microsoft.com/office/drawing/2014/main" id="{833DACB2-24FD-E942-BF7E-E1B6857DD9DC}"/>
                </a:ext>
              </a:extLst>
            </p:cNvPr>
            <p:cNvSpPr>
              <a:spLocks/>
            </p:cNvSpPr>
            <p:nvPr/>
          </p:nvSpPr>
          <p:spPr bwMode="auto">
            <a:xfrm>
              <a:off x="6070601" y="866775"/>
              <a:ext cx="2751138" cy="4699000"/>
            </a:xfrm>
            <a:custGeom>
              <a:avLst/>
              <a:gdLst>
                <a:gd name="T0" fmla="*/ 324 w 324"/>
                <a:gd name="T1" fmla="*/ 322 h 553"/>
                <a:gd name="T2" fmla="*/ 1 w 324"/>
                <a:gd name="T3" fmla="*/ 0 h 553"/>
                <a:gd name="T4" fmla="*/ 0 w 324"/>
                <a:gd name="T5" fmla="*/ 0 h 553"/>
                <a:gd name="T6" fmla="*/ 0 w 324"/>
                <a:gd name="T7" fmla="*/ 106 h 553"/>
                <a:gd name="T8" fmla="*/ 1 w 324"/>
                <a:gd name="T9" fmla="*/ 106 h 553"/>
                <a:gd name="T10" fmla="*/ 217 w 324"/>
                <a:gd name="T11" fmla="*/ 322 h 553"/>
                <a:gd name="T12" fmla="*/ 151 w 324"/>
                <a:gd name="T13" fmla="*/ 478 h 553"/>
                <a:gd name="T14" fmla="*/ 225 w 324"/>
                <a:gd name="T15" fmla="*/ 553 h 553"/>
                <a:gd name="T16" fmla="*/ 324 w 324"/>
                <a:gd name="T17" fmla="*/ 32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553">
                  <a:moveTo>
                    <a:pt x="324" y="322"/>
                  </a:moveTo>
                  <a:cubicBezTo>
                    <a:pt x="324" y="144"/>
                    <a:pt x="179" y="0"/>
                    <a:pt x="1" y="0"/>
                  </a:cubicBezTo>
                  <a:cubicBezTo>
                    <a:pt x="1" y="0"/>
                    <a:pt x="1" y="0"/>
                    <a:pt x="0" y="0"/>
                  </a:cubicBezTo>
                  <a:cubicBezTo>
                    <a:pt x="0" y="106"/>
                    <a:pt x="0" y="106"/>
                    <a:pt x="0" y="106"/>
                  </a:cubicBezTo>
                  <a:cubicBezTo>
                    <a:pt x="1" y="106"/>
                    <a:pt x="1" y="106"/>
                    <a:pt x="1" y="106"/>
                  </a:cubicBezTo>
                  <a:cubicBezTo>
                    <a:pt x="121" y="106"/>
                    <a:pt x="217" y="203"/>
                    <a:pt x="217" y="322"/>
                  </a:cubicBezTo>
                  <a:cubicBezTo>
                    <a:pt x="217" y="383"/>
                    <a:pt x="192" y="438"/>
                    <a:pt x="151" y="478"/>
                  </a:cubicBezTo>
                  <a:cubicBezTo>
                    <a:pt x="175" y="502"/>
                    <a:pt x="200" y="528"/>
                    <a:pt x="225" y="553"/>
                  </a:cubicBezTo>
                  <a:cubicBezTo>
                    <a:pt x="286" y="495"/>
                    <a:pt x="324" y="413"/>
                    <a:pt x="324" y="322"/>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a:extLst>
                <a:ext uri="{FF2B5EF4-FFF2-40B4-BE49-F238E27FC236}">
                  <a16:creationId xmlns:a16="http://schemas.microsoft.com/office/drawing/2014/main" id="{E4F1C597-3FDF-2041-8229-69B8566E77E8}"/>
                </a:ext>
              </a:extLst>
            </p:cNvPr>
            <p:cNvSpPr>
              <a:spLocks noEditPoints="1"/>
            </p:cNvSpPr>
            <p:nvPr/>
          </p:nvSpPr>
          <p:spPr bwMode="auto">
            <a:xfrm>
              <a:off x="6037263" y="823913"/>
              <a:ext cx="2817813" cy="4784725"/>
            </a:xfrm>
            <a:custGeom>
              <a:avLst/>
              <a:gdLst>
                <a:gd name="T0" fmla="*/ 229 w 332"/>
                <a:gd name="T1" fmla="*/ 563 h 563"/>
                <a:gd name="T2" fmla="*/ 226 w 332"/>
                <a:gd name="T3" fmla="*/ 561 h 563"/>
                <a:gd name="T4" fmla="*/ 152 w 332"/>
                <a:gd name="T5" fmla="*/ 486 h 563"/>
                <a:gd name="T6" fmla="*/ 151 w 332"/>
                <a:gd name="T7" fmla="*/ 483 h 563"/>
                <a:gd name="T8" fmla="*/ 152 w 332"/>
                <a:gd name="T9" fmla="*/ 480 h 563"/>
                <a:gd name="T10" fmla="*/ 217 w 332"/>
                <a:gd name="T11" fmla="*/ 327 h 563"/>
                <a:gd name="T12" fmla="*/ 5 w 332"/>
                <a:gd name="T13" fmla="*/ 115 h 563"/>
                <a:gd name="T14" fmla="*/ 4 w 332"/>
                <a:gd name="T15" fmla="*/ 115 h 563"/>
                <a:gd name="T16" fmla="*/ 0 w 332"/>
                <a:gd name="T17" fmla="*/ 111 h 563"/>
                <a:gd name="T18" fmla="*/ 0 w 332"/>
                <a:gd name="T19" fmla="*/ 5 h 563"/>
                <a:gd name="T20" fmla="*/ 4 w 332"/>
                <a:gd name="T21" fmla="*/ 0 h 563"/>
                <a:gd name="T22" fmla="*/ 5 w 332"/>
                <a:gd name="T23" fmla="*/ 0 h 563"/>
                <a:gd name="T24" fmla="*/ 332 w 332"/>
                <a:gd name="T25" fmla="*/ 327 h 563"/>
                <a:gd name="T26" fmla="*/ 232 w 332"/>
                <a:gd name="T27" fmla="*/ 561 h 563"/>
                <a:gd name="T28" fmla="*/ 229 w 332"/>
                <a:gd name="T29" fmla="*/ 563 h 563"/>
                <a:gd name="T30" fmla="*/ 161 w 332"/>
                <a:gd name="T31" fmla="*/ 483 h 563"/>
                <a:gd name="T32" fmla="*/ 229 w 332"/>
                <a:gd name="T33" fmla="*/ 552 h 563"/>
                <a:gd name="T34" fmla="*/ 323 w 332"/>
                <a:gd name="T35" fmla="*/ 327 h 563"/>
                <a:gd name="T36" fmla="*/ 8 w 332"/>
                <a:gd name="T37" fmla="*/ 9 h 563"/>
                <a:gd name="T38" fmla="*/ 8 w 332"/>
                <a:gd name="T39" fmla="*/ 107 h 563"/>
                <a:gd name="T40" fmla="*/ 226 w 332"/>
                <a:gd name="T41" fmla="*/ 327 h 563"/>
                <a:gd name="T42" fmla="*/ 161 w 332"/>
                <a:gd name="T43" fmla="*/ 48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563">
                  <a:moveTo>
                    <a:pt x="229" y="563"/>
                  </a:moveTo>
                  <a:cubicBezTo>
                    <a:pt x="228" y="563"/>
                    <a:pt x="227" y="562"/>
                    <a:pt x="226" y="561"/>
                  </a:cubicBezTo>
                  <a:cubicBezTo>
                    <a:pt x="203" y="538"/>
                    <a:pt x="178" y="512"/>
                    <a:pt x="152" y="486"/>
                  </a:cubicBezTo>
                  <a:cubicBezTo>
                    <a:pt x="151" y="485"/>
                    <a:pt x="151" y="484"/>
                    <a:pt x="151" y="483"/>
                  </a:cubicBezTo>
                  <a:cubicBezTo>
                    <a:pt x="151" y="481"/>
                    <a:pt x="151" y="480"/>
                    <a:pt x="152" y="480"/>
                  </a:cubicBezTo>
                  <a:cubicBezTo>
                    <a:pt x="194" y="439"/>
                    <a:pt x="217" y="385"/>
                    <a:pt x="217" y="327"/>
                  </a:cubicBezTo>
                  <a:cubicBezTo>
                    <a:pt x="217" y="210"/>
                    <a:pt x="122" y="115"/>
                    <a:pt x="5" y="115"/>
                  </a:cubicBezTo>
                  <a:cubicBezTo>
                    <a:pt x="4" y="115"/>
                    <a:pt x="4" y="115"/>
                    <a:pt x="4" y="115"/>
                  </a:cubicBezTo>
                  <a:cubicBezTo>
                    <a:pt x="2" y="115"/>
                    <a:pt x="0" y="113"/>
                    <a:pt x="0" y="111"/>
                  </a:cubicBezTo>
                  <a:cubicBezTo>
                    <a:pt x="0" y="5"/>
                    <a:pt x="0" y="5"/>
                    <a:pt x="0" y="5"/>
                  </a:cubicBezTo>
                  <a:cubicBezTo>
                    <a:pt x="0" y="2"/>
                    <a:pt x="2" y="0"/>
                    <a:pt x="4" y="0"/>
                  </a:cubicBezTo>
                  <a:cubicBezTo>
                    <a:pt x="5" y="0"/>
                    <a:pt x="5" y="0"/>
                    <a:pt x="5" y="0"/>
                  </a:cubicBezTo>
                  <a:cubicBezTo>
                    <a:pt x="185" y="0"/>
                    <a:pt x="332" y="147"/>
                    <a:pt x="332" y="327"/>
                  </a:cubicBezTo>
                  <a:cubicBezTo>
                    <a:pt x="332" y="416"/>
                    <a:pt x="296" y="499"/>
                    <a:pt x="232" y="561"/>
                  </a:cubicBezTo>
                  <a:cubicBezTo>
                    <a:pt x="231" y="562"/>
                    <a:pt x="230" y="563"/>
                    <a:pt x="229" y="563"/>
                  </a:cubicBezTo>
                  <a:close/>
                  <a:moveTo>
                    <a:pt x="161" y="483"/>
                  </a:moveTo>
                  <a:cubicBezTo>
                    <a:pt x="185" y="507"/>
                    <a:pt x="208" y="531"/>
                    <a:pt x="229" y="552"/>
                  </a:cubicBezTo>
                  <a:cubicBezTo>
                    <a:pt x="290" y="492"/>
                    <a:pt x="323" y="412"/>
                    <a:pt x="323" y="327"/>
                  </a:cubicBezTo>
                  <a:cubicBezTo>
                    <a:pt x="323" y="153"/>
                    <a:pt x="182" y="11"/>
                    <a:pt x="8" y="9"/>
                  </a:cubicBezTo>
                  <a:cubicBezTo>
                    <a:pt x="8" y="107"/>
                    <a:pt x="8" y="107"/>
                    <a:pt x="8" y="107"/>
                  </a:cubicBezTo>
                  <a:cubicBezTo>
                    <a:pt x="128" y="108"/>
                    <a:pt x="226" y="206"/>
                    <a:pt x="226" y="327"/>
                  </a:cubicBezTo>
                  <a:cubicBezTo>
                    <a:pt x="226" y="386"/>
                    <a:pt x="203" y="441"/>
                    <a:pt x="161" y="483"/>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2">
              <a:extLst>
                <a:ext uri="{FF2B5EF4-FFF2-40B4-BE49-F238E27FC236}">
                  <a16:creationId xmlns:a16="http://schemas.microsoft.com/office/drawing/2014/main" id="{308E2B40-2F53-874A-89F9-607F47CE9B34}"/>
                </a:ext>
              </a:extLst>
            </p:cNvPr>
            <p:cNvSpPr>
              <a:spLocks/>
            </p:cNvSpPr>
            <p:nvPr/>
          </p:nvSpPr>
          <p:spPr bwMode="auto">
            <a:xfrm>
              <a:off x="4805363" y="3611563"/>
              <a:ext cx="1265238" cy="1257300"/>
            </a:xfrm>
            <a:custGeom>
              <a:avLst/>
              <a:gdLst>
                <a:gd name="T0" fmla="*/ 0 w 149"/>
                <a:gd name="T1" fmla="*/ 0 h 148"/>
                <a:gd name="T2" fmla="*/ 149 w 149"/>
                <a:gd name="T3" fmla="*/ 148 h 148"/>
                <a:gd name="T4" fmla="*/ 149 w 149"/>
                <a:gd name="T5" fmla="*/ 0 h 148"/>
                <a:gd name="T6" fmla="*/ 0 w 149"/>
                <a:gd name="T7" fmla="*/ 0 h 148"/>
              </a:gdLst>
              <a:ahLst/>
              <a:cxnLst>
                <a:cxn ang="0">
                  <a:pos x="T0" y="T1"/>
                </a:cxn>
                <a:cxn ang="0">
                  <a:pos x="T2" y="T3"/>
                </a:cxn>
                <a:cxn ang="0">
                  <a:pos x="T4" y="T5"/>
                </a:cxn>
                <a:cxn ang="0">
                  <a:pos x="T6" y="T7"/>
                </a:cxn>
              </a:cxnLst>
              <a:rect l="0" t="0" r="r" b="b"/>
              <a:pathLst>
                <a:path w="149" h="148">
                  <a:moveTo>
                    <a:pt x="0" y="0"/>
                  </a:moveTo>
                  <a:cubicBezTo>
                    <a:pt x="0" y="80"/>
                    <a:pt x="67" y="148"/>
                    <a:pt x="149" y="148"/>
                  </a:cubicBezTo>
                  <a:cubicBezTo>
                    <a:pt x="149" y="0"/>
                    <a:pt x="149" y="0"/>
                    <a:pt x="149" y="0"/>
                  </a:cubicBezTo>
                  <a:lnTo>
                    <a:pt x="0"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3">
              <a:extLst>
                <a:ext uri="{FF2B5EF4-FFF2-40B4-BE49-F238E27FC236}">
                  <a16:creationId xmlns:a16="http://schemas.microsoft.com/office/drawing/2014/main" id="{023DB106-294A-8348-84A1-96E723B9BCB7}"/>
                </a:ext>
              </a:extLst>
            </p:cNvPr>
            <p:cNvSpPr>
              <a:spLocks/>
            </p:cNvSpPr>
            <p:nvPr/>
          </p:nvSpPr>
          <p:spPr bwMode="auto">
            <a:xfrm>
              <a:off x="4805363" y="2328863"/>
              <a:ext cx="2538413" cy="2540000"/>
            </a:xfrm>
            <a:custGeom>
              <a:avLst/>
              <a:gdLst>
                <a:gd name="T0" fmla="*/ 149 w 299"/>
                <a:gd name="T1" fmla="*/ 151 h 299"/>
                <a:gd name="T2" fmla="*/ 149 w 299"/>
                <a:gd name="T3" fmla="*/ 299 h 299"/>
                <a:gd name="T4" fmla="*/ 299 w 299"/>
                <a:gd name="T5" fmla="*/ 149 h 299"/>
                <a:gd name="T6" fmla="*/ 149 w 299"/>
                <a:gd name="T7" fmla="*/ 0 h 299"/>
                <a:gd name="T8" fmla="*/ 0 w 299"/>
                <a:gd name="T9" fmla="*/ 150 h 299"/>
                <a:gd name="T10" fmla="*/ 0 w 299"/>
                <a:gd name="T11" fmla="*/ 151 h 299"/>
                <a:gd name="T12" fmla="*/ 149 w 299"/>
                <a:gd name="T13" fmla="*/ 151 h 299"/>
              </a:gdLst>
              <a:ahLst/>
              <a:cxnLst>
                <a:cxn ang="0">
                  <a:pos x="T0" y="T1"/>
                </a:cxn>
                <a:cxn ang="0">
                  <a:pos x="T2" y="T3"/>
                </a:cxn>
                <a:cxn ang="0">
                  <a:pos x="T4" y="T5"/>
                </a:cxn>
                <a:cxn ang="0">
                  <a:pos x="T6" y="T7"/>
                </a:cxn>
                <a:cxn ang="0">
                  <a:pos x="T8" y="T9"/>
                </a:cxn>
                <a:cxn ang="0">
                  <a:pos x="T10" y="T11"/>
                </a:cxn>
                <a:cxn ang="0">
                  <a:pos x="T12" y="T13"/>
                </a:cxn>
              </a:cxnLst>
              <a:rect l="0" t="0" r="r" b="b"/>
              <a:pathLst>
                <a:path w="299" h="299">
                  <a:moveTo>
                    <a:pt x="149" y="151"/>
                  </a:moveTo>
                  <a:cubicBezTo>
                    <a:pt x="149" y="299"/>
                    <a:pt x="149" y="299"/>
                    <a:pt x="149" y="299"/>
                  </a:cubicBezTo>
                  <a:cubicBezTo>
                    <a:pt x="232" y="299"/>
                    <a:pt x="299" y="232"/>
                    <a:pt x="299" y="149"/>
                  </a:cubicBezTo>
                  <a:cubicBezTo>
                    <a:pt x="299" y="67"/>
                    <a:pt x="232" y="0"/>
                    <a:pt x="149" y="0"/>
                  </a:cubicBezTo>
                  <a:cubicBezTo>
                    <a:pt x="67" y="0"/>
                    <a:pt x="0" y="67"/>
                    <a:pt x="0" y="150"/>
                  </a:cubicBezTo>
                  <a:cubicBezTo>
                    <a:pt x="0" y="150"/>
                    <a:pt x="0" y="151"/>
                    <a:pt x="0" y="151"/>
                  </a:cubicBezTo>
                  <a:lnTo>
                    <a:pt x="149" y="151"/>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
              <a:extLst>
                <a:ext uri="{FF2B5EF4-FFF2-40B4-BE49-F238E27FC236}">
                  <a16:creationId xmlns:a16="http://schemas.microsoft.com/office/drawing/2014/main" id="{563606F0-E2EE-404D-9B5B-FD0C2EB40731}"/>
                </a:ext>
              </a:extLst>
            </p:cNvPr>
            <p:cNvSpPr>
              <a:spLocks noEditPoints="1"/>
            </p:cNvSpPr>
            <p:nvPr/>
          </p:nvSpPr>
          <p:spPr bwMode="auto">
            <a:xfrm>
              <a:off x="4762501" y="2293938"/>
              <a:ext cx="2616200" cy="2609850"/>
            </a:xfrm>
            <a:custGeom>
              <a:avLst/>
              <a:gdLst>
                <a:gd name="T0" fmla="*/ 154 w 308"/>
                <a:gd name="T1" fmla="*/ 307 h 307"/>
                <a:gd name="T2" fmla="*/ 150 w 308"/>
                <a:gd name="T3" fmla="*/ 303 h 307"/>
                <a:gd name="T4" fmla="*/ 150 w 308"/>
                <a:gd name="T5" fmla="*/ 159 h 307"/>
                <a:gd name="T6" fmla="*/ 5 w 308"/>
                <a:gd name="T7" fmla="*/ 159 h 307"/>
                <a:gd name="T8" fmla="*/ 0 w 308"/>
                <a:gd name="T9" fmla="*/ 155 h 307"/>
                <a:gd name="T10" fmla="*/ 0 w 308"/>
                <a:gd name="T11" fmla="*/ 154 h 307"/>
                <a:gd name="T12" fmla="*/ 154 w 308"/>
                <a:gd name="T13" fmla="*/ 0 h 307"/>
                <a:gd name="T14" fmla="*/ 308 w 308"/>
                <a:gd name="T15" fmla="*/ 153 h 307"/>
                <a:gd name="T16" fmla="*/ 154 w 308"/>
                <a:gd name="T17" fmla="*/ 307 h 307"/>
                <a:gd name="T18" fmla="*/ 9 w 308"/>
                <a:gd name="T19" fmla="*/ 151 h 307"/>
                <a:gd name="T20" fmla="*/ 154 w 308"/>
                <a:gd name="T21" fmla="*/ 151 h 307"/>
                <a:gd name="T22" fmla="*/ 158 w 308"/>
                <a:gd name="T23" fmla="*/ 155 h 307"/>
                <a:gd name="T24" fmla="*/ 158 w 308"/>
                <a:gd name="T25" fmla="*/ 299 h 307"/>
                <a:gd name="T26" fmla="*/ 299 w 308"/>
                <a:gd name="T27" fmla="*/ 153 h 307"/>
                <a:gd name="T28" fmla="*/ 154 w 308"/>
                <a:gd name="T29" fmla="*/ 8 h 307"/>
                <a:gd name="T30" fmla="*/ 9 w 308"/>
                <a:gd name="T31" fmla="*/ 15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7">
                  <a:moveTo>
                    <a:pt x="154" y="307"/>
                  </a:moveTo>
                  <a:cubicBezTo>
                    <a:pt x="152" y="307"/>
                    <a:pt x="150" y="305"/>
                    <a:pt x="150" y="303"/>
                  </a:cubicBezTo>
                  <a:cubicBezTo>
                    <a:pt x="150" y="159"/>
                    <a:pt x="150" y="159"/>
                    <a:pt x="150" y="159"/>
                  </a:cubicBezTo>
                  <a:cubicBezTo>
                    <a:pt x="5" y="159"/>
                    <a:pt x="5" y="159"/>
                    <a:pt x="5" y="159"/>
                  </a:cubicBezTo>
                  <a:cubicBezTo>
                    <a:pt x="2" y="159"/>
                    <a:pt x="1" y="157"/>
                    <a:pt x="0" y="155"/>
                  </a:cubicBezTo>
                  <a:cubicBezTo>
                    <a:pt x="0" y="155"/>
                    <a:pt x="0" y="154"/>
                    <a:pt x="0" y="154"/>
                  </a:cubicBezTo>
                  <a:cubicBezTo>
                    <a:pt x="0" y="69"/>
                    <a:pt x="69" y="0"/>
                    <a:pt x="154" y="0"/>
                  </a:cubicBezTo>
                  <a:cubicBezTo>
                    <a:pt x="239" y="0"/>
                    <a:pt x="308" y="69"/>
                    <a:pt x="308" y="153"/>
                  </a:cubicBezTo>
                  <a:cubicBezTo>
                    <a:pt x="308" y="238"/>
                    <a:pt x="239" y="307"/>
                    <a:pt x="154" y="307"/>
                  </a:cubicBezTo>
                  <a:close/>
                  <a:moveTo>
                    <a:pt x="9" y="151"/>
                  </a:moveTo>
                  <a:cubicBezTo>
                    <a:pt x="154" y="151"/>
                    <a:pt x="154" y="151"/>
                    <a:pt x="154" y="151"/>
                  </a:cubicBezTo>
                  <a:cubicBezTo>
                    <a:pt x="157" y="151"/>
                    <a:pt x="158" y="153"/>
                    <a:pt x="158" y="155"/>
                  </a:cubicBezTo>
                  <a:cubicBezTo>
                    <a:pt x="158" y="299"/>
                    <a:pt x="158" y="299"/>
                    <a:pt x="158" y="299"/>
                  </a:cubicBezTo>
                  <a:cubicBezTo>
                    <a:pt x="237" y="296"/>
                    <a:pt x="299" y="232"/>
                    <a:pt x="299" y="153"/>
                  </a:cubicBezTo>
                  <a:cubicBezTo>
                    <a:pt x="299" y="73"/>
                    <a:pt x="234" y="8"/>
                    <a:pt x="154" y="8"/>
                  </a:cubicBezTo>
                  <a:cubicBezTo>
                    <a:pt x="75" y="8"/>
                    <a:pt x="11" y="72"/>
                    <a:pt x="9" y="15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5">
              <a:extLst>
                <a:ext uri="{FF2B5EF4-FFF2-40B4-BE49-F238E27FC236}">
                  <a16:creationId xmlns:a16="http://schemas.microsoft.com/office/drawing/2014/main" id="{2B707439-71AB-514A-AA57-EC8920A1DABF}"/>
                </a:ext>
              </a:extLst>
            </p:cNvPr>
            <p:cNvSpPr>
              <a:spLocks noChangeArrowheads="1"/>
            </p:cNvSpPr>
            <p:nvPr/>
          </p:nvSpPr>
          <p:spPr bwMode="auto">
            <a:xfrm>
              <a:off x="5849938" y="4597400"/>
              <a:ext cx="220663"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6">
              <a:extLst>
                <a:ext uri="{FF2B5EF4-FFF2-40B4-BE49-F238E27FC236}">
                  <a16:creationId xmlns:a16="http://schemas.microsoft.com/office/drawing/2014/main" id="{CA6AF087-7810-1E41-A22C-307ACEB66735}"/>
                </a:ext>
              </a:extLst>
            </p:cNvPr>
            <p:cNvSpPr>
              <a:spLocks noChangeArrowheads="1"/>
            </p:cNvSpPr>
            <p:nvPr/>
          </p:nvSpPr>
          <p:spPr bwMode="auto">
            <a:xfrm>
              <a:off x="5595938" y="4402138"/>
              <a:ext cx="4746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7">
              <a:extLst>
                <a:ext uri="{FF2B5EF4-FFF2-40B4-BE49-F238E27FC236}">
                  <a16:creationId xmlns:a16="http://schemas.microsoft.com/office/drawing/2014/main" id="{8ABB882B-EA16-F241-AE45-EFDB3D6E1054}"/>
                </a:ext>
              </a:extLst>
            </p:cNvPr>
            <p:cNvSpPr>
              <a:spLocks noChangeArrowheads="1"/>
            </p:cNvSpPr>
            <p:nvPr/>
          </p:nvSpPr>
          <p:spPr bwMode="auto">
            <a:xfrm>
              <a:off x="5314951" y="4197350"/>
              <a:ext cx="7556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8">
              <a:extLst>
                <a:ext uri="{FF2B5EF4-FFF2-40B4-BE49-F238E27FC236}">
                  <a16:creationId xmlns:a16="http://schemas.microsoft.com/office/drawing/2014/main" id="{D8E3BE46-7536-DD42-B042-491A10461A8A}"/>
                </a:ext>
              </a:extLst>
            </p:cNvPr>
            <p:cNvSpPr>
              <a:spLocks noChangeArrowheads="1"/>
            </p:cNvSpPr>
            <p:nvPr/>
          </p:nvSpPr>
          <p:spPr bwMode="auto">
            <a:xfrm>
              <a:off x="5153026" y="3994150"/>
              <a:ext cx="917575"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9">
              <a:extLst>
                <a:ext uri="{FF2B5EF4-FFF2-40B4-BE49-F238E27FC236}">
                  <a16:creationId xmlns:a16="http://schemas.microsoft.com/office/drawing/2014/main" id="{0E7C7E3F-DF82-3C40-8E99-D7E3C302103B}"/>
                </a:ext>
              </a:extLst>
            </p:cNvPr>
            <p:cNvSpPr>
              <a:spLocks noChangeArrowheads="1"/>
            </p:cNvSpPr>
            <p:nvPr/>
          </p:nvSpPr>
          <p:spPr bwMode="auto">
            <a:xfrm>
              <a:off x="4992688" y="3798888"/>
              <a:ext cx="107791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0">
              <a:extLst>
                <a:ext uri="{FF2B5EF4-FFF2-40B4-BE49-F238E27FC236}">
                  <a16:creationId xmlns:a16="http://schemas.microsoft.com/office/drawing/2014/main" id="{53D25D9D-C65B-6A43-965E-564B48E3D961}"/>
                </a:ext>
              </a:extLst>
            </p:cNvPr>
            <p:cNvSpPr>
              <a:spLocks/>
            </p:cNvSpPr>
            <p:nvPr/>
          </p:nvSpPr>
          <p:spPr bwMode="auto">
            <a:xfrm>
              <a:off x="2224088" y="1546225"/>
              <a:ext cx="2233613" cy="3714750"/>
            </a:xfrm>
            <a:custGeom>
              <a:avLst/>
              <a:gdLst>
                <a:gd name="T0" fmla="*/ 263 w 263"/>
                <a:gd name="T1" fmla="*/ 131 h 437"/>
                <a:gd name="T2" fmla="*/ 131 w 263"/>
                <a:gd name="T3" fmla="*/ 0 h 437"/>
                <a:gd name="T4" fmla="*/ 0 w 263"/>
                <a:gd name="T5" fmla="*/ 131 h 437"/>
                <a:gd name="T6" fmla="*/ 106 w 263"/>
                <a:gd name="T7" fmla="*/ 259 h 437"/>
                <a:gd name="T8" fmla="*/ 106 w 263"/>
                <a:gd name="T9" fmla="*/ 437 h 437"/>
                <a:gd name="T10" fmla="*/ 156 w 263"/>
                <a:gd name="T11" fmla="*/ 437 h 437"/>
                <a:gd name="T12" fmla="*/ 156 w 263"/>
                <a:gd name="T13" fmla="*/ 259 h 437"/>
                <a:gd name="T14" fmla="*/ 263 w 263"/>
                <a:gd name="T15" fmla="*/ 131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437">
                  <a:moveTo>
                    <a:pt x="263" y="131"/>
                  </a:moveTo>
                  <a:cubicBezTo>
                    <a:pt x="263" y="58"/>
                    <a:pt x="204" y="0"/>
                    <a:pt x="131" y="0"/>
                  </a:cubicBezTo>
                  <a:cubicBezTo>
                    <a:pt x="59" y="0"/>
                    <a:pt x="0" y="58"/>
                    <a:pt x="0" y="131"/>
                  </a:cubicBezTo>
                  <a:cubicBezTo>
                    <a:pt x="0" y="195"/>
                    <a:pt x="47" y="248"/>
                    <a:pt x="106" y="259"/>
                  </a:cubicBezTo>
                  <a:cubicBezTo>
                    <a:pt x="106" y="437"/>
                    <a:pt x="106" y="437"/>
                    <a:pt x="106" y="437"/>
                  </a:cubicBezTo>
                  <a:cubicBezTo>
                    <a:pt x="156" y="437"/>
                    <a:pt x="156" y="437"/>
                    <a:pt x="156" y="437"/>
                  </a:cubicBezTo>
                  <a:cubicBezTo>
                    <a:pt x="156" y="259"/>
                    <a:pt x="156" y="259"/>
                    <a:pt x="156" y="259"/>
                  </a:cubicBezTo>
                  <a:cubicBezTo>
                    <a:pt x="215" y="248"/>
                    <a:pt x="263" y="195"/>
                    <a:pt x="263" y="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a:extLst>
                <a:ext uri="{FF2B5EF4-FFF2-40B4-BE49-F238E27FC236}">
                  <a16:creationId xmlns:a16="http://schemas.microsoft.com/office/drawing/2014/main" id="{15A95549-948D-A44C-8C67-07FF2B83156B}"/>
                </a:ext>
              </a:extLst>
            </p:cNvPr>
            <p:cNvSpPr>
              <a:spLocks noEditPoints="1"/>
            </p:cNvSpPr>
            <p:nvPr/>
          </p:nvSpPr>
          <p:spPr bwMode="auto">
            <a:xfrm>
              <a:off x="2190751" y="1503363"/>
              <a:ext cx="2300288" cy="3790950"/>
            </a:xfrm>
            <a:custGeom>
              <a:avLst/>
              <a:gdLst>
                <a:gd name="T0" fmla="*/ 160 w 271"/>
                <a:gd name="T1" fmla="*/ 446 h 446"/>
                <a:gd name="T2" fmla="*/ 110 w 271"/>
                <a:gd name="T3" fmla="*/ 446 h 446"/>
                <a:gd name="T4" fmla="*/ 106 w 271"/>
                <a:gd name="T5" fmla="*/ 442 h 446"/>
                <a:gd name="T6" fmla="*/ 106 w 271"/>
                <a:gd name="T7" fmla="*/ 268 h 446"/>
                <a:gd name="T8" fmla="*/ 0 w 271"/>
                <a:gd name="T9" fmla="*/ 136 h 446"/>
                <a:gd name="T10" fmla="*/ 135 w 271"/>
                <a:gd name="T11" fmla="*/ 0 h 446"/>
                <a:gd name="T12" fmla="*/ 271 w 271"/>
                <a:gd name="T13" fmla="*/ 136 h 446"/>
                <a:gd name="T14" fmla="*/ 164 w 271"/>
                <a:gd name="T15" fmla="*/ 268 h 446"/>
                <a:gd name="T16" fmla="*/ 164 w 271"/>
                <a:gd name="T17" fmla="*/ 442 h 446"/>
                <a:gd name="T18" fmla="*/ 160 w 271"/>
                <a:gd name="T19" fmla="*/ 446 h 446"/>
                <a:gd name="T20" fmla="*/ 114 w 271"/>
                <a:gd name="T21" fmla="*/ 437 h 446"/>
                <a:gd name="T22" fmla="*/ 156 w 271"/>
                <a:gd name="T23" fmla="*/ 437 h 446"/>
                <a:gd name="T24" fmla="*/ 156 w 271"/>
                <a:gd name="T25" fmla="*/ 264 h 446"/>
                <a:gd name="T26" fmla="*/ 159 w 271"/>
                <a:gd name="T27" fmla="*/ 260 h 446"/>
                <a:gd name="T28" fmla="*/ 262 w 271"/>
                <a:gd name="T29" fmla="*/ 136 h 446"/>
                <a:gd name="T30" fmla="*/ 135 w 271"/>
                <a:gd name="T31" fmla="*/ 9 h 446"/>
                <a:gd name="T32" fmla="*/ 8 w 271"/>
                <a:gd name="T33" fmla="*/ 136 h 446"/>
                <a:gd name="T34" fmla="*/ 111 w 271"/>
                <a:gd name="T35" fmla="*/ 260 h 446"/>
                <a:gd name="T36" fmla="*/ 114 w 271"/>
                <a:gd name="T37" fmla="*/ 264 h 446"/>
                <a:gd name="T38" fmla="*/ 114 w 271"/>
                <a:gd name="T39" fmla="*/ 437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1" h="446">
                  <a:moveTo>
                    <a:pt x="160" y="446"/>
                  </a:moveTo>
                  <a:cubicBezTo>
                    <a:pt x="110" y="446"/>
                    <a:pt x="110" y="446"/>
                    <a:pt x="110" y="446"/>
                  </a:cubicBezTo>
                  <a:cubicBezTo>
                    <a:pt x="108" y="446"/>
                    <a:pt x="106" y="444"/>
                    <a:pt x="106" y="442"/>
                  </a:cubicBezTo>
                  <a:cubicBezTo>
                    <a:pt x="106" y="268"/>
                    <a:pt x="106" y="268"/>
                    <a:pt x="106" y="268"/>
                  </a:cubicBezTo>
                  <a:cubicBezTo>
                    <a:pt x="45" y="254"/>
                    <a:pt x="0" y="198"/>
                    <a:pt x="0" y="136"/>
                  </a:cubicBezTo>
                  <a:cubicBezTo>
                    <a:pt x="0" y="61"/>
                    <a:pt x="61" y="0"/>
                    <a:pt x="135" y="0"/>
                  </a:cubicBezTo>
                  <a:cubicBezTo>
                    <a:pt x="210" y="0"/>
                    <a:pt x="271" y="61"/>
                    <a:pt x="271" y="136"/>
                  </a:cubicBezTo>
                  <a:cubicBezTo>
                    <a:pt x="271" y="198"/>
                    <a:pt x="225" y="255"/>
                    <a:pt x="164" y="268"/>
                  </a:cubicBezTo>
                  <a:cubicBezTo>
                    <a:pt x="164" y="442"/>
                    <a:pt x="164" y="442"/>
                    <a:pt x="164" y="442"/>
                  </a:cubicBezTo>
                  <a:cubicBezTo>
                    <a:pt x="164" y="444"/>
                    <a:pt x="162" y="446"/>
                    <a:pt x="160" y="446"/>
                  </a:cubicBezTo>
                  <a:close/>
                  <a:moveTo>
                    <a:pt x="114" y="437"/>
                  </a:moveTo>
                  <a:cubicBezTo>
                    <a:pt x="156" y="437"/>
                    <a:pt x="156" y="437"/>
                    <a:pt x="156" y="437"/>
                  </a:cubicBezTo>
                  <a:cubicBezTo>
                    <a:pt x="156" y="264"/>
                    <a:pt x="156" y="264"/>
                    <a:pt x="156" y="264"/>
                  </a:cubicBezTo>
                  <a:cubicBezTo>
                    <a:pt x="156" y="262"/>
                    <a:pt x="157" y="261"/>
                    <a:pt x="159" y="260"/>
                  </a:cubicBezTo>
                  <a:cubicBezTo>
                    <a:pt x="218" y="249"/>
                    <a:pt x="262" y="195"/>
                    <a:pt x="262" y="136"/>
                  </a:cubicBezTo>
                  <a:cubicBezTo>
                    <a:pt x="262" y="66"/>
                    <a:pt x="205" y="9"/>
                    <a:pt x="135" y="9"/>
                  </a:cubicBezTo>
                  <a:cubicBezTo>
                    <a:pt x="65" y="9"/>
                    <a:pt x="8" y="66"/>
                    <a:pt x="8" y="136"/>
                  </a:cubicBezTo>
                  <a:cubicBezTo>
                    <a:pt x="8" y="195"/>
                    <a:pt x="52" y="249"/>
                    <a:pt x="111" y="260"/>
                  </a:cubicBezTo>
                  <a:cubicBezTo>
                    <a:pt x="113" y="261"/>
                    <a:pt x="114" y="262"/>
                    <a:pt x="114" y="264"/>
                  </a:cubicBezTo>
                  <a:lnTo>
                    <a:pt x="114" y="43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2">
              <a:extLst>
                <a:ext uri="{FF2B5EF4-FFF2-40B4-BE49-F238E27FC236}">
                  <a16:creationId xmlns:a16="http://schemas.microsoft.com/office/drawing/2014/main" id="{4763087E-C10A-FC43-863F-BC1DBB7CD237}"/>
                </a:ext>
              </a:extLst>
            </p:cNvPr>
            <p:cNvSpPr>
              <a:spLocks noChangeArrowheads="1"/>
            </p:cNvSpPr>
            <p:nvPr/>
          </p:nvSpPr>
          <p:spPr bwMode="auto">
            <a:xfrm>
              <a:off x="3124201" y="3713163"/>
              <a:ext cx="220663"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3">
              <a:extLst>
                <a:ext uri="{FF2B5EF4-FFF2-40B4-BE49-F238E27FC236}">
                  <a16:creationId xmlns:a16="http://schemas.microsoft.com/office/drawing/2014/main" id="{8BAF818C-F81D-7743-AB6D-715E6373E7DA}"/>
                </a:ext>
              </a:extLst>
            </p:cNvPr>
            <p:cNvSpPr>
              <a:spLocks noChangeArrowheads="1"/>
            </p:cNvSpPr>
            <p:nvPr/>
          </p:nvSpPr>
          <p:spPr bwMode="auto">
            <a:xfrm>
              <a:off x="3209926" y="5260975"/>
              <a:ext cx="254000" cy="1952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4">
              <a:extLst>
                <a:ext uri="{FF2B5EF4-FFF2-40B4-BE49-F238E27FC236}">
                  <a16:creationId xmlns:a16="http://schemas.microsoft.com/office/drawing/2014/main" id="{4B596544-10EA-C84F-9086-38C4099C45BE}"/>
                </a:ext>
              </a:extLst>
            </p:cNvPr>
            <p:cNvSpPr>
              <a:spLocks noEditPoints="1"/>
            </p:cNvSpPr>
            <p:nvPr/>
          </p:nvSpPr>
          <p:spPr bwMode="auto">
            <a:xfrm>
              <a:off x="3167063" y="5218113"/>
              <a:ext cx="339725" cy="271463"/>
            </a:xfrm>
            <a:custGeom>
              <a:avLst/>
              <a:gdLst>
                <a:gd name="T0" fmla="*/ 35 w 40"/>
                <a:gd name="T1" fmla="*/ 32 h 32"/>
                <a:gd name="T2" fmla="*/ 5 w 40"/>
                <a:gd name="T3" fmla="*/ 32 h 32"/>
                <a:gd name="T4" fmla="*/ 0 w 40"/>
                <a:gd name="T5" fmla="*/ 28 h 32"/>
                <a:gd name="T6" fmla="*/ 0 w 40"/>
                <a:gd name="T7" fmla="*/ 5 h 32"/>
                <a:gd name="T8" fmla="*/ 5 w 40"/>
                <a:gd name="T9" fmla="*/ 0 h 32"/>
                <a:gd name="T10" fmla="*/ 35 w 40"/>
                <a:gd name="T11" fmla="*/ 0 h 32"/>
                <a:gd name="T12" fmla="*/ 40 w 40"/>
                <a:gd name="T13" fmla="*/ 5 h 32"/>
                <a:gd name="T14" fmla="*/ 40 w 40"/>
                <a:gd name="T15" fmla="*/ 28 h 32"/>
                <a:gd name="T16" fmla="*/ 35 w 40"/>
                <a:gd name="T17" fmla="*/ 32 h 32"/>
                <a:gd name="T18" fmla="*/ 9 w 40"/>
                <a:gd name="T19" fmla="*/ 24 h 32"/>
                <a:gd name="T20" fmla="*/ 31 w 40"/>
                <a:gd name="T21" fmla="*/ 24 h 32"/>
                <a:gd name="T22" fmla="*/ 31 w 40"/>
                <a:gd name="T23" fmla="*/ 9 h 32"/>
                <a:gd name="T24" fmla="*/ 9 w 40"/>
                <a:gd name="T25" fmla="*/ 9 h 32"/>
                <a:gd name="T26" fmla="*/ 9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5" y="32"/>
                  </a:moveTo>
                  <a:cubicBezTo>
                    <a:pt x="5" y="32"/>
                    <a:pt x="5" y="32"/>
                    <a:pt x="5" y="32"/>
                  </a:cubicBezTo>
                  <a:cubicBezTo>
                    <a:pt x="2" y="32"/>
                    <a:pt x="0" y="30"/>
                    <a:pt x="0" y="28"/>
                  </a:cubicBezTo>
                  <a:cubicBezTo>
                    <a:pt x="0" y="5"/>
                    <a:pt x="0" y="5"/>
                    <a:pt x="0" y="5"/>
                  </a:cubicBezTo>
                  <a:cubicBezTo>
                    <a:pt x="0" y="2"/>
                    <a:pt x="2" y="0"/>
                    <a:pt x="5" y="0"/>
                  </a:cubicBezTo>
                  <a:cubicBezTo>
                    <a:pt x="35" y="0"/>
                    <a:pt x="35" y="0"/>
                    <a:pt x="35" y="0"/>
                  </a:cubicBezTo>
                  <a:cubicBezTo>
                    <a:pt x="38" y="0"/>
                    <a:pt x="40" y="2"/>
                    <a:pt x="40" y="5"/>
                  </a:cubicBezTo>
                  <a:cubicBezTo>
                    <a:pt x="40" y="28"/>
                    <a:pt x="40" y="28"/>
                    <a:pt x="40" y="28"/>
                  </a:cubicBezTo>
                  <a:cubicBezTo>
                    <a:pt x="40" y="30"/>
                    <a:pt x="38" y="32"/>
                    <a:pt x="35" y="32"/>
                  </a:cubicBezTo>
                  <a:close/>
                  <a:moveTo>
                    <a:pt x="9" y="24"/>
                  </a:moveTo>
                  <a:cubicBezTo>
                    <a:pt x="31" y="24"/>
                    <a:pt x="31" y="24"/>
                    <a:pt x="31" y="24"/>
                  </a:cubicBezTo>
                  <a:cubicBezTo>
                    <a:pt x="31" y="9"/>
                    <a:pt x="31" y="9"/>
                    <a:pt x="31" y="9"/>
                  </a:cubicBezTo>
                  <a:cubicBezTo>
                    <a:pt x="9" y="9"/>
                    <a:pt x="9" y="9"/>
                    <a:pt x="9" y="9"/>
                  </a:cubicBezTo>
                  <a:lnTo>
                    <a:pt x="9"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25">
              <a:extLst>
                <a:ext uri="{FF2B5EF4-FFF2-40B4-BE49-F238E27FC236}">
                  <a16:creationId xmlns:a16="http://schemas.microsoft.com/office/drawing/2014/main" id="{10C10C24-69AB-6E4B-BF65-2685429979FB}"/>
                </a:ext>
              </a:extLst>
            </p:cNvPr>
            <p:cNvSpPr>
              <a:spLocks noChangeArrowheads="1"/>
            </p:cNvSpPr>
            <p:nvPr/>
          </p:nvSpPr>
          <p:spPr bwMode="auto">
            <a:xfrm>
              <a:off x="2989263" y="4037013"/>
              <a:ext cx="720725" cy="960438"/>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26">
              <a:extLst>
                <a:ext uri="{FF2B5EF4-FFF2-40B4-BE49-F238E27FC236}">
                  <a16:creationId xmlns:a16="http://schemas.microsoft.com/office/drawing/2014/main" id="{123FC705-72C5-2C4B-8342-D044807DF0FC}"/>
                </a:ext>
              </a:extLst>
            </p:cNvPr>
            <p:cNvSpPr>
              <a:spLocks noChangeArrowheads="1"/>
            </p:cNvSpPr>
            <p:nvPr/>
          </p:nvSpPr>
          <p:spPr bwMode="auto">
            <a:xfrm>
              <a:off x="3108326" y="4240213"/>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27">
              <a:extLst>
                <a:ext uri="{FF2B5EF4-FFF2-40B4-BE49-F238E27FC236}">
                  <a16:creationId xmlns:a16="http://schemas.microsoft.com/office/drawing/2014/main" id="{DDCAB6A7-645F-5343-9E47-63BE1FA02B6D}"/>
                </a:ext>
              </a:extLst>
            </p:cNvPr>
            <p:cNvSpPr>
              <a:spLocks noChangeArrowheads="1"/>
            </p:cNvSpPr>
            <p:nvPr/>
          </p:nvSpPr>
          <p:spPr bwMode="auto">
            <a:xfrm>
              <a:off x="3108326" y="4478338"/>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28">
              <a:extLst>
                <a:ext uri="{FF2B5EF4-FFF2-40B4-BE49-F238E27FC236}">
                  <a16:creationId xmlns:a16="http://schemas.microsoft.com/office/drawing/2014/main" id="{013538A3-9920-FA49-93A6-60474C2E4086}"/>
                </a:ext>
              </a:extLst>
            </p:cNvPr>
            <p:cNvSpPr>
              <a:spLocks noChangeArrowheads="1"/>
            </p:cNvSpPr>
            <p:nvPr/>
          </p:nvSpPr>
          <p:spPr bwMode="auto">
            <a:xfrm>
              <a:off x="3108326" y="4741863"/>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29">
              <a:extLst>
                <a:ext uri="{FF2B5EF4-FFF2-40B4-BE49-F238E27FC236}">
                  <a16:creationId xmlns:a16="http://schemas.microsoft.com/office/drawing/2014/main" id="{57405228-79C8-7B46-9193-35A22020069A}"/>
                </a:ext>
              </a:extLst>
            </p:cNvPr>
            <p:cNvSpPr>
              <a:spLocks noChangeArrowheads="1"/>
            </p:cNvSpPr>
            <p:nvPr/>
          </p:nvSpPr>
          <p:spPr bwMode="auto">
            <a:xfrm>
              <a:off x="2446338" y="1776413"/>
              <a:ext cx="1765300" cy="175895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0">
              <a:extLst>
                <a:ext uri="{FF2B5EF4-FFF2-40B4-BE49-F238E27FC236}">
                  <a16:creationId xmlns:a16="http://schemas.microsoft.com/office/drawing/2014/main" id="{7E0AD216-6C94-6C4E-8065-3C2C017CB3D2}"/>
                </a:ext>
              </a:extLst>
            </p:cNvPr>
            <p:cNvSpPr>
              <a:spLocks/>
            </p:cNvSpPr>
            <p:nvPr/>
          </p:nvSpPr>
          <p:spPr bwMode="auto">
            <a:xfrm>
              <a:off x="3235326" y="2803525"/>
              <a:ext cx="993775" cy="765175"/>
            </a:xfrm>
            <a:custGeom>
              <a:avLst/>
              <a:gdLst>
                <a:gd name="T0" fmla="*/ 7 w 117"/>
                <a:gd name="T1" fmla="*/ 90 h 90"/>
                <a:gd name="T2" fmla="*/ 0 w 117"/>
                <a:gd name="T3" fmla="*/ 90 h 90"/>
                <a:gd name="T4" fmla="*/ 0 w 117"/>
                <a:gd name="T5" fmla="*/ 82 h 90"/>
                <a:gd name="T6" fmla="*/ 109 w 117"/>
                <a:gd name="T7" fmla="*/ 0 h 90"/>
                <a:gd name="T8" fmla="*/ 117 w 117"/>
                <a:gd name="T9" fmla="*/ 1 h 90"/>
                <a:gd name="T10" fmla="*/ 7 w 117"/>
                <a:gd name="T11" fmla="*/ 90 h 90"/>
              </a:gdLst>
              <a:ahLst/>
              <a:cxnLst>
                <a:cxn ang="0">
                  <a:pos x="T0" y="T1"/>
                </a:cxn>
                <a:cxn ang="0">
                  <a:pos x="T2" y="T3"/>
                </a:cxn>
                <a:cxn ang="0">
                  <a:pos x="T4" y="T5"/>
                </a:cxn>
                <a:cxn ang="0">
                  <a:pos x="T6" y="T7"/>
                </a:cxn>
                <a:cxn ang="0">
                  <a:pos x="T8" y="T9"/>
                </a:cxn>
                <a:cxn ang="0">
                  <a:pos x="T10" y="T11"/>
                </a:cxn>
              </a:cxnLst>
              <a:rect l="0" t="0" r="r" b="b"/>
              <a:pathLst>
                <a:path w="117" h="90">
                  <a:moveTo>
                    <a:pt x="7" y="90"/>
                  </a:moveTo>
                  <a:cubicBezTo>
                    <a:pt x="4" y="90"/>
                    <a:pt x="2" y="90"/>
                    <a:pt x="0" y="90"/>
                  </a:cubicBezTo>
                  <a:cubicBezTo>
                    <a:pt x="0" y="82"/>
                    <a:pt x="0" y="82"/>
                    <a:pt x="0" y="82"/>
                  </a:cubicBezTo>
                  <a:cubicBezTo>
                    <a:pt x="93" y="86"/>
                    <a:pt x="108" y="3"/>
                    <a:pt x="109" y="0"/>
                  </a:cubicBezTo>
                  <a:cubicBezTo>
                    <a:pt x="117" y="1"/>
                    <a:pt x="117" y="1"/>
                    <a:pt x="117" y="1"/>
                  </a:cubicBezTo>
                  <a:cubicBezTo>
                    <a:pt x="117" y="2"/>
                    <a:pt x="101" y="90"/>
                    <a:pt x="7" y="9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1">
              <a:extLst>
                <a:ext uri="{FF2B5EF4-FFF2-40B4-BE49-F238E27FC236}">
                  <a16:creationId xmlns:a16="http://schemas.microsoft.com/office/drawing/2014/main" id="{B44176B5-201F-6C45-938A-3AE30CE22F32}"/>
                </a:ext>
              </a:extLst>
            </p:cNvPr>
            <p:cNvSpPr>
              <a:spLocks noChangeArrowheads="1"/>
            </p:cNvSpPr>
            <p:nvPr/>
          </p:nvSpPr>
          <p:spPr bwMode="auto">
            <a:xfrm>
              <a:off x="3209926" y="2532063"/>
              <a:ext cx="238125" cy="595313"/>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2">
              <a:extLst>
                <a:ext uri="{FF2B5EF4-FFF2-40B4-BE49-F238E27FC236}">
                  <a16:creationId xmlns:a16="http://schemas.microsoft.com/office/drawing/2014/main" id="{3E4CFBE9-F26C-F940-B478-4907778A107D}"/>
                </a:ext>
              </a:extLst>
            </p:cNvPr>
            <p:cNvSpPr>
              <a:spLocks noChangeArrowheads="1"/>
            </p:cNvSpPr>
            <p:nvPr/>
          </p:nvSpPr>
          <p:spPr bwMode="auto">
            <a:xfrm>
              <a:off x="3209926" y="2532063"/>
              <a:ext cx="2381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33">
              <a:extLst>
                <a:ext uri="{FF2B5EF4-FFF2-40B4-BE49-F238E27FC236}">
                  <a16:creationId xmlns:a16="http://schemas.microsoft.com/office/drawing/2014/main" id="{7ECE04A2-19B2-D442-93F7-0F3188264B53}"/>
                </a:ext>
              </a:extLst>
            </p:cNvPr>
            <p:cNvSpPr>
              <a:spLocks noChangeArrowheads="1"/>
            </p:cNvSpPr>
            <p:nvPr/>
          </p:nvSpPr>
          <p:spPr bwMode="auto">
            <a:xfrm>
              <a:off x="2887663" y="2752725"/>
              <a:ext cx="236538" cy="374650"/>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34">
              <a:extLst>
                <a:ext uri="{FF2B5EF4-FFF2-40B4-BE49-F238E27FC236}">
                  <a16:creationId xmlns:a16="http://schemas.microsoft.com/office/drawing/2014/main" id="{379050EB-8F31-364A-AD45-1FD75CD5970F}"/>
                </a:ext>
              </a:extLst>
            </p:cNvPr>
            <p:cNvSpPr>
              <a:spLocks noChangeArrowheads="1"/>
            </p:cNvSpPr>
            <p:nvPr/>
          </p:nvSpPr>
          <p:spPr bwMode="auto">
            <a:xfrm>
              <a:off x="2887663" y="2752725"/>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35">
              <a:extLst>
                <a:ext uri="{FF2B5EF4-FFF2-40B4-BE49-F238E27FC236}">
                  <a16:creationId xmlns:a16="http://schemas.microsoft.com/office/drawing/2014/main" id="{F7DF49CB-ED0F-CA4B-BBBA-D57AAC60ADD5}"/>
                </a:ext>
              </a:extLst>
            </p:cNvPr>
            <p:cNvSpPr>
              <a:spLocks noChangeArrowheads="1"/>
            </p:cNvSpPr>
            <p:nvPr/>
          </p:nvSpPr>
          <p:spPr bwMode="auto">
            <a:xfrm>
              <a:off x="3549651" y="2225675"/>
              <a:ext cx="236538" cy="901700"/>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36">
              <a:extLst>
                <a:ext uri="{FF2B5EF4-FFF2-40B4-BE49-F238E27FC236}">
                  <a16:creationId xmlns:a16="http://schemas.microsoft.com/office/drawing/2014/main" id="{A70B8D20-863B-D54A-82DB-0F09163F12B5}"/>
                </a:ext>
              </a:extLst>
            </p:cNvPr>
            <p:cNvSpPr>
              <a:spLocks noChangeArrowheads="1"/>
            </p:cNvSpPr>
            <p:nvPr/>
          </p:nvSpPr>
          <p:spPr bwMode="auto">
            <a:xfrm>
              <a:off x="3549651" y="2225675"/>
              <a:ext cx="2365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7">
              <a:extLst>
                <a:ext uri="{FF2B5EF4-FFF2-40B4-BE49-F238E27FC236}">
                  <a16:creationId xmlns:a16="http://schemas.microsoft.com/office/drawing/2014/main" id="{EFA0C224-B3EC-7746-B5AD-CD051EA868B5}"/>
                </a:ext>
              </a:extLst>
            </p:cNvPr>
            <p:cNvSpPr>
              <a:spLocks/>
            </p:cNvSpPr>
            <p:nvPr/>
          </p:nvSpPr>
          <p:spPr bwMode="auto">
            <a:xfrm>
              <a:off x="3727451" y="2354263"/>
              <a:ext cx="220663" cy="212725"/>
            </a:xfrm>
            <a:custGeom>
              <a:avLst/>
              <a:gdLst>
                <a:gd name="T0" fmla="*/ 26 w 26"/>
                <a:gd name="T1" fmla="*/ 25 h 25"/>
                <a:gd name="T2" fmla="*/ 17 w 26"/>
                <a:gd name="T3" fmla="*/ 25 h 25"/>
                <a:gd name="T4" fmla="*/ 17 w 26"/>
                <a:gd name="T5" fmla="*/ 8 h 25"/>
                <a:gd name="T6" fmla="*/ 0 w 26"/>
                <a:gd name="T7" fmla="*/ 8 h 25"/>
                <a:gd name="T8" fmla="*/ 0 w 26"/>
                <a:gd name="T9" fmla="*/ 0 h 25"/>
                <a:gd name="T10" fmla="*/ 21 w 26"/>
                <a:gd name="T11" fmla="*/ 0 h 25"/>
                <a:gd name="T12" fmla="*/ 26 w 26"/>
                <a:gd name="T13" fmla="*/ 4 h 25"/>
                <a:gd name="T14" fmla="*/ 26 w 26"/>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5">
                  <a:moveTo>
                    <a:pt x="26" y="25"/>
                  </a:moveTo>
                  <a:cubicBezTo>
                    <a:pt x="17" y="25"/>
                    <a:pt x="17" y="25"/>
                    <a:pt x="17" y="25"/>
                  </a:cubicBezTo>
                  <a:cubicBezTo>
                    <a:pt x="17" y="8"/>
                    <a:pt x="17" y="8"/>
                    <a:pt x="17" y="8"/>
                  </a:cubicBezTo>
                  <a:cubicBezTo>
                    <a:pt x="0" y="8"/>
                    <a:pt x="0" y="8"/>
                    <a:pt x="0" y="8"/>
                  </a:cubicBezTo>
                  <a:cubicBezTo>
                    <a:pt x="0" y="0"/>
                    <a:pt x="0" y="0"/>
                    <a:pt x="0" y="0"/>
                  </a:cubicBezTo>
                  <a:cubicBezTo>
                    <a:pt x="21" y="0"/>
                    <a:pt x="21" y="0"/>
                    <a:pt x="21" y="0"/>
                  </a:cubicBezTo>
                  <a:cubicBezTo>
                    <a:pt x="24" y="0"/>
                    <a:pt x="26" y="2"/>
                    <a:pt x="26" y="4"/>
                  </a:cubicBezTo>
                  <a:lnTo>
                    <a:pt x="26" y="2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8">
              <a:extLst>
                <a:ext uri="{FF2B5EF4-FFF2-40B4-BE49-F238E27FC236}">
                  <a16:creationId xmlns:a16="http://schemas.microsoft.com/office/drawing/2014/main" id="{D1F61846-F7AB-8544-86F1-EA23AE9E822D}"/>
                </a:ext>
              </a:extLst>
            </p:cNvPr>
            <p:cNvSpPr>
              <a:spLocks/>
            </p:cNvSpPr>
            <p:nvPr/>
          </p:nvSpPr>
          <p:spPr bwMode="auto">
            <a:xfrm>
              <a:off x="2563813" y="2362200"/>
              <a:ext cx="1366838" cy="773113"/>
            </a:xfrm>
            <a:custGeom>
              <a:avLst/>
              <a:gdLst>
                <a:gd name="T0" fmla="*/ 5 w 161"/>
                <a:gd name="T1" fmla="*/ 91 h 91"/>
                <a:gd name="T2" fmla="*/ 0 w 161"/>
                <a:gd name="T3" fmla="*/ 84 h 91"/>
                <a:gd name="T4" fmla="*/ 21 w 161"/>
                <a:gd name="T5" fmla="*/ 68 h 91"/>
                <a:gd name="T6" fmla="*/ 23 w 161"/>
                <a:gd name="T7" fmla="*/ 67 h 91"/>
                <a:gd name="T8" fmla="*/ 85 w 161"/>
                <a:gd name="T9" fmla="*/ 67 h 91"/>
                <a:gd name="T10" fmla="*/ 155 w 161"/>
                <a:gd name="T11" fmla="*/ 0 h 91"/>
                <a:gd name="T12" fmla="*/ 161 w 161"/>
                <a:gd name="T13" fmla="*/ 6 h 91"/>
                <a:gd name="T14" fmla="*/ 89 w 161"/>
                <a:gd name="T15" fmla="*/ 75 h 91"/>
                <a:gd name="T16" fmla="*/ 86 w 161"/>
                <a:gd name="T17" fmla="*/ 76 h 91"/>
                <a:gd name="T18" fmla="*/ 25 w 161"/>
                <a:gd name="T19" fmla="*/ 76 h 91"/>
                <a:gd name="T20" fmla="*/ 5 w 161"/>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91">
                  <a:moveTo>
                    <a:pt x="5" y="91"/>
                  </a:moveTo>
                  <a:cubicBezTo>
                    <a:pt x="0" y="84"/>
                    <a:pt x="0" y="84"/>
                    <a:pt x="0" y="84"/>
                  </a:cubicBezTo>
                  <a:cubicBezTo>
                    <a:pt x="21" y="68"/>
                    <a:pt x="21" y="68"/>
                    <a:pt x="21" y="68"/>
                  </a:cubicBezTo>
                  <a:cubicBezTo>
                    <a:pt x="22" y="68"/>
                    <a:pt x="22" y="67"/>
                    <a:pt x="23" y="67"/>
                  </a:cubicBezTo>
                  <a:cubicBezTo>
                    <a:pt x="85" y="67"/>
                    <a:pt x="85" y="67"/>
                    <a:pt x="85" y="67"/>
                  </a:cubicBezTo>
                  <a:cubicBezTo>
                    <a:pt x="155" y="0"/>
                    <a:pt x="155" y="0"/>
                    <a:pt x="155" y="0"/>
                  </a:cubicBezTo>
                  <a:cubicBezTo>
                    <a:pt x="161" y="6"/>
                    <a:pt x="161" y="6"/>
                    <a:pt x="161" y="6"/>
                  </a:cubicBezTo>
                  <a:cubicBezTo>
                    <a:pt x="89" y="75"/>
                    <a:pt x="89" y="75"/>
                    <a:pt x="89" y="75"/>
                  </a:cubicBezTo>
                  <a:cubicBezTo>
                    <a:pt x="88" y="75"/>
                    <a:pt x="87" y="76"/>
                    <a:pt x="86" y="76"/>
                  </a:cubicBezTo>
                  <a:cubicBezTo>
                    <a:pt x="25" y="76"/>
                    <a:pt x="25" y="76"/>
                    <a:pt x="25" y="76"/>
                  </a:cubicBezTo>
                  <a:lnTo>
                    <a:pt x="5" y="9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39">
              <a:extLst>
                <a:ext uri="{FF2B5EF4-FFF2-40B4-BE49-F238E27FC236}">
                  <a16:creationId xmlns:a16="http://schemas.microsoft.com/office/drawing/2014/main" id="{5AAEC97F-31A0-474E-A727-B7AA379A6522}"/>
                </a:ext>
              </a:extLst>
            </p:cNvPr>
            <p:cNvSpPr>
              <a:spLocks noChangeArrowheads="1"/>
            </p:cNvSpPr>
            <p:nvPr/>
          </p:nvSpPr>
          <p:spPr bwMode="auto">
            <a:xfrm>
              <a:off x="2725738" y="2174875"/>
              <a:ext cx="1444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0">
              <a:extLst>
                <a:ext uri="{FF2B5EF4-FFF2-40B4-BE49-F238E27FC236}">
                  <a16:creationId xmlns:a16="http://schemas.microsoft.com/office/drawing/2014/main" id="{6B66F21E-989E-A44A-94E1-FA778E9D76F2}"/>
                </a:ext>
              </a:extLst>
            </p:cNvPr>
            <p:cNvSpPr>
              <a:spLocks noChangeArrowheads="1"/>
            </p:cNvSpPr>
            <p:nvPr/>
          </p:nvSpPr>
          <p:spPr bwMode="auto">
            <a:xfrm>
              <a:off x="2946401" y="2174875"/>
              <a:ext cx="4238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1">
              <a:extLst>
                <a:ext uri="{FF2B5EF4-FFF2-40B4-BE49-F238E27FC236}">
                  <a16:creationId xmlns:a16="http://schemas.microsoft.com/office/drawing/2014/main" id="{14F87072-BD7E-4041-B18E-E3483E12EA30}"/>
                </a:ext>
              </a:extLst>
            </p:cNvPr>
            <p:cNvSpPr>
              <a:spLocks noChangeArrowheads="1"/>
            </p:cNvSpPr>
            <p:nvPr/>
          </p:nvSpPr>
          <p:spPr bwMode="auto">
            <a:xfrm>
              <a:off x="2725738" y="2370138"/>
              <a:ext cx="144463"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2">
              <a:extLst>
                <a:ext uri="{FF2B5EF4-FFF2-40B4-BE49-F238E27FC236}">
                  <a16:creationId xmlns:a16="http://schemas.microsoft.com/office/drawing/2014/main" id="{C3831356-C69F-3F4E-BAE6-4DD144C07AD5}"/>
                </a:ext>
              </a:extLst>
            </p:cNvPr>
            <p:cNvSpPr>
              <a:spLocks noChangeArrowheads="1"/>
            </p:cNvSpPr>
            <p:nvPr/>
          </p:nvSpPr>
          <p:spPr bwMode="auto">
            <a:xfrm>
              <a:off x="2946401" y="2370138"/>
              <a:ext cx="423863"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3">
              <a:extLst>
                <a:ext uri="{FF2B5EF4-FFF2-40B4-BE49-F238E27FC236}">
                  <a16:creationId xmlns:a16="http://schemas.microsoft.com/office/drawing/2014/main" id="{DE4DF0D2-6DF9-0C42-B0D7-36A9C180E287}"/>
                </a:ext>
              </a:extLst>
            </p:cNvPr>
            <p:cNvSpPr>
              <a:spLocks noChangeArrowheads="1"/>
            </p:cNvSpPr>
            <p:nvPr/>
          </p:nvSpPr>
          <p:spPr bwMode="auto">
            <a:xfrm>
              <a:off x="2725738" y="2574925"/>
              <a:ext cx="1444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44">
              <a:extLst>
                <a:ext uri="{FF2B5EF4-FFF2-40B4-BE49-F238E27FC236}">
                  <a16:creationId xmlns:a16="http://schemas.microsoft.com/office/drawing/2014/main" id="{4E3C68D1-BF91-AB40-8E63-0D073B3671E4}"/>
                </a:ext>
              </a:extLst>
            </p:cNvPr>
            <p:cNvSpPr>
              <a:spLocks noChangeArrowheads="1"/>
            </p:cNvSpPr>
            <p:nvPr/>
          </p:nvSpPr>
          <p:spPr bwMode="auto">
            <a:xfrm>
              <a:off x="2946401" y="2574925"/>
              <a:ext cx="4238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5">
              <a:extLst>
                <a:ext uri="{FF2B5EF4-FFF2-40B4-BE49-F238E27FC236}">
                  <a16:creationId xmlns:a16="http://schemas.microsoft.com/office/drawing/2014/main" id="{53EC3B72-C1EC-2440-BBE1-A2A21E782E4B}"/>
                </a:ext>
              </a:extLst>
            </p:cNvPr>
            <p:cNvSpPr>
              <a:spLocks/>
            </p:cNvSpPr>
            <p:nvPr/>
          </p:nvSpPr>
          <p:spPr bwMode="auto">
            <a:xfrm>
              <a:off x="3744913" y="4937125"/>
              <a:ext cx="1603375" cy="1606550"/>
            </a:xfrm>
            <a:custGeom>
              <a:avLst/>
              <a:gdLst>
                <a:gd name="T0" fmla="*/ 116 w 189"/>
                <a:gd name="T1" fmla="*/ 186 h 189"/>
                <a:gd name="T2" fmla="*/ 116 w 189"/>
                <a:gd name="T3" fmla="*/ 163 h 189"/>
                <a:gd name="T4" fmla="*/ 129 w 189"/>
                <a:gd name="T5" fmla="*/ 158 h 189"/>
                <a:gd name="T6" fmla="*/ 146 w 189"/>
                <a:gd name="T7" fmla="*/ 174 h 189"/>
                <a:gd name="T8" fmla="*/ 151 w 189"/>
                <a:gd name="T9" fmla="*/ 174 h 189"/>
                <a:gd name="T10" fmla="*/ 175 w 189"/>
                <a:gd name="T11" fmla="*/ 151 h 189"/>
                <a:gd name="T12" fmla="*/ 175 w 189"/>
                <a:gd name="T13" fmla="*/ 145 h 189"/>
                <a:gd name="T14" fmla="*/ 158 w 189"/>
                <a:gd name="T15" fmla="*/ 130 h 189"/>
                <a:gd name="T16" fmla="*/ 164 w 189"/>
                <a:gd name="T17" fmla="*/ 118 h 189"/>
                <a:gd name="T18" fmla="*/ 187 w 189"/>
                <a:gd name="T19" fmla="*/ 118 h 189"/>
                <a:gd name="T20" fmla="*/ 189 w 189"/>
                <a:gd name="T21" fmla="*/ 112 h 189"/>
                <a:gd name="T22" fmla="*/ 189 w 189"/>
                <a:gd name="T23" fmla="*/ 79 h 189"/>
                <a:gd name="T24" fmla="*/ 187 w 189"/>
                <a:gd name="T25" fmla="*/ 73 h 189"/>
                <a:gd name="T26" fmla="*/ 164 w 189"/>
                <a:gd name="T27" fmla="*/ 73 h 189"/>
                <a:gd name="T28" fmla="*/ 158 w 189"/>
                <a:gd name="T29" fmla="*/ 62 h 189"/>
                <a:gd name="T30" fmla="*/ 175 w 189"/>
                <a:gd name="T31" fmla="*/ 46 h 189"/>
                <a:gd name="T32" fmla="*/ 175 w 189"/>
                <a:gd name="T33" fmla="*/ 40 h 189"/>
                <a:gd name="T34" fmla="*/ 151 w 189"/>
                <a:gd name="T35" fmla="*/ 17 h 189"/>
                <a:gd name="T36" fmla="*/ 146 w 189"/>
                <a:gd name="T37" fmla="*/ 17 h 189"/>
                <a:gd name="T38" fmla="*/ 129 w 189"/>
                <a:gd name="T39" fmla="*/ 34 h 189"/>
                <a:gd name="T40" fmla="*/ 116 w 189"/>
                <a:gd name="T41" fmla="*/ 28 h 189"/>
                <a:gd name="T42" fmla="*/ 116 w 189"/>
                <a:gd name="T43" fmla="*/ 5 h 189"/>
                <a:gd name="T44" fmla="*/ 113 w 189"/>
                <a:gd name="T45" fmla="*/ 0 h 189"/>
                <a:gd name="T46" fmla="*/ 80 w 189"/>
                <a:gd name="T47" fmla="*/ 0 h 189"/>
                <a:gd name="T48" fmla="*/ 74 w 189"/>
                <a:gd name="T49" fmla="*/ 5 h 189"/>
                <a:gd name="T50" fmla="*/ 74 w 189"/>
                <a:gd name="T51" fmla="*/ 28 h 189"/>
                <a:gd name="T52" fmla="*/ 62 w 189"/>
                <a:gd name="T53" fmla="*/ 34 h 189"/>
                <a:gd name="T54" fmla="*/ 46 w 189"/>
                <a:gd name="T55" fmla="*/ 17 h 189"/>
                <a:gd name="T56" fmla="*/ 41 w 189"/>
                <a:gd name="T57" fmla="*/ 17 h 189"/>
                <a:gd name="T58" fmla="*/ 17 w 189"/>
                <a:gd name="T59" fmla="*/ 41 h 189"/>
                <a:gd name="T60" fmla="*/ 18 w 189"/>
                <a:gd name="T61" fmla="*/ 46 h 189"/>
                <a:gd name="T62" fmla="*/ 34 w 189"/>
                <a:gd name="T63" fmla="*/ 62 h 189"/>
                <a:gd name="T64" fmla="*/ 29 w 189"/>
                <a:gd name="T65" fmla="*/ 73 h 189"/>
                <a:gd name="T66" fmla="*/ 6 w 189"/>
                <a:gd name="T67" fmla="*/ 73 h 189"/>
                <a:gd name="T68" fmla="*/ 0 w 189"/>
                <a:gd name="T69" fmla="*/ 79 h 189"/>
                <a:gd name="T70" fmla="*/ 0 w 189"/>
                <a:gd name="T71" fmla="*/ 112 h 189"/>
                <a:gd name="T72" fmla="*/ 6 w 189"/>
                <a:gd name="T73" fmla="*/ 118 h 189"/>
                <a:gd name="T74" fmla="*/ 29 w 189"/>
                <a:gd name="T75" fmla="*/ 118 h 189"/>
                <a:gd name="T76" fmla="*/ 34 w 189"/>
                <a:gd name="T77" fmla="*/ 130 h 189"/>
                <a:gd name="T78" fmla="*/ 18 w 189"/>
                <a:gd name="T79" fmla="*/ 146 h 189"/>
                <a:gd name="T80" fmla="*/ 18 w 189"/>
                <a:gd name="T81" fmla="*/ 151 h 189"/>
                <a:gd name="T82" fmla="*/ 41 w 189"/>
                <a:gd name="T83" fmla="*/ 175 h 189"/>
                <a:gd name="T84" fmla="*/ 47 w 189"/>
                <a:gd name="T85" fmla="*/ 175 h 189"/>
                <a:gd name="T86" fmla="*/ 62 w 189"/>
                <a:gd name="T87" fmla="*/ 158 h 189"/>
                <a:gd name="T88" fmla="*/ 74 w 189"/>
                <a:gd name="T89" fmla="*/ 163 h 189"/>
                <a:gd name="T90" fmla="*/ 74 w 189"/>
                <a:gd name="T91" fmla="*/ 186 h 189"/>
                <a:gd name="T92" fmla="*/ 80 w 189"/>
                <a:gd name="T93" fmla="*/ 189 h 189"/>
                <a:gd name="T94" fmla="*/ 113 w 189"/>
                <a:gd name="T95" fmla="*/ 189 h 189"/>
                <a:gd name="T96" fmla="*/ 116 w 189"/>
                <a:gd name="T97" fmla="*/ 1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9" h="189">
                  <a:moveTo>
                    <a:pt x="116" y="186"/>
                  </a:moveTo>
                  <a:cubicBezTo>
                    <a:pt x="116" y="163"/>
                    <a:pt x="116" y="163"/>
                    <a:pt x="116" y="163"/>
                  </a:cubicBezTo>
                  <a:cubicBezTo>
                    <a:pt x="118" y="162"/>
                    <a:pt x="125" y="160"/>
                    <a:pt x="129" y="158"/>
                  </a:cubicBezTo>
                  <a:cubicBezTo>
                    <a:pt x="146" y="174"/>
                    <a:pt x="146" y="174"/>
                    <a:pt x="146" y="174"/>
                  </a:cubicBezTo>
                  <a:cubicBezTo>
                    <a:pt x="147" y="176"/>
                    <a:pt x="150" y="176"/>
                    <a:pt x="151" y="174"/>
                  </a:cubicBezTo>
                  <a:cubicBezTo>
                    <a:pt x="175" y="151"/>
                    <a:pt x="175" y="151"/>
                    <a:pt x="175" y="151"/>
                  </a:cubicBezTo>
                  <a:cubicBezTo>
                    <a:pt x="176" y="149"/>
                    <a:pt x="176" y="147"/>
                    <a:pt x="175" y="145"/>
                  </a:cubicBezTo>
                  <a:cubicBezTo>
                    <a:pt x="158" y="130"/>
                    <a:pt x="158" y="130"/>
                    <a:pt x="158" y="130"/>
                  </a:cubicBezTo>
                  <a:cubicBezTo>
                    <a:pt x="161" y="126"/>
                    <a:pt x="162" y="123"/>
                    <a:pt x="164" y="118"/>
                  </a:cubicBezTo>
                  <a:cubicBezTo>
                    <a:pt x="187" y="118"/>
                    <a:pt x="187" y="118"/>
                    <a:pt x="187" y="118"/>
                  </a:cubicBezTo>
                  <a:cubicBezTo>
                    <a:pt x="189" y="118"/>
                    <a:pt x="189" y="115"/>
                    <a:pt x="189" y="112"/>
                  </a:cubicBezTo>
                  <a:cubicBezTo>
                    <a:pt x="189" y="79"/>
                    <a:pt x="189" y="79"/>
                    <a:pt x="189" y="79"/>
                  </a:cubicBezTo>
                  <a:cubicBezTo>
                    <a:pt x="189" y="77"/>
                    <a:pt x="189" y="73"/>
                    <a:pt x="187" y="73"/>
                  </a:cubicBezTo>
                  <a:cubicBezTo>
                    <a:pt x="164" y="73"/>
                    <a:pt x="164" y="73"/>
                    <a:pt x="164" y="73"/>
                  </a:cubicBezTo>
                  <a:cubicBezTo>
                    <a:pt x="162" y="71"/>
                    <a:pt x="161" y="66"/>
                    <a:pt x="158" y="62"/>
                  </a:cubicBezTo>
                  <a:cubicBezTo>
                    <a:pt x="175" y="46"/>
                    <a:pt x="175" y="46"/>
                    <a:pt x="175" y="46"/>
                  </a:cubicBezTo>
                  <a:cubicBezTo>
                    <a:pt x="176" y="44"/>
                    <a:pt x="176" y="42"/>
                    <a:pt x="175" y="40"/>
                  </a:cubicBezTo>
                  <a:cubicBezTo>
                    <a:pt x="151" y="17"/>
                    <a:pt x="151" y="17"/>
                    <a:pt x="151" y="17"/>
                  </a:cubicBezTo>
                  <a:cubicBezTo>
                    <a:pt x="150" y="16"/>
                    <a:pt x="147" y="16"/>
                    <a:pt x="146" y="17"/>
                  </a:cubicBezTo>
                  <a:cubicBezTo>
                    <a:pt x="129" y="34"/>
                    <a:pt x="129" y="34"/>
                    <a:pt x="129" y="34"/>
                  </a:cubicBezTo>
                  <a:cubicBezTo>
                    <a:pt x="125" y="31"/>
                    <a:pt x="118" y="30"/>
                    <a:pt x="116" y="28"/>
                  </a:cubicBezTo>
                  <a:cubicBezTo>
                    <a:pt x="116" y="5"/>
                    <a:pt x="116" y="5"/>
                    <a:pt x="116" y="5"/>
                  </a:cubicBezTo>
                  <a:cubicBezTo>
                    <a:pt x="116" y="3"/>
                    <a:pt x="115" y="0"/>
                    <a:pt x="113" y="0"/>
                  </a:cubicBezTo>
                  <a:cubicBezTo>
                    <a:pt x="80" y="0"/>
                    <a:pt x="80" y="0"/>
                    <a:pt x="80" y="0"/>
                  </a:cubicBezTo>
                  <a:cubicBezTo>
                    <a:pt x="77" y="0"/>
                    <a:pt x="74" y="3"/>
                    <a:pt x="74" y="5"/>
                  </a:cubicBezTo>
                  <a:cubicBezTo>
                    <a:pt x="74" y="28"/>
                    <a:pt x="74" y="28"/>
                    <a:pt x="74" y="28"/>
                  </a:cubicBezTo>
                  <a:cubicBezTo>
                    <a:pt x="71" y="30"/>
                    <a:pt x="66" y="32"/>
                    <a:pt x="62" y="34"/>
                  </a:cubicBezTo>
                  <a:cubicBezTo>
                    <a:pt x="46" y="17"/>
                    <a:pt x="46" y="17"/>
                    <a:pt x="46" y="17"/>
                  </a:cubicBezTo>
                  <a:cubicBezTo>
                    <a:pt x="45" y="16"/>
                    <a:pt x="42" y="16"/>
                    <a:pt x="41" y="17"/>
                  </a:cubicBezTo>
                  <a:cubicBezTo>
                    <a:pt x="17" y="41"/>
                    <a:pt x="17" y="41"/>
                    <a:pt x="17" y="41"/>
                  </a:cubicBezTo>
                  <a:cubicBezTo>
                    <a:pt x="16" y="42"/>
                    <a:pt x="16" y="45"/>
                    <a:pt x="18" y="46"/>
                  </a:cubicBezTo>
                  <a:cubicBezTo>
                    <a:pt x="34" y="62"/>
                    <a:pt x="34" y="62"/>
                    <a:pt x="34" y="62"/>
                  </a:cubicBezTo>
                  <a:cubicBezTo>
                    <a:pt x="32" y="66"/>
                    <a:pt x="30" y="71"/>
                    <a:pt x="29" y="73"/>
                  </a:cubicBezTo>
                  <a:cubicBezTo>
                    <a:pt x="6" y="73"/>
                    <a:pt x="6" y="73"/>
                    <a:pt x="6" y="73"/>
                  </a:cubicBezTo>
                  <a:cubicBezTo>
                    <a:pt x="3" y="73"/>
                    <a:pt x="0" y="77"/>
                    <a:pt x="0" y="79"/>
                  </a:cubicBezTo>
                  <a:cubicBezTo>
                    <a:pt x="0" y="112"/>
                    <a:pt x="0" y="112"/>
                    <a:pt x="0" y="112"/>
                  </a:cubicBezTo>
                  <a:cubicBezTo>
                    <a:pt x="0" y="115"/>
                    <a:pt x="3" y="118"/>
                    <a:pt x="6" y="118"/>
                  </a:cubicBezTo>
                  <a:cubicBezTo>
                    <a:pt x="29" y="118"/>
                    <a:pt x="29" y="118"/>
                    <a:pt x="29" y="118"/>
                  </a:cubicBezTo>
                  <a:cubicBezTo>
                    <a:pt x="30" y="123"/>
                    <a:pt x="32" y="126"/>
                    <a:pt x="34" y="130"/>
                  </a:cubicBezTo>
                  <a:cubicBezTo>
                    <a:pt x="18" y="146"/>
                    <a:pt x="18" y="146"/>
                    <a:pt x="18" y="146"/>
                  </a:cubicBezTo>
                  <a:cubicBezTo>
                    <a:pt x="16" y="147"/>
                    <a:pt x="16" y="150"/>
                    <a:pt x="18" y="151"/>
                  </a:cubicBezTo>
                  <a:cubicBezTo>
                    <a:pt x="41" y="175"/>
                    <a:pt x="41" y="175"/>
                    <a:pt x="41" y="175"/>
                  </a:cubicBezTo>
                  <a:cubicBezTo>
                    <a:pt x="43" y="176"/>
                    <a:pt x="45" y="176"/>
                    <a:pt x="47" y="175"/>
                  </a:cubicBezTo>
                  <a:cubicBezTo>
                    <a:pt x="62" y="158"/>
                    <a:pt x="62" y="158"/>
                    <a:pt x="62" y="158"/>
                  </a:cubicBezTo>
                  <a:cubicBezTo>
                    <a:pt x="66" y="160"/>
                    <a:pt x="71" y="162"/>
                    <a:pt x="74" y="163"/>
                  </a:cubicBezTo>
                  <a:cubicBezTo>
                    <a:pt x="74" y="186"/>
                    <a:pt x="74" y="186"/>
                    <a:pt x="74" y="186"/>
                  </a:cubicBezTo>
                  <a:cubicBezTo>
                    <a:pt x="74" y="189"/>
                    <a:pt x="77" y="189"/>
                    <a:pt x="80" y="189"/>
                  </a:cubicBezTo>
                  <a:cubicBezTo>
                    <a:pt x="113" y="189"/>
                    <a:pt x="113" y="189"/>
                    <a:pt x="113" y="189"/>
                  </a:cubicBezTo>
                  <a:cubicBezTo>
                    <a:pt x="115" y="189"/>
                    <a:pt x="116" y="189"/>
                    <a:pt x="116" y="18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6">
              <a:extLst>
                <a:ext uri="{FF2B5EF4-FFF2-40B4-BE49-F238E27FC236}">
                  <a16:creationId xmlns:a16="http://schemas.microsoft.com/office/drawing/2014/main" id="{3FD3FBD5-0147-4843-9455-7214DCF4F957}"/>
                </a:ext>
              </a:extLst>
            </p:cNvPr>
            <p:cNvSpPr>
              <a:spLocks noEditPoints="1"/>
            </p:cNvSpPr>
            <p:nvPr/>
          </p:nvSpPr>
          <p:spPr bwMode="auto">
            <a:xfrm>
              <a:off x="3709988" y="4903788"/>
              <a:ext cx="1673225" cy="1673225"/>
            </a:xfrm>
            <a:custGeom>
              <a:avLst/>
              <a:gdLst>
                <a:gd name="T0" fmla="*/ 117 w 197"/>
                <a:gd name="T1" fmla="*/ 197 h 197"/>
                <a:gd name="T2" fmla="*/ 83 w 197"/>
                <a:gd name="T3" fmla="*/ 197 h 197"/>
                <a:gd name="T4" fmla="*/ 73 w 197"/>
                <a:gd name="T5" fmla="*/ 170 h 197"/>
                <a:gd name="T6" fmla="*/ 67 w 197"/>
                <a:gd name="T7" fmla="*/ 167 h 197"/>
                <a:gd name="T8" fmla="*/ 42 w 197"/>
                <a:gd name="T9" fmla="*/ 182 h 197"/>
                <a:gd name="T10" fmla="*/ 16 w 197"/>
                <a:gd name="T11" fmla="*/ 152 h 197"/>
                <a:gd name="T12" fmla="*/ 33 w 197"/>
                <a:gd name="T13" fmla="*/ 133 h 197"/>
                <a:gd name="T14" fmla="*/ 10 w 197"/>
                <a:gd name="T15" fmla="*/ 126 h 197"/>
                <a:gd name="T16" fmla="*/ 0 w 197"/>
                <a:gd name="T17" fmla="*/ 83 h 197"/>
                <a:gd name="T18" fmla="*/ 30 w 197"/>
                <a:gd name="T19" fmla="*/ 73 h 197"/>
                <a:gd name="T20" fmla="*/ 33 w 197"/>
                <a:gd name="T21" fmla="*/ 67 h 197"/>
                <a:gd name="T22" fmla="*/ 18 w 197"/>
                <a:gd name="T23" fmla="*/ 42 h 197"/>
                <a:gd name="T24" fmla="*/ 53 w 197"/>
                <a:gd name="T25" fmla="*/ 18 h 197"/>
                <a:gd name="T26" fmla="*/ 71 w 197"/>
                <a:gd name="T27" fmla="*/ 31 h 197"/>
                <a:gd name="T28" fmla="*/ 73 w 197"/>
                <a:gd name="T29" fmla="*/ 9 h 197"/>
                <a:gd name="T30" fmla="*/ 117 w 197"/>
                <a:gd name="T31" fmla="*/ 0 h 197"/>
                <a:gd name="T32" fmla="*/ 124 w 197"/>
                <a:gd name="T33" fmla="*/ 30 h 197"/>
                <a:gd name="T34" fmla="*/ 132 w 197"/>
                <a:gd name="T35" fmla="*/ 33 h 197"/>
                <a:gd name="T36" fmla="*/ 158 w 197"/>
                <a:gd name="T37" fmla="*/ 18 h 197"/>
                <a:gd name="T38" fmla="*/ 182 w 197"/>
                <a:gd name="T39" fmla="*/ 53 h 197"/>
                <a:gd name="T40" fmla="*/ 169 w 197"/>
                <a:gd name="T41" fmla="*/ 71 h 197"/>
                <a:gd name="T42" fmla="*/ 191 w 197"/>
                <a:gd name="T43" fmla="*/ 73 h 197"/>
                <a:gd name="T44" fmla="*/ 197 w 197"/>
                <a:gd name="T45" fmla="*/ 116 h 197"/>
                <a:gd name="T46" fmla="*/ 171 w 197"/>
                <a:gd name="T47" fmla="*/ 126 h 197"/>
                <a:gd name="T48" fmla="*/ 182 w 197"/>
                <a:gd name="T49" fmla="*/ 146 h 197"/>
                <a:gd name="T50" fmla="*/ 182 w 197"/>
                <a:gd name="T51" fmla="*/ 158 h 197"/>
                <a:gd name="T52" fmla="*/ 147 w 197"/>
                <a:gd name="T53" fmla="*/ 181 h 197"/>
                <a:gd name="T54" fmla="*/ 127 w 197"/>
                <a:gd name="T55" fmla="*/ 169 h 197"/>
                <a:gd name="T56" fmla="*/ 124 w 197"/>
                <a:gd name="T57" fmla="*/ 190 h 197"/>
                <a:gd name="T58" fmla="*/ 117 w 197"/>
                <a:gd name="T59" fmla="*/ 197 h 197"/>
                <a:gd name="T60" fmla="*/ 83 w 197"/>
                <a:gd name="T61" fmla="*/ 188 h 197"/>
                <a:gd name="T62" fmla="*/ 116 w 197"/>
                <a:gd name="T63" fmla="*/ 167 h 197"/>
                <a:gd name="T64" fmla="*/ 124 w 197"/>
                <a:gd name="T65" fmla="*/ 161 h 197"/>
                <a:gd name="T66" fmla="*/ 136 w 197"/>
                <a:gd name="T67" fmla="*/ 159 h 197"/>
                <a:gd name="T68" fmla="*/ 176 w 197"/>
                <a:gd name="T69" fmla="*/ 152 h 197"/>
                <a:gd name="T70" fmla="*/ 159 w 197"/>
                <a:gd name="T71" fmla="*/ 132 h 197"/>
                <a:gd name="T72" fmla="*/ 164 w 197"/>
                <a:gd name="T73" fmla="*/ 121 h 197"/>
                <a:gd name="T74" fmla="*/ 189 w 197"/>
                <a:gd name="T75" fmla="*/ 118 h 197"/>
                <a:gd name="T76" fmla="*/ 189 w 197"/>
                <a:gd name="T77" fmla="*/ 83 h 197"/>
                <a:gd name="T78" fmla="*/ 168 w 197"/>
                <a:gd name="T79" fmla="*/ 81 h 197"/>
                <a:gd name="T80" fmla="*/ 162 w 197"/>
                <a:gd name="T81" fmla="*/ 74 h 197"/>
                <a:gd name="T82" fmla="*/ 159 w 197"/>
                <a:gd name="T83" fmla="*/ 63 h 197"/>
                <a:gd name="T84" fmla="*/ 153 w 197"/>
                <a:gd name="T85" fmla="*/ 24 h 197"/>
                <a:gd name="T86" fmla="*/ 131 w 197"/>
                <a:gd name="T87" fmla="*/ 41 h 197"/>
                <a:gd name="T88" fmla="*/ 118 w 197"/>
                <a:gd name="T89" fmla="*/ 36 h 197"/>
                <a:gd name="T90" fmla="*/ 116 w 197"/>
                <a:gd name="T91" fmla="*/ 9 h 197"/>
                <a:gd name="T92" fmla="*/ 84 w 197"/>
                <a:gd name="T93" fmla="*/ 8 h 197"/>
                <a:gd name="T94" fmla="*/ 82 w 197"/>
                <a:gd name="T95" fmla="*/ 32 h 197"/>
                <a:gd name="T96" fmla="*/ 74 w 197"/>
                <a:gd name="T97" fmla="*/ 38 h 197"/>
                <a:gd name="T98" fmla="*/ 63 w 197"/>
                <a:gd name="T99" fmla="*/ 41 h 197"/>
                <a:gd name="T100" fmla="*/ 25 w 197"/>
                <a:gd name="T101" fmla="*/ 47 h 197"/>
                <a:gd name="T102" fmla="*/ 42 w 197"/>
                <a:gd name="T103" fmla="*/ 68 h 197"/>
                <a:gd name="T104" fmla="*/ 36 w 197"/>
                <a:gd name="T105" fmla="*/ 79 h 197"/>
                <a:gd name="T106" fmla="*/ 10 w 197"/>
                <a:gd name="T107" fmla="*/ 81 h 197"/>
                <a:gd name="T108" fmla="*/ 9 w 197"/>
                <a:gd name="T109" fmla="*/ 116 h 197"/>
                <a:gd name="T110" fmla="*/ 33 w 197"/>
                <a:gd name="T111" fmla="*/ 118 h 197"/>
                <a:gd name="T112" fmla="*/ 41 w 197"/>
                <a:gd name="T113" fmla="*/ 131 h 197"/>
                <a:gd name="T114" fmla="*/ 41 w 197"/>
                <a:gd name="T115" fmla="*/ 137 h 197"/>
                <a:gd name="T116" fmla="*/ 48 w 197"/>
                <a:gd name="T117" fmla="*/ 175 h 197"/>
                <a:gd name="T118" fmla="*/ 68 w 197"/>
                <a:gd name="T119" fmla="*/ 158 h 197"/>
                <a:gd name="T120" fmla="*/ 80 w 197"/>
                <a:gd name="T121" fmla="*/ 164 h 197"/>
                <a:gd name="T122" fmla="*/ 82 w 197"/>
                <a:gd name="T123" fmla="*/ 18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97">
                  <a:moveTo>
                    <a:pt x="117" y="197"/>
                  </a:moveTo>
                  <a:cubicBezTo>
                    <a:pt x="117" y="197"/>
                    <a:pt x="117" y="197"/>
                    <a:pt x="117" y="197"/>
                  </a:cubicBezTo>
                  <a:cubicBezTo>
                    <a:pt x="117" y="197"/>
                    <a:pt x="117" y="197"/>
                    <a:pt x="117" y="197"/>
                  </a:cubicBezTo>
                  <a:cubicBezTo>
                    <a:pt x="83" y="197"/>
                    <a:pt x="83" y="197"/>
                    <a:pt x="83" y="197"/>
                  </a:cubicBezTo>
                  <a:cubicBezTo>
                    <a:pt x="77" y="197"/>
                    <a:pt x="73" y="195"/>
                    <a:pt x="73" y="190"/>
                  </a:cubicBezTo>
                  <a:cubicBezTo>
                    <a:pt x="73" y="170"/>
                    <a:pt x="73" y="170"/>
                    <a:pt x="73" y="170"/>
                  </a:cubicBezTo>
                  <a:cubicBezTo>
                    <a:pt x="73" y="170"/>
                    <a:pt x="72" y="169"/>
                    <a:pt x="71" y="169"/>
                  </a:cubicBezTo>
                  <a:cubicBezTo>
                    <a:pt x="70" y="169"/>
                    <a:pt x="68" y="168"/>
                    <a:pt x="67" y="167"/>
                  </a:cubicBezTo>
                  <a:cubicBezTo>
                    <a:pt x="54" y="181"/>
                    <a:pt x="54" y="181"/>
                    <a:pt x="54" y="181"/>
                  </a:cubicBezTo>
                  <a:cubicBezTo>
                    <a:pt x="51" y="185"/>
                    <a:pt x="45" y="185"/>
                    <a:pt x="42" y="182"/>
                  </a:cubicBezTo>
                  <a:cubicBezTo>
                    <a:pt x="19" y="158"/>
                    <a:pt x="19" y="158"/>
                    <a:pt x="19" y="158"/>
                  </a:cubicBezTo>
                  <a:cubicBezTo>
                    <a:pt x="17" y="157"/>
                    <a:pt x="16" y="155"/>
                    <a:pt x="16" y="152"/>
                  </a:cubicBezTo>
                  <a:cubicBezTo>
                    <a:pt x="16" y="150"/>
                    <a:pt x="17" y="148"/>
                    <a:pt x="19" y="147"/>
                  </a:cubicBezTo>
                  <a:cubicBezTo>
                    <a:pt x="33" y="133"/>
                    <a:pt x="33" y="133"/>
                    <a:pt x="33" y="133"/>
                  </a:cubicBezTo>
                  <a:cubicBezTo>
                    <a:pt x="32" y="131"/>
                    <a:pt x="31" y="129"/>
                    <a:pt x="30" y="126"/>
                  </a:cubicBezTo>
                  <a:cubicBezTo>
                    <a:pt x="10" y="126"/>
                    <a:pt x="10" y="126"/>
                    <a:pt x="10" y="126"/>
                  </a:cubicBezTo>
                  <a:cubicBezTo>
                    <a:pt x="5" y="126"/>
                    <a:pt x="0" y="121"/>
                    <a:pt x="0" y="116"/>
                  </a:cubicBezTo>
                  <a:cubicBezTo>
                    <a:pt x="0" y="83"/>
                    <a:pt x="0" y="83"/>
                    <a:pt x="0" y="83"/>
                  </a:cubicBezTo>
                  <a:cubicBezTo>
                    <a:pt x="0" y="79"/>
                    <a:pt x="5" y="73"/>
                    <a:pt x="10" y="73"/>
                  </a:cubicBezTo>
                  <a:cubicBezTo>
                    <a:pt x="30" y="73"/>
                    <a:pt x="30" y="73"/>
                    <a:pt x="30" y="73"/>
                  </a:cubicBezTo>
                  <a:cubicBezTo>
                    <a:pt x="30" y="72"/>
                    <a:pt x="31" y="71"/>
                    <a:pt x="31" y="71"/>
                  </a:cubicBezTo>
                  <a:cubicBezTo>
                    <a:pt x="32" y="69"/>
                    <a:pt x="32" y="68"/>
                    <a:pt x="33" y="67"/>
                  </a:cubicBezTo>
                  <a:cubicBezTo>
                    <a:pt x="19" y="53"/>
                    <a:pt x="19" y="53"/>
                    <a:pt x="19" y="53"/>
                  </a:cubicBezTo>
                  <a:cubicBezTo>
                    <a:pt x="15" y="50"/>
                    <a:pt x="15" y="45"/>
                    <a:pt x="18" y="42"/>
                  </a:cubicBezTo>
                  <a:cubicBezTo>
                    <a:pt x="42" y="18"/>
                    <a:pt x="42" y="18"/>
                    <a:pt x="42" y="18"/>
                  </a:cubicBezTo>
                  <a:cubicBezTo>
                    <a:pt x="45" y="15"/>
                    <a:pt x="50" y="15"/>
                    <a:pt x="53" y="18"/>
                  </a:cubicBezTo>
                  <a:cubicBezTo>
                    <a:pt x="67" y="32"/>
                    <a:pt x="67" y="32"/>
                    <a:pt x="67" y="32"/>
                  </a:cubicBezTo>
                  <a:cubicBezTo>
                    <a:pt x="68" y="32"/>
                    <a:pt x="70" y="31"/>
                    <a:pt x="71" y="31"/>
                  </a:cubicBezTo>
                  <a:cubicBezTo>
                    <a:pt x="72" y="30"/>
                    <a:pt x="73" y="30"/>
                    <a:pt x="73" y="30"/>
                  </a:cubicBezTo>
                  <a:cubicBezTo>
                    <a:pt x="73" y="9"/>
                    <a:pt x="73" y="9"/>
                    <a:pt x="73" y="9"/>
                  </a:cubicBezTo>
                  <a:cubicBezTo>
                    <a:pt x="73" y="4"/>
                    <a:pt x="79" y="0"/>
                    <a:pt x="84" y="0"/>
                  </a:cubicBezTo>
                  <a:cubicBezTo>
                    <a:pt x="117" y="0"/>
                    <a:pt x="117" y="0"/>
                    <a:pt x="117" y="0"/>
                  </a:cubicBezTo>
                  <a:cubicBezTo>
                    <a:pt x="122" y="0"/>
                    <a:pt x="124" y="5"/>
                    <a:pt x="124" y="9"/>
                  </a:cubicBezTo>
                  <a:cubicBezTo>
                    <a:pt x="124" y="30"/>
                    <a:pt x="124" y="30"/>
                    <a:pt x="124" y="30"/>
                  </a:cubicBezTo>
                  <a:cubicBezTo>
                    <a:pt x="125" y="30"/>
                    <a:pt x="126" y="30"/>
                    <a:pt x="127" y="31"/>
                  </a:cubicBezTo>
                  <a:cubicBezTo>
                    <a:pt x="128" y="31"/>
                    <a:pt x="130" y="32"/>
                    <a:pt x="132" y="33"/>
                  </a:cubicBezTo>
                  <a:cubicBezTo>
                    <a:pt x="147" y="18"/>
                    <a:pt x="147" y="18"/>
                    <a:pt x="147" y="18"/>
                  </a:cubicBezTo>
                  <a:cubicBezTo>
                    <a:pt x="150" y="15"/>
                    <a:pt x="155" y="15"/>
                    <a:pt x="158" y="18"/>
                  </a:cubicBezTo>
                  <a:cubicBezTo>
                    <a:pt x="182" y="41"/>
                    <a:pt x="182" y="41"/>
                    <a:pt x="182" y="41"/>
                  </a:cubicBezTo>
                  <a:cubicBezTo>
                    <a:pt x="185" y="45"/>
                    <a:pt x="185" y="50"/>
                    <a:pt x="182" y="53"/>
                  </a:cubicBezTo>
                  <a:cubicBezTo>
                    <a:pt x="168" y="66"/>
                    <a:pt x="168" y="66"/>
                    <a:pt x="168" y="66"/>
                  </a:cubicBezTo>
                  <a:cubicBezTo>
                    <a:pt x="168" y="68"/>
                    <a:pt x="169" y="69"/>
                    <a:pt x="169" y="71"/>
                  </a:cubicBezTo>
                  <a:cubicBezTo>
                    <a:pt x="170" y="71"/>
                    <a:pt x="170" y="72"/>
                    <a:pt x="170" y="73"/>
                  </a:cubicBezTo>
                  <a:cubicBezTo>
                    <a:pt x="191" y="73"/>
                    <a:pt x="191" y="73"/>
                    <a:pt x="191" y="73"/>
                  </a:cubicBezTo>
                  <a:cubicBezTo>
                    <a:pt x="193" y="73"/>
                    <a:pt x="197" y="74"/>
                    <a:pt x="197" y="83"/>
                  </a:cubicBezTo>
                  <a:cubicBezTo>
                    <a:pt x="197" y="116"/>
                    <a:pt x="197" y="116"/>
                    <a:pt x="197" y="116"/>
                  </a:cubicBezTo>
                  <a:cubicBezTo>
                    <a:pt x="197" y="125"/>
                    <a:pt x="193" y="126"/>
                    <a:pt x="191" y="126"/>
                  </a:cubicBezTo>
                  <a:cubicBezTo>
                    <a:pt x="171" y="126"/>
                    <a:pt x="171" y="126"/>
                    <a:pt x="171" y="126"/>
                  </a:cubicBezTo>
                  <a:cubicBezTo>
                    <a:pt x="170" y="129"/>
                    <a:pt x="169" y="131"/>
                    <a:pt x="168" y="133"/>
                  </a:cubicBezTo>
                  <a:cubicBezTo>
                    <a:pt x="182" y="146"/>
                    <a:pt x="182" y="146"/>
                    <a:pt x="182" y="146"/>
                  </a:cubicBezTo>
                  <a:cubicBezTo>
                    <a:pt x="183" y="148"/>
                    <a:pt x="184" y="150"/>
                    <a:pt x="184" y="152"/>
                  </a:cubicBezTo>
                  <a:cubicBezTo>
                    <a:pt x="184" y="154"/>
                    <a:pt x="183" y="156"/>
                    <a:pt x="182" y="158"/>
                  </a:cubicBezTo>
                  <a:cubicBezTo>
                    <a:pt x="158" y="181"/>
                    <a:pt x="158" y="181"/>
                    <a:pt x="158" y="181"/>
                  </a:cubicBezTo>
                  <a:cubicBezTo>
                    <a:pt x="155" y="185"/>
                    <a:pt x="150" y="185"/>
                    <a:pt x="147" y="181"/>
                  </a:cubicBezTo>
                  <a:cubicBezTo>
                    <a:pt x="132" y="167"/>
                    <a:pt x="132" y="167"/>
                    <a:pt x="132" y="167"/>
                  </a:cubicBezTo>
                  <a:cubicBezTo>
                    <a:pt x="130" y="168"/>
                    <a:pt x="128" y="169"/>
                    <a:pt x="127" y="169"/>
                  </a:cubicBezTo>
                  <a:cubicBezTo>
                    <a:pt x="126" y="169"/>
                    <a:pt x="125" y="170"/>
                    <a:pt x="124" y="170"/>
                  </a:cubicBezTo>
                  <a:cubicBezTo>
                    <a:pt x="124" y="190"/>
                    <a:pt x="124" y="190"/>
                    <a:pt x="124" y="190"/>
                  </a:cubicBezTo>
                  <a:cubicBezTo>
                    <a:pt x="124" y="194"/>
                    <a:pt x="123" y="195"/>
                    <a:pt x="121" y="196"/>
                  </a:cubicBezTo>
                  <a:cubicBezTo>
                    <a:pt x="120" y="197"/>
                    <a:pt x="118" y="197"/>
                    <a:pt x="117" y="197"/>
                  </a:cubicBezTo>
                  <a:close/>
                  <a:moveTo>
                    <a:pt x="82" y="188"/>
                  </a:moveTo>
                  <a:cubicBezTo>
                    <a:pt x="82" y="188"/>
                    <a:pt x="83" y="188"/>
                    <a:pt x="83" y="188"/>
                  </a:cubicBezTo>
                  <a:cubicBezTo>
                    <a:pt x="116" y="188"/>
                    <a:pt x="116" y="188"/>
                    <a:pt x="116" y="188"/>
                  </a:cubicBezTo>
                  <a:cubicBezTo>
                    <a:pt x="116" y="167"/>
                    <a:pt x="116" y="167"/>
                    <a:pt x="116" y="167"/>
                  </a:cubicBezTo>
                  <a:cubicBezTo>
                    <a:pt x="116" y="166"/>
                    <a:pt x="117" y="164"/>
                    <a:pt x="118" y="164"/>
                  </a:cubicBezTo>
                  <a:cubicBezTo>
                    <a:pt x="119" y="163"/>
                    <a:pt x="121" y="162"/>
                    <a:pt x="124" y="161"/>
                  </a:cubicBezTo>
                  <a:cubicBezTo>
                    <a:pt x="126" y="160"/>
                    <a:pt x="129" y="159"/>
                    <a:pt x="131" y="158"/>
                  </a:cubicBezTo>
                  <a:cubicBezTo>
                    <a:pt x="133" y="158"/>
                    <a:pt x="135" y="158"/>
                    <a:pt x="136" y="159"/>
                  </a:cubicBezTo>
                  <a:cubicBezTo>
                    <a:pt x="153" y="175"/>
                    <a:pt x="153" y="175"/>
                    <a:pt x="153" y="175"/>
                  </a:cubicBezTo>
                  <a:cubicBezTo>
                    <a:pt x="176" y="152"/>
                    <a:pt x="176" y="152"/>
                    <a:pt x="176" y="152"/>
                  </a:cubicBezTo>
                  <a:cubicBezTo>
                    <a:pt x="159" y="137"/>
                    <a:pt x="159" y="137"/>
                    <a:pt x="159" y="137"/>
                  </a:cubicBezTo>
                  <a:cubicBezTo>
                    <a:pt x="158" y="135"/>
                    <a:pt x="158" y="133"/>
                    <a:pt x="159" y="132"/>
                  </a:cubicBezTo>
                  <a:cubicBezTo>
                    <a:pt x="159" y="131"/>
                    <a:pt x="159" y="131"/>
                    <a:pt x="159" y="131"/>
                  </a:cubicBezTo>
                  <a:cubicBezTo>
                    <a:pt x="161" y="128"/>
                    <a:pt x="162" y="125"/>
                    <a:pt x="164" y="121"/>
                  </a:cubicBezTo>
                  <a:cubicBezTo>
                    <a:pt x="164" y="119"/>
                    <a:pt x="166" y="118"/>
                    <a:pt x="168" y="118"/>
                  </a:cubicBezTo>
                  <a:cubicBezTo>
                    <a:pt x="189" y="118"/>
                    <a:pt x="189" y="118"/>
                    <a:pt x="189" y="118"/>
                  </a:cubicBezTo>
                  <a:cubicBezTo>
                    <a:pt x="189" y="117"/>
                    <a:pt x="189" y="117"/>
                    <a:pt x="189" y="116"/>
                  </a:cubicBezTo>
                  <a:cubicBezTo>
                    <a:pt x="189" y="83"/>
                    <a:pt x="189" y="83"/>
                    <a:pt x="189" y="83"/>
                  </a:cubicBezTo>
                  <a:cubicBezTo>
                    <a:pt x="189" y="82"/>
                    <a:pt x="189" y="82"/>
                    <a:pt x="189" y="81"/>
                  </a:cubicBezTo>
                  <a:cubicBezTo>
                    <a:pt x="168" y="81"/>
                    <a:pt x="168" y="81"/>
                    <a:pt x="168" y="81"/>
                  </a:cubicBezTo>
                  <a:cubicBezTo>
                    <a:pt x="166" y="81"/>
                    <a:pt x="165" y="80"/>
                    <a:pt x="164" y="79"/>
                  </a:cubicBezTo>
                  <a:cubicBezTo>
                    <a:pt x="163" y="78"/>
                    <a:pt x="162" y="76"/>
                    <a:pt x="162" y="74"/>
                  </a:cubicBezTo>
                  <a:cubicBezTo>
                    <a:pt x="161" y="72"/>
                    <a:pt x="160" y="70"/>
                    <a:pt x="159" y="68"/>
                  </a:cubicBezTo>
                  <a:cubicBezTo>
                    <a:pt x="158" y="66"/>
                    <a:pt x="158" y="64"/>
                    <a:pt x="159" y="63"/>
                  </a:cubicBezTo>
                  <a:cubicBezTo>
                    <a:pt x="175" y="47"/>
                    <a:pt x="175" y="47"/>
                    <a:pt x="175" y="47"/>
                  </a:cubicBezTo>
                  <a:cubicBezTo>
                    <a:pt x="153" y="24"/>
                    <a:pt x="153" y="24"/>
                    <a:pt x="153" y="24"/>
                  </a:cubicBezTo>
                  <a:cubicBezTo>
                    <a:pt x="136" y="41"/>
                    <a:pt x="136" y="41"/>
                    <a:pt x="136" y="41"/>
                  </a:cubicBezTo>
                  <a:cubicBezTo>
                    <a:pt x="135" y="42"/>
                    <a:pt x="133" y="42"/>
                    <a:pt x="131" y="41"/>
                  </a:cubicBezTo>
                  <a:cubicBezTo>
                    <a:pt x="129" y="40"/>
                    <a:pt x="126" y="39"/>
                    <a:pt x="124" y="39"/>
                  </a:cubicBezTo>
                  <a:cubicBezTo>
                    <a:pt x="121" y="38"/>
                    <a:pt x="119" y="37"/>
                    <a:pt x="118" y="36"/>
                  </a:cubicBezTo>
                  <a:cubicBezTo>
                    <a:pt x="117" y="35"/>
                    <a:pt x="116" y="34"/>
                    <a:pt x="116" y="32"/>
                  </a:cubicBezTo>
                  <a:cubicBezTo>
                    <a:pt x="116" y="9"/>
                    <a:pt x="116" y="9"/>
                    <a:pt x="116" y="9"/>
                  </a:cubicBezTo>
                  <a:cubicBezTo>
                    <a:pt x="116" y="9"/>
                    <a:pt x="116" y="8"/>
                    <a:pt x="116" y="8"/>
                  </a:cubicBezTo>
                  <a:cubicBezTo>
                    <a:pt x="84" y="8"/>
                    <a:pt x="84" y="8"/>
                    <a:pt x="84" y="8"/>
                  </a:cubicBezTo>
                  <a:cubicBezTo>
                    <a:pt x="83" y="8"/>
                    <a:pt x="82" y="9"/>
                    <a:pt x="82" y="10"/>
                  </a:cubicBezTo>
                  <a:cubicBezTo>
                    <a:pt x="82" y="32"/>
                    <a:pt x="82" y="32"/>
                    <a:pt x="82" y="32"/>
                  </a:cubicBezTo>
                  <a:cubicBezTo>
                    <a:pt x="82" y="34"/>
                    <a:pt x="81" y="35"/>
                    <a:pt x="80" y="36"/>
                  </a:cubicBezTo>
                  <a:cubicBezTo>
                    <a:pt x="78" y="37"/>
                    <a:pt x="77" y="38"/>
                    <a:pt x="74" y="38"/>
                  </a:cubicBezTo>
                  <a:cubicBezTo>
                    <a:pt x="72" y="39"/>
                    <a:pt x="70" y="40"/>
                    <a:pt x="68" y="41"/>
                  </a:cubicBezTo>
                  <a:cubicBezTo>
                    <a:pt x="66" y="42"/>
                    <a:pt x="64" y="42"/>
                    <a:pt x="63" y="41"/>
                  </a:cubicBezTo>
                  <a:cubicBezTo>
                    <a:pt x="47" y="25"/>
                    <a:pt x="47" y="25"/>
                    <a:pt x="47" y="25"/>
                  </a:cubicBezTo>
                  <a:cubicBezTo>
                    <a:pt x="25" y="47"/>
                    <a:pt x="25" y="47"/>
                    <a:pt x="25" y="47"/>
                  </a:cubicBezTo>
                  <a:cubicBezTo>
                    <a:pt x="41" y="62"/>
                    <a:pt x="41" y="62"/>
                    <a:pt x="41" y="62"/>
                  </a:cubicBezTo>
                  <a:cubicBezTo>
                    <a:pt x="42" y="64"/>
                    <a:pt x="43" y="66"/>
                    <a:pt x="42" y="68"/>
                  </a:cubicBezTo>
                  <a:cubicBezTo>
                    <a:pt x="41" y="70"/>
                    <a:pt x="40" y="72"/>
                    <a:pt x="39" y="74"/>
                  </a:cubicBezTo>
                  <a:cubicBezTo>
                    <a:pt x="38" y="76"/>
                    <a:pt x="37" y="78"/>
                    <a:pt x="36" y="79"/>
                  </a:cubicBezTo>
                  <a:cubicBezTo>
                    <a:pt x="36" y="80"/>
                    <a:pt x="34" y="81"/>
                    <a:pt x="33" y="81"/>
                  </a:cubicBezTo>
                  <a:cubicBezTo>
                    <a:pt x="10" y="81"/>
                    <a:pt x="10" y="81"/>
                    <a:pt x="10" y="81"/>
                  </a:cubicBezTo>
                  <a:cubicBezTo>
                    <a:pt x="10" y="82"/>
                    <a:pt x="9" y="83"/>
                    <a:pt x="9" y="83"/>
                  </a:cubicBezTo>
                  <a:cubicBezTo>
                    <a:pt x="9" y="116"/>
                    <a:pt x="9" y="116"/>
                    <a:pt x="9" y="116"/>
                  </a:cubicBezTo>
                  <a:cubicBezTo>
                    <a:pt x="9" y="117"/>
                    <a:pt x="9" y="117"/>
                    <a:pt x="10" y="118"/>
                  </a:cubicBezTo>
                  <a:cubicBezTo>
                    <a:pt x="33" y="118"/>
                    <a:pt x="33" y="118"/>
                    <a:pt x="33" y="118"/>
                  </a:cubicBezTo>
                  <a:cubicBezTo>
                    <a:pt x="35" y="118"/>
                    <a:pt x="36" y="119"/>
                    <a:pt x="37" y="121"/>
                  </a:cubicBezTo>
                  <a:cubicBezTo>
                    <a:pt x="38" y="125"/>
                    <a:pt x="39" y="128"/>
                    <a:pt x="41" y="131"/>
                  </a:cubicBezTo>
                  <a:cubicBezTo>
                    <a:pt x="42" y="132"/>
                    <a:pt x="42" y="132"/>
                    <a:pt x="42" y="132"/>
                  </a:cubicBezTo>
                  <a:cubicBezTo>
                    <a:pt x="43" y="133"/>
                    <a:pt x="42" y="135"/>
                    <a:pt x="41" y="137"/>
                  </a:cubicBezTo>
                  <a:cubicBezTo>
                    <a:pt x="25" y="152"/>
                    <a:pt x="25" y="152"/>
                    <a:pt x="25" y="152"/>
                  </a:cubicBezTo>
                  <a:cubicBezTo>
                    <a:pt x="48" y="175"/>
                    <a:pt x="48" y="175"/>
                    <a:pt x="48" y="175"/>
                  </a:cubicBezTo>
                  <a:cubicBezTo>
                    <a:pt x="63" y="159"/>
                    <a:pt x="63" y="159"/>
                    <a:pt x="63" y="159"/>
                  </a:cubicBezTo>
                  <a:cubicBezTo>
                    <a:pt x="64" y="158"/>
                    <a:pt x="66" y="157"/>
                    <a:pt x="68" y="158"/>
                  </a:cubicBezTo>
                  <a:cubicBezTo>
                    <a:pt x="70" y="159"/>
                    <a:pt x="72" y="160"/>
                    <a:pt x="75" y="161"/>
                  </a:cubicBezTo>
                  <a:cubicBezTo>
                    <a:pt x="77" y="162"/>
                    <a:pt x="78" y="163"/>
                    <a:pt x="80" y="164"/>
                  </a:cubicBezTo>
                  <a:cubicBezTo>
                    <a:pt x="81" y="164"/>
                    <a:pt x="82" y="166"/>
                    <a:pt x="82" y="167"/>
                  </a:cubicBezTo>
                  <a:lnTo>
                    <a:pt x="82" y="18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47">
              <a:extLst>
                <a:ext uri="{FF2B5EF4-FFF2-40B4-BE49-F238E27FC236}">
                  <a16:creationId xmlns:a16="http://schemas.microsoft.com/office/drawing/2014/main" id="{D9802E6F-17CC-EF44-B65B-6DBEE1AF6584}"/>
                </a:ext>
              </a:extLst>
            </p:cNvPr>
            <p:cNvSpPr>
              <a:spLocks noChangeArrowheads="1"/>
            </p:cNvSpPr>
            <p:nvPr/>
          </p:nvSpPr>
          <p:spPr bwMode="auto">
            <a:xfrm>
              <a:off x="4305301" y="5507038"/>
              <a:ext cx="500063" cy="509588"/>
            </a:xfrm>
            <a:prstGeom prst="ellipse">
              <a:avLst/>
            </a:pr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8">
              <a:extLst>
                <a:ext uri="{FF2B5EF4-FFF2-40B4-BE49-F238E27FC236}">
                  <a16:creationId xmlns:a16="http://schemas.microsoft.com/office/drawing/2014/main" id="{5B963825-D04E-3944-B931-B3F5B83F26B2}"/>
                </a:ext>
              </a:extLst>
            </p:cNvPr>
            <p:cNvSpPr>
              <a:spLocks/>
            </p:cNvSpPr>
            <p:nvPr/>
          </p:nvSpPr>
          <p:spPr bwMode="auto">
            <a:xfrm>
              <a:off x="5451476" y="5854700"/>
              <a:ext cx="966788" cy="969963"/>
            </a:xfrm>
            <a:custGeom>
              <a:avLst/>
              <a:gdLst>
                <a:gd name="T0" fmla="*/ 71 w 114"/>
                <a:gd name="T1" fmla="*/ 113 h 114"/>
                <a:gd name="T2" fmla="*/ 71 w 114"/>
                <a:gd name="T3" fmla="*/ 99 h 114"/>
                <a:gd name="T4" fmla="*/ 78 w 114"/>
                <a:gd name="T5" fmla="*/ 96 h 114"/>
                <a:gd name="T6" fmla="*/ 88 w 114"/>
                <a:gd name="T7" fmla="*/ 106 h 114"/>
                <a:gd name="T8" fmla="*/ 91 w 114"/>
                <a:gd name="T9" fmla="*/ 106 h 114"/>
                <a:gd name="T10" fmla="*/ 105 w 114"/>
                <a:gd name="T11" fmla="*/ 92 h 114"/>
                <a:gd name="T12" fmla="*/ 105 w 114"/>
                <a:gd name="T13" fmla="*/ 88 h 114"/>
                <a:gd name="T14" fmla="*/ 96 w 114"/>
                <a:gd name="T15" fmla="*/ 79 h 114"/>
                <a:gd name="T16" fmla="*/ 99 w 114"/>
                <a:gd name="T17" fmla="*/ 71 h 114"/>
                <a:gd name="T18" fmla="*/ 113 w 114"/>
                <a:gd name="T19" fmla="*/ 71 h 114"/>
                <a:gd name="T20" fmla="*/ 113 w 114"/>
                <a:gd name="T21" fmla="*/ 69 h 114"/>
                <a:gd name="T22" fmla="*/ 113 w 114"/>
                <a:gd name="T23" fmla="*/ 49 h 114"/>
                <a:gd name="T24" fmla="*/ 113 w 114"/>
                <a:gd name="T25" fmla="*/ 45 h 114"/>
                <a:gd name="T26" fmla="*/ 99 w 114"/>
                <a:gd name="T27" fmla="*/ 45 h 114"/>
                <a:gd name="T28" fmla="*/ 96 w 114"/>
                <a:gd name="T29" fmla="*/ 38 h 114"/>
                <a:gd name="T30" fmla="*/ 105 w 114"/>
                <a:gd name="T31" fmla="*/ 29 h 114"/>
                <a:gd name="T32" fmla="*/ 105 w 114"/>
                <a:gd name="T33" fmla="*/ 25 h 114"/>
                <a:gd name="T34" fmla="*/ 91 w 114"/>
                <a:gd name="T35" fmla="*/ 11 h 114"/>
                <a:gd name="T36" fmla="*/ 88 w 114"/>
                <a:gd name="T37" fmla="*/ 11 h 114"/>
                <a:gd name="T38" fmla="*/ 78 w 114"/>
                <a:gd name="T39" fmla="*/ 21 h 114"/>
                <a:gd name="T40" fmla="*/ 71 w 114"/>
                <a:gd name="T41" fmla="*/ 18 h 114"/>
                <a:gd name="T42" fmla="*/ 71 w 114"/>
                <a:gd name="T43" fmla="*/ 4 h 114"/>
                <a:gd name="T44" fmla="*/ 68 w 114"/>
                <a:gd name="T45" fmla="*/ 0 h 114"/>
                <a:gd name="T46" fmla="*/ 48 w 114"/>
                <a:gd name="T47" fmla="*/ 0 h 114"/>
                <a:gd name="T48" fmla="*/ 45 w 114"/>
                <a:gd name="T49" fmla="*/ 4 h 114"/>
                <a:gd name="T50" fmla="*/ 45 w 114"/>
                <a:gd name="T51" fmla="*/ 18 h 114"/>
                <a:gd name="T52" fmla="*/ 38 w 114"/>
                <a:gd name="T53" fmla="*/ 21 h 114"/>
                <a:gd name="T54" fmla="*/ 28 w 114"/>
                <a:gd name="T55" fmla="*/ 11 h 114"/>
                <a:gd name="T56" fmla="*/ 25 w 114"/>
                <a:gd name="T57" fmla="*/ 11 h 114"/>
                <a:gd name="T58" fmla="*/ 11 w 114"/>
                <a:gd name="T59" fmla="*/ 25 h 114"/>
                <a:gd name="T60" fmla="*/ 11 w 114"/>
                <a:gd name="T61" fmla="*/ 29 h 114"/>
                <a:gd name="T62" fmla="*/ 21 w 114"/>
                <a:gd name="T63" fmla="*/ 38 h 114"/>
                <a:gd name="T64" fmla="*/ 18 w 114"/>
                <a:gd name="T65" fmla="*/ 45 h 114"/>
                <a:gd name="T66" fmla="*/ 4 w 114"/>
                <a:gd name="T67" fmla="*/ 45 h 114"/>
                <a:gd name="T68" fmla="*/ 0 w 114"/>
                <a:gd name="T69" fmla="*/ 49 h 114"/>
                <a:gd name="T70" fmla="*/ 0 w 114"/>
                <a:gd name="T71" fmla="*/ 69 h 114"/>
                <a:gd name="T72" fmla="*/ 4 w 114"/>
                <a:gd name="T73" fmla="*/ 71 h 114"/>
                <a:gd name="T74" fmla="*/ 18 w 114"/>
                <a:gd name="T75" fmla="*/ 71 h 114"/>
                <a:gd name="T76" fmla="*/ 21 w 114"/>
                <a:gd name="T77" fmla="*/ 79 h 114"/>
                <a:gd name="T78" fmla="*/ 11 w 114"/>
                <a:gd name="T79" fmla="*/ 88 h 114"/>
                <a:gd name="T80" fmla="*/ 11 w 114"/>
                <a:gd name="T81" fmla="*/ 92 h 114"/>
                <a:gd name="T82" fmla="*/ 25 w 114"/>
                <a:gd name="T83" fmla="*/ 106 h 114"/>
                <a:gd name="T84" fmla="*/ 28 w 114"/>
                <a:gd name="T85" fmla="*/ 106 h 114"/>
                <a:gd name="T86" fmla="*/ 38 w 114"/>
                <a:gd name="T87" fmla="*/ 96 h 114"/>
                <a:gd name="T88" fmla="*/ 45 w 114"/>
                <a:gd name="T89" fmla="*/ 99 h 114"/>
                <a:gd name="T90" fmla="*/ 45 w 114"/>
                <a:gd name="T91" fmla="*/ 113 h 114"/>
                <a:gd name="T92" fmla="*/ 48 w 114"/>
                <a:gd name="T93" fmla="*/ 114 h 114"/>
                <a:gd name="T94" fmla="*/ 68 w 114"/>
                <a:gd name="T95" fmla="*/ 114 h 114"/>
                <a:gd name="T96" fmla="*/ 71 w 114"/>
                <a:gd name="T97"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4" h="114">
                  <a:moveTo>
                    <a:pt x="71" y="113"/>
                  </a:moveTo>
                  <a:cubicBezTo>
                    <a:pt x="71" y="99"/>
                    <a:pt x="71" y="99"/>
                    <a:pt x="71" y="99"/>
                  </a:cubicBezTo>
                  <a:cubicBezTo>
                    <a:pt x="71" y="98"/>
                    <a:pt x="76" y="97"/>
                    <a:pt x="78" y="96"/>
                  </a:cubicBezTo>
                  <a:cubicBezTo>
                    <a:pt x="88" y="106"/>
                    <a:pt x="88" y="106"/>
                    <a:pt x="88" y="106"/>
                  </a:cubicBezTo>
                  <a:cubicBezTo>
                    <a:pt x="89" y="107"/>
                    <a:pt x="90" y="107"/>
                    <a:pt x="91" y="106"/>
                  </a:cubicBezTo>
                  <a:cubicBezTo>
                    <a:pt x="105" y="92"/>
                    <a:pt x="105" y="92"/>
                    <a:pt x="105" y="92"/>
                  </a:cubicBezTo>
                  <a:cubicBezTo>
                    <a:pt x="106" y="91"/>
                    <a:pt x="106" y="89"/>
                    <a:pt x="105" y="88"/>
                  </a:cubicBezTo>
                  <a:cubicBezTo>
                    <a:pt x="96" y="79"/>
                    <a:pt x="96" y="79"/>
                    <a:pt x="96" y="79"/>
                  </a:cubicBezTo>
                  <a:cubicBezTo>
                    <a:pt x="97" y="76"/>
                    <a:pt x="98" y="74"/>
                    <a:pt x="99" y="71"/>
                  </a:cubicBezTo>
                  <a:cubicBezTo>
                    <a:pt x="113" y="71"/>
                    <a:pt x="113" y="71"/>
                    <a:pt x="113" y="71"/>
                  </a:cubicBezTo>
                  <a:cubicBezTo>
                    <a:pt x="114" y="71"/>
                    <a:pt x="113" y="70"/>
                    <a:pt x="113" y="69"/>
                  </a:cubicBezTo>
                  <a:cubicBezTo>
                    <a:pt x="113" y="49"/>
                    <a:pt x="113" y="49"/>
                    <a:pt x="113" y="49"/>
                  </a:cubicBezTo>
                  <a:cubicBezTo>
                    <a:pt x="113" y="47"/>
                    <a:pt x="114" y="45"/>
                    <a:pt x="113" y="45"/>
                  </a:cubicBezTo>
                  <a:cubicBezTo>
                    <a:pt x="99" y="45"/>
                    <a:pt x="99" y="45"/>
                    <a:pt x="99" y="45"/>
                  </a:cubicBezTo>
                  <a:cubicBezTo>
                    <a:pt x="98" y="43"/>
                    <a:pt x="97" y="41"/>
                    <a:pt x="96" y="38"/>
                  </a:cubicBezTo>
                  <a:cubicBezTo>
                    <a:pt x="105" y="29"/>
                    <a:pt x="105" y="29"/>
                    <a:pt x="105" y="29"/>
                  </a:cubicBezTo>
                  <a:cubicBezTo>
                    <a:pt x="106" y="28"/>
                    <a:pt x="106" y="26"/>
                    <a:pt x="105" y="25"/>
                  </a:cubicBezTo>
                  <a:cubicBezTo>
                    <a:pt x="91" y="11"/>
                    <a:pt x="91" y="11"/>
                    <a:pt x="91" y="11"/>
                  </a:cubicBezTo>
                  <a:cubicBezTo>
                    <a:pt x="90" y="10"/>
                    <a:pt x="89" y="10"/>
                    <a:pt x="88" y="11"/>
                  </a:cubicBezTo>
                  <a:cubicBezTo>
                    <a:pt x="78" y="21"/>
                    <a:pt x="78" y="21"/>
                    <a:pt x="78" y="21"/>
                  </a:cubicBezTo>
                  <a:cubicBezTo>
                    <a:pt x="76" y="20"/>
                    <a:pt x="71" y="19"/>
                    <a:pt x="71" y="18"/>
                  </a:cubicBezTo>
                  <a:cubicBezTo>
                    <a:pt x="71" y="4"/>
                    <a:pt x="71" y="4"/>
                    <a:pt x="71" y="4"/>
                  </a:cubicBezTo>
                  <a:cubicBezTo>
                    <a:pt x="71" y="3"/>
                    <a:pt x="69" y="0"/>
                    <a:pt x="68" y="0"/>
                  </a:cubicBezTo>
                  <a:cubicBezTo>
                    <a:pt x="48" y="0"/>
                    <a:pt x="48" y="0"/>
                    <a:pt x="48" y="0"/>
                  </a:cubicBezTo>
                  <a:cubicBezTo>
                    <a:pt x="47" y="0"/>
                    <a:pt x="45" y="3"/>
                    <a:pt x="45" y="4"/>
                  </a:cubicBezTo>
                  <a:cubicBezTo>
                    <a:pt x="45" y="18"/>
                    <a:pt x="45" y="18"/>
                    <a:pt x="45" y="18"/>
                  </a:cubicBezTo>
                  <a:cubicBezTo>
                    <a:pt x="43" y="19"/>
                    <a:pt x="40" y="20"/>
                    <a:pt x="38" y="21"/>
                  </a:cubicBezTo>
                  <a:cubicBezTo>
                    <a:pt x="28" y="11"/>
                    <a:pt x="28" y="11"/>
                    <a:pt x="28" y="11"/>
                  </a:cubicBezTo>
                  <a:cubicBezTo>
                    <a:pt x="27" y="10"/>
                    <a:pt x="26" y="10"/>
                    <a:pt x="25" y="11"/>
                  </a:cubicBezTo>
                  <a:cubicBezTo>
                    <a:pt x="11" y="25"/>
                    <a:pt x="11" y="25"/>
                    <a:pt x="11" y="25"/>
                  </a:cubicBezTo>
                  <a:cubicBezTo>
                    <a:pt x="10" y="26"/>
                    <a:pt x="10" y="28"/>
                    <a:pt x="11" y="29"/>
                  </a:cubicBezTo>
                  <a:cubicBezTo>
                    <a:pt x="21" y="38"/>
                    <a:pt x="21" y="38"/>
                    <a:pt x="21" y="38"/>
                  </a:cubicBezTo>
                  <a:cubicBezTo>
                    <a:pt x="19" y="41"/>
                    <a:pt x="18" y="43"/>
                    <a:pt x="18" y="45"/>
                  </a:cubicBezTo>
                  <a:cubicBezTo>
                    <a:pt x="4" y="45"/>
                    <a:pt x="4" y="45"/>
                    <a:pt x="4" y="45"/>
                  </a:cubicBezTo>
                  <a:cubicBezTo>
                    <a:pt x="2" y="45"/>
                    <a:pt x="0" y="47"/>
                    <a:pt x="0" y="49"/>
                  </a:cubicBezTo>
                  <a:cubicBezTo>
                    <a:pt x="0" y="69"/>
                    <a:pt x="0" y="69"/>
                    <a:pt x="0" y="69"/>
                  </a:cubicBezTo>
                  <a:cubicBezTo>
                    <a:pt x="0" y="70"/>
                    <a:pt x="2" y="71"/>
                    <a:pt x="4" y="71"/>
                  </a:cubicBezTo>
                  <a:cubicBezTo>
                    <a:pt x="18" y="71"/>
                    <a:pt x="18" y="71"/>
                    <a:pt x="18" y="71"/>
                  </a:cubicBezTo>
                  <a:cubicBezTo>
                    <a:pt x="18" y="74"/>
                    <a:pt x="19" y="76"/>
                    <a:pt x="21" y="79"/>
                  </a:cubicBezTo>
                  <a:cubicBezTo>
                    <a:pt x="11" y="88"/>
                    <a:pt x="11" y="88"/>
                    <a:pt x="11" y="88"/>
                  </a:cubicBezTo>
                  <a:cubicBezTo>
                    <a:pt x="10" y="89"/>
                    <a:pt x="10" y="91"/>
                    <a:pt x="11" y="92"/>
                  </a:cubicBezTo>
                  <a:cubicBezTo>
                    <a:pt x="25" y="106"/>
                    <a:pt x="25" y="106"/>
                    <a:pt x="25" y="106"/>
                  </a:cubicBezTo>
                  <a:cubicBezTo>
                    <a:pt x="26" y="107"/>
                    <a:pt x="27" y="107"/>
                    <a:pt x="28" y="106"/>
                  </a:cubicBezTo>
                  <a:cubicBezTo>
                    <a:pt x="38" y="96"/>
                    <a:pt x="38" y="96"/>
                    <a:pt x="38" y="96"/>
                  </a:cubicBezTo>
                  <a:cubicBezTo>
                    <a:pt x="40" y="97"/>
                    <a:pt x="43" y="98"/>
                    <a:pt x="45" y="99"/>
                  </a:cubicBezTo>
                  <a:cubicBezTo>
                    <a:pt x="45" y="113"/>
                    <a:pt x="45" y="113"/>
                    <a:pt x="45" y="113"/>
                  </a:cubicBezTo>
                  <a:cubicBezTo>
                    <a:pt x="45" y="114"/>
                    <a:pt x="47" y="114"/>
                    <a:pt x="48" y="114"/>
                  </a:cubicBezTo>
                  <a:cubicBezTo>
                    <a:pt x="68" y="114"/>
                    <a:pt x="68" y="114"/>
                    <a:pt x="68" y="114"/>
                  </a:cubicBezTo>
                  <a:cubicBezTo>
                    <a:pt x="69" y="114"/>
                    <a:pt x="71" y="114"/>
                    <a:pt x="71" y="11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9">
              <a:extLst>
                <a:ext uri="{FF2B5EF4-FFF2-40B4-BE49-F238E27FC236}">
                  <a16:creationId xmlns:a16="http://schemas.microsoft.com/office/drawing/2014/main" id="{E78AEFD5-8E6A-9A43-8971-E31104B3EF68}"/>
                </a:ext>
              </a:extLst>
            </p:cNvPr>
            <p:cNvSpPr>
              <a:spLocks noEditPoints="1"/>
            </p:cNvSpPr>
            <p:nvPr/>
          </p:nvSpPr>
          <p:spPr bwMode="auto">
            <a:xfrm>
              <a:off x="5416551" y="5821363"/>
              <a:ext cx="1036638" cy="1036638"/>
            </a:xfrm>
            <a:custGeom>
              <a:avLst/>
              <a:gdLst>
                <a:gd name="T0" fmla="*/ 74 w 122"/>
                <a:gd name="T1" fmla="*/ 122 h 122"/>
                <a:gd name="T2" fmla="*/ 72 w 122"/>
                <a:gd name="T3" fmla="*/ 122 h 122"/>
                <a:gd name="T4" fmla="*/ 52 w 122"/>
                <a:gd name="T5" fmla="*/ 122 h 122"/>
                <a:gd name="T6" fmla="*/ 45 w 122"/>
                <a:gd name="T7" fmla="*/ 117 h 122"/>
                <a:gd name="T8" fmla="*/ 43 w 122"/>
                <a:gd name="T9" fmla="*/ 105 h 122"/>
                <a:gd name="T10" fmla="*/ 26 w 122"/>
                <a:gd name="T11" fmla="*/ 113 h 122"/>
                <a:gd name="T12" fmla="*/ 10 w 122"/>
                <a:gd name="T13" fmla="*/ 94 h 122"/>
                <a:gd name="T14" fmla="*/ 20 w 122"/>
                <a:gd name="T15" fmla="*/ 82 h 122"/>
                <a:gd name="T16" fmla="*/ 8 w 122"/>
                <a:gd name="T17" fmla="*/ 79 h 122"/>
                <a:gd name="T18" fmla="*/ 0 w 122"/>
                <a:gd name="T19" fmla="*/ 53 h 122"/>
                <a:gd name="T20" fmla="*/ 19 w 122"/>
                <a:gd name="T21" fmla="*/ 45 h 122"/>
                <a:gd name="T22" fmla="*/ 12 w 122"/>
                <a:gd name="T23" fmla="*/ 36 h 122"/>
                <a:gd name="T24" fmla="*/ 26 w 122"/>
                <a:gd name="T25" fmla="*/ 12 h 122"/>
                <a:gd name="T26" fmla="*/ 35 w 122"/>
                <a:gd name="T27" fmla="*/ 12 h 122"/>
                <a:gd name="T28" fmla="*/ 45 w 122"/>
                <a:gd name="T29" fmla="*/ 19 h 122"/>
                <a:gd name="T30" fmla="*/ 52 w 122"/>
                <a:gd name="T31" fmla="*/ 0 h 122"/>
                <a:gd name="T32" fmla="*/ 79 w 122"/>
                <a:gd name="T33" fmla="*/ 8 h 122"/>
                <a:gd name="T34" fmla="*/ 80 w 122"/>
                <a:gd name="T35" fmla="*/ 20 h 122"/>
                <a:gd name="T36" fmla="*/ 89 w 122"/>
                <a:gd name="T37" fmla="*/ 12 h 122"/>
                <a:gd name="T38" fmla="*/ 112 w 122"/>
                <a:gd name="T39" fmla="*/ 26 h 122"/>
                <a:gd name="T40" fmla="*/ 105 w 122"/>
                <a:gd name="T41" fmla="*/ 43 h 122"/>
                <a:gd name="T42" fmla="*/ 117 w 122"/>
                <a:gd name="T43" fmla="*/ 45 h 122"/>
                <a:gd name="T44" fmla="*/ 122 w 122"/>
                <a:gd name="T45" fmla="*/ 52 h 122"/>
                <a:gd name="T46" fmla="*/ 122 w 122"/>
                <a:gd name="T47" fmla="*/ 73 h 122"/>
                <a:gd name="T48" fmla="*/ 120 w 122"/>
                <a:gd name="T49" fmla="*/ 78 h 122"/>
                <a:gd name="T50" fmla="*/ 106 w 122"/>
                <a:gd name="T51" fmla="*/ 79 h 122"/>
                <a:gd name="T52" fmla="*/ 112 w 122"/>
                <a:gd name="T53" fmla="*/ 89 h 122"/>
                <a:gd name="T54" fmla="*/ 112 w 122"/>
                <a:gd name="T55" fmla="*/ 99 h 122"/>
                <a:gd name="T56" fmla="*/ 89 w 122"/>
                <a:gd name="T57" fmla="*/ 113 h 122"/>
                <a:gd name="T58" fmla="*/ 80 w 122"/>
                <a:gd name="T59" fmla="*/ 106 h 122"/>
                <a:gd name="T60" fmla="*/ 79 w 122"/>
                <a:gd name="T61" fmla="*/ 117 h 122"/>
                <a:gd name="T62" fmla="*/ 74 w 122"/>
                <a:gd name="T63" fmla="*/ 122 h 122"/>
                <a:gd name="T64" fmla="*/ 71 w 122"/>
                <a:gd name="T65" fmla="*/ 113 h 122"/>
                <a:gd name="T66" fmla="*/ 77 w 122"/>
                <a:gd name="T67" fmla="*/ 98 h 122"/>
                <a:gd name="T68" fmla="*/ 85 w 122"/>
                <a:gd name="T69" fmla="*/ 97 h 122"/>
                <a:gd name="T70" fmla="*/ 105 w 122"/>
                <a:gd name="T71" fmla="*/ 94 h 122"/>
                <a:gd name="T72" fmla="*/ 96 w 122"/>
                <a:gd name="T73" fmla="*/ 81 h 122"/>
                <a:gd name="T74" fmla="*/ 103 w 122"/>
                <a:gd name="T75" fmla="*/ 71 h 122"/>
                <a:gd name="T76" fmla="*/ 113 w 122"/>
                <a:gd name="T77" fmla="*/ 53 h 122"/>
                <a:gd name="T78" fmla="*/ 99 w 122"/>
                <a:gd name="T79" fmla="*/ 51 h 122"/>
                <a:gd name="T80" fmla="*/ 97 w 122"/>
                <a:gd name="T81" fmla="*/ 39 h 122"/>
                <a:gd name="T82" fmla="*/ 94 w 122"/>
                <a:gd name="T83" fmla="*/ 20 h 122"/>
                <a:gd name="T84" fmla="*/ 80 w 122"/>
                <a:gd name="T85" fmla="*/ 29 h 122"/>
                <a:gd name="T86" fmla="*/ 71 w 122"/>
                <a:gd name="T87" fmla="*/ 22 h 122"/>
                <a:gd name="T88" fmla="*/ 53 w 122"/>
                <a:gd name="T89" fmla="*/ 9 h 122"/>
                <a:gd name="T90" fmla="*/ 53 w 122"/>
                <a:gd name="T91" fmla="*/ 22 h 122"/>
                <a:gd name="T92" fmla="*/ 44 w 122"/>
                <a:gd name="T93" fmla="*/ 29 h 122"/>
                <a:gd name="T94" fmla="*/ 30 w 122"/>
                <a:gd name="T95" fmla="*/ 20 h 122"/>
                <a:gd name="T96" fmla="*/ 28 w 122"/>
                <a:gd name="T97" fmla="*/ 39 h 122"/>
                <a:gd name="T98" fmla="*/ 26 w 122"/>
                <a:gd name="T99" fmla="*/ 51 h 122"/>
                <a:gd name="T100" fmla="*/ 8 w 122"/>
                <a:gd name="T101" fmla="*/ 53 h 122"/>
                <a:gd name="T102" fmla="*/ 8 w 122"/>
                <a:gd name="T103" fmla="*/ 71 h 122"/>
                <a:gd name="T104" fmla="*/ 26 w 122"/>
                <a:gd name="T105" fmla="*/ 74 h 122"/>
                <a:gd name="T106" fmla="*/ 28 w 122"/>
                <a:gd name="T107" fmla="*/ 86 h 122"/>
                <a:gd name="T108" fmla="*/ 31 w 122"/>
                <a:gd name="T109" fmla="*/ 106 h 122"/>
                <a:gd name="T110" fmla="*/ 44 w 122"/>
                <a:gd name="T111" fmla="*/ 96 h 122"/>
                <a:gd name="T112" fmla="*/ 53 w 122"/>
                <a:gd name="T113" fmla="*/ 10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 h="122">
                  <a:moveTo>
                    <a:pt x="74" y="122"/>
                  </a:moveTo>
                  <a:cubicBezTo>
                    <a:pt x="74" y="122"/>
                    <a:pt x="74" y="122"/>
                    <a:pt x="74" y="122"/>
                  </a:cubicBezTo>
                  <a:cubicBezTo>
                    <a:pt x="74" y="122"/>
                    <a:pt x="73" y="122"/>
                    <a:pt x="73" y="122"/>
                  </a:cubicBezTo>
                  <a:cubicBezTo>
                    <a:pt x="72" y="122"/>
                    <a:pt x="72" y="122"/>
                    <a:pt x="72" y="122"/>
                  </a:cubicBezTo>
                  <a:cubicBezTo>
                    <a:pt x="52" y="122"/>
                    <a:pt x="52" y="122"/>
                    <a:pt x="52" y="122"/>
                  </a:cubicBezTo>
                  <a:cubicBezTo>
                    <a:pt x="52" y="122"/>
                    <a:pt x="52" y="122"/>
                    <a:pt x="52" y="122"/>
                  </a:cubicBezTo>
                  <a:cubicBezTo>
                    <a:pt x="51" y="122"/>
                    <a:pt x="50" y="122"/>
                    <a:pt x="50" y="122"/>
                  </a:cubicBezTo>
                  <a:cubicBezTo>
                    <a:pt x="46" y="122"/>
                    <a:pt x="45" y="120"/>
                    <a:pt x="45" y="117"/>
                  </a:cubicBezTo>
                  <a:cubicBezTo>
                    <a:pt x="45" y="106"/>
                    <a:pt x="45" y="106"/>
                    <a:pt x="45" y="106"/>
                  </a:cubicBezTo>
                  <a:cubicBezTo>
                    <a:pt x="44" y="106"/>
                    <a:pt x="43" y="106"/>
                    <a:pt x="43" y="105"/>
                  </a:cubicBezTo>
                  <a:cubicBezTo>
                    <a:pt x="35" y="113"/>
                    <a:pt x="35" y="113"/>
                    <a:pt x="35" y="113"/>
                  </a:cubicBezTo>
                  <a:cubicBezTo>
                    <a:pt x="33" y="115"/>
                    <a:pt x="28" y="115"/>
                    <a:pt x="26" y="113"/>
                  </a:cubicBezTo>
                  <a:cubicBezTo>
                    <a:pt x="12" y="99"/>
                    <a:pt x="12" y="99"/>
                    <a:pt x="12" y="99"/>
                  </a:cubicBezTo>
                  <a:cubicBezTo>
                    <a:pt x="11" y="98"/>
                    <a:pt x="10" y="96"/>
                    <a:pt x="10" y="94"/>
                  </a:cubicBezTo>
                  <a:cubicBezTo>
                    <a:pt x="10" y="92"/>
                    <a:pt x="11" y="91"/>
                    <a:pt x="12" y="89"/>
                  </a:cubicBezTo>
                  <a:cubicBezTo>
                    <a:pt x="20" y="82"/>
                    <a:pt x="20" y="82"/>
                    <a:pt x="20" y="82"/>
                  </a:cubicBezTo>
                  <a:cubicBezTo>
                    <a:pt x="19" y="81"/>
                    <a:pt x="19" y="80"/>
                    <a:pt x="19" y="79"/>
                  </a:cubicBezTo>
                  <a:cubicBezTo>
                    <a:pt x="8" y="79"/>
                    <a:pt x="8" y="79"/>
                    <a:pt x="8" y="79"/>
                  </a:cubicBezTo>
                  <a:cubicBezTo>
                    <a:pt x="4" y="79"/>
                    <a:pt x="0" y="77"/>
                    <a:pt x="0" y="73"/>
                  </a:cubicBezTo>
                  <a:cubicBezTo>
                    <a:pt x="0" y="53"/>
                    <a:pt x="0" y="53"/>
                    <a:pt x="0" y="53"/>
                  </a:cubicBezTo>
                  <a:cubicBezTo>
                    <a:pt x="0" y="49"/>
                    <a:pt x="4" y="45"/>
                    <a:pt x="8" y="45"/>
                  </a:cubicBezTo>
                  <a:cubicBezTo>
                    <a:pt x="19" y="45"/>
                    <a:pt x="19" y="45"/>
                    <a:pt x="19" y="45"/>
                  </a:cubicBezTo>
                  <a:cubicBezTo>
                    <a:pt x="19" y="44"/>
                    <a:pt x="19" y="44"/>
                    <a:pt x="19" y="43"/>
                  </a:cubicBezTo>
                  <a:cubicBezTo>
                    <a:pt x="12" y="36"/>
                    <a:pt x="12" y="36"/>
                    <a:pt x="12" y="36"/>
                  </a:cubicBezTo>
                  <a:cubicBezTo>
                    <a:pt x="9" y="33"/>
                    <a:pt x="9" y="29"/>
                    <a:pt x="12" y="26"/>
                  </a:cubicBezTo>
                  <a:cubicBezTo>
                    <a:pt x="26" y="12"/>
                    <a:pt x="26" y="12"/>
                    <a:pt x="26" y="12"/>
                  </a:cubicBezTo>
                  <a:cubicBezTo>
                    <a:pt x="27" y="11"/>
                    <a:pt x="29" y="10"/>
                    <a:pt x="30" y="10"/>
                  </a:cubicBezTo>
                  <a:cubicBezTo>
                    <a:pt x="32" y="10"/>
                    <a:pt x="34" y="11"/>
                    <a:pt x="35" y="12"/>
                  </a:cubicBezTo>
                  <a:cubicBezTo>
                    <a:pt x="43" y="20"/>
                    <a:pt x="43" y="20"/>
                    <a:pt x="43" y="20"/>
                  </a:cubicBezTo>
                  <a:cubicBezTo>
                    <a:pt x="43" y="20"/>
                    <a:pt x="44" y="19"/>
                    <a:pt x="45" y="19"/>
                  </a:cubicBezTo>
                  <a:cubicBezTo>
                    <a:pt x="45" y="8"/>
                    <a:pt x="45" y="8"/>
                    <a:pt x="45" y="8"/>
                  </a:cubicBezTo>
                  <a:cubicBezTo>
                    <a:pt x="45" y="5"/>
                    <a:pt x="48" y="0"/>
                    <a:pt x="52" y="0"/>
                  </a:cubicBezTo>
                  <a:cubicBezTo>
                    <a:pt x="72" y="0"/>
                    <a:pt x="72" y="0"/>
                    <a:pt x="72" y="0"/>
                  </a:cubicBezTo>
                  <a:cubicBezTo>
                    <a:pt x="76" y="0"/>
                    <a:pt x="79" y="5"/>
                    <a:pt x="79" y="8"/>
                  </a:cubicBezTo>
                  <a:cubicBezTo>
                    <a:pt x="79" y="19"/>
                    <a:pt x="79" y="19"/>
                    <a:pt x="79" y="19"/>
                  </a:cubicBezTo>
                  <a:cubicBezTo>
                    <a:pt x="79" y="20"/>
                    <a:pt x="79" y="20"/>
                    <a:pt x="80" y="20"/>
                  </a:cubicBezTo>
                  <a:cubicBezTo>
                    <a:pt x="80" y="20"/>
                    <a:pt x="81" y="20"/>
                    <a:pt x="81" y="20"/>
                  </a:cubicBezTo>
                  <a:cubicBezTo>
                    <a:pt x="89" y="12"/>
                    <a:pt x="89" y="12"/>
                    <a:pt x="89" y="12"/>
                  </a:cubicBezTo>
                  <a:cubicBezTo>
                    <a:pt x="91" y="10"/>
                    <a:pt x="96" y="10"/>
                    <a:pt x="98" y="12"/>
                  </a:cubicBezTo>
                  <a:cubicBezTo>
                    <a:pt x="112" y="26"/>
                    <a:pt x="112" y="26"/>
                    <a:pt x="112" y="26"/>
                  </a:cubicBezTo>
                  <a:cubicBezTo>
                    <a:pt x="115" y="29"/>
                    <a:pt x="115" y="33"/>
                    <a:pt x="112" y="36"/>
                  </a:cubicBezTo>
                  <a:cubicBezTo>
                    <a:pt x="105" y="43"/>
                    <a:pt x="105" y="43"/>
                    <a:pt x="105" y="43"/>
                  </a:cubicBezTo>
                  <a:cubicBezTo>
                    <a:pt x="105" y="44"/>
                    <a:pt x="105" y="44"/>
                    <a:pt x="106" y="45"/>
                  </a:cubicBezTo>
                  <a:cubicBezTo>
                    <a:pt x="117" y="45"/>
                    <a:pt x="117" y="45"/>
                    <a:pt x="117" y="45"/>
                  </a:cubicBezTo>
                  <a:cubicBezTo>
                    <a:pt x="118" y="45"/>
                    <a:pt x="119" y="46"/>
                    <a:pt x="120" y="47"/>
                  </a:cubicBezTo>
                  <a:cubicBezTo>
                    <a:pt x="122" y="48"/>
                    <a:pt x="122" y="51"/>
                    <a:pt x="122" y="52"/>
                  </a:cubicBezTo>
                  <a:cubicBezTo>
                    <a:pt x="122" y="52"/>
                    <a:pt x="122" y="52"/>
                    <a:pt x="122" y="53"/>
                  </a:cubicBezTo>
                  <a:cubicBezTo>
                    <a:pt x="122" y="73"/>
                    <a:pt x="122" y="73"/>
                    <a:pt x="122" y="73"/>
                  </a:cubicBezTo>
                  <a:cubicBezTo>
                    <a:pt x="122" y="73"/>
                    <a:pt x="122" y="73"/>
                    <a:pt x="122" y="73"/>
                  </a:cubicBezTo>
                  <a:cubicBezTo>
                    <a:pt x="122" y="74"/>
                    <a:pt x="122" y="76"/>
                    <a:pt x="120" y="78"/>
                  </a:cubicBezTo>
                  <a:cubicBezTo>
                    <a:pt x="120" y="78"/>
                    <a:pt x="119" y="79"/>
                    <a:pt x="117" y="79"/>
                  </a:cubicBezTo>
                  <a:cubicBezTo>
                    <a:pt x="106" y="79"/>
                    <a:pt x="106" y="79"/>
                    <a:pt x="106" y="79"/>
                  </a:cubicBezTo>
                  <a:cubicBezTo>
                    <a:pt x="105" y="80"/>
                    <a:pt x="105" y="81"/>
                    <a:pt x="105" y="82"/>
                  </a:cubicBezTo>
                  <a:cubicBezTo>
                    <a:pt x="112" y="89"/>
                    <a:pt x="112" y="89"/>
                    <a:pt x="112" y="89"/>
                  </a:cubicBezTo>
                  <a:cubicBezTo>
                    <a:pt x="114" y="91"/>
                    <a:pt x="114" y="92"/>
                    <a:pt x="114" y="94"/>
                  </a:cubicBezTo>
                  <a:cubicBezTo>
                    <a:pt x="114" y="96"/>
                    <a:pt x="114" y="97"/>
                    <a:pt x="112" y="99"/>
                  </a:cubicBezTo>
                  <a:cubicBezTo>
                    <a:pt x="98" y="113"/>
                    <a:pt x="98" y="113"/>
                    <a:pt x="98" y="113"/>
                  </a:cubicBezTo>
                  <a:cubicBezTo>
                    <a:pt x="96" y="115"/>
                    <a:pt x="91" y="115"/>
                    <a:pt x="89" y="113"/>
                  </a:cubicBezTo>
                  <a:cubicBezTo>
                    <a:pt x="81" y="105"/>
                    <a:pt x="81" y="105"/>
                    <a:pt x="81" y="105"/>
                  </a:cubicBezTo>
                  <a:cubicBezTo>
                    <a:pt x="81" y="105"/>
                    <a:pt x="80" y="105"/>
                    <a:pt x="80" y="106"/>
                  </a:cubicBezTo>
                  <a:cubicBezTo>
                    <a:pt x="79" y="106"/>
                    <a:pt x="79" y="106"/>
                    <a:pt x="79" y="106"/>
                  </a:cubicBezTo>
                  <a:cubicBezTo>
                    <a:pt x="79" y="117"/>
                    <a:pt x="79" y="117"/>
                    <a:pt x="79" y="117"/>
                  </a:cubicBezTo>
                  <a:cubicBezTo>
                    <a:pt x="79" y="119"/>
                    <a:pt x="78" y="120"/>
                    <a:pt x="77" y="121"/>
                  </a:cubicBezTo>
                  <a:cubicBezTo>
                    <a:pt x="77" y="121"/>
                    <a:pt x="76" y="122"/>
                    <a:pt x="74" y="122"/>
                  </a:cubicBezTo>
                  <a:close/>
                  <a:moveTo>
                    <a:pt x="53" y="113"/>
                  </a:moveTo>
                  <a:cubicBezTo>
                    <a:pt x="71" y="113"/>
                    <a:pt x="71" y="113"/>
                    <a:pt x="71" y="113"/>
                  </a:cubicBezTo>
                  <a:cubicBezTo>
                    <a:pt x="71" y="103"/>
                    <a:pt x="71" y="103"/>
                    <a:pt x="71" y="103"/>
                  </a:cubicBezTo>
                  <a:cubicBezTo>
                    <a:pt x="71" y="100"/>
                    <a:pt x="74" y="99"/>
                    <a:pt x="77" y="98"/>
                  </a:cubicBezTo>
                  <a:cubicBezTo>
                    <a:pt x="78" y="97"/>
                    <a:pt x="79" y="97"/>
                    <a:pt x="80" y="96"/>
                  </a:cubicBezTo>
                  <a:cubicBezTo>
                    <a:pt x="82" y="95"/>
                    <a:pt x="84" y="96"/>
                    <a:pt x="85" y="97"/>
                  </a:cubicBezTo>
                  <a:cubicBezTo>
                    <a:pt x="94" y="106"/>
                    <a:pt x="94" y="106"/>
                    <a:pt x="94" y="106"/>
                  </a:cubicBezTo>
                  <a:cubicBezTo>
                    <a:pt x="105" y="94"/>
                    <a:pt x="105" y="94"/>
                    <a:pt x="105" y="94"/>
                  </a:cubicBezTo>
                  <a:cubicBezTo>
                    <a:pt x="97" y="86"/>
                    <a:pt x="97" y="86"/>
                    <a:pt x="97" y="86"/>
                  </a:cubicBezTo>
                  <a:cubicBezTo>
                    <a:pt x="95" y="84"/>
                    <a:pt x="95" y="82"/>
                    <a:pt x="96" y="81"/>
                  </a:cubicBezTo>
                  <a:cubicBezTo>
                    <a:pt x="97" y="79"/>
                    <a:pt x="98" y="77"/>
                    <a:pt x="99" y="74"/>
                  </a:cubicBezTo>
                  <a:cubicBezTo>
                    <a:pt x="99" y="72"/>
                    <a:pt x="101" y="71"/>
                    <a:pt x="103" y="71"/>
                  </a:cubicBezTo>
                  <a:cubicBezTo>
                    <a:pt x="113" y="71"/>
                    <a:pt x="113" y="71"/>
                    <a:pt x="113" y="71"/>
                  </a:cubicBezTo>
                  <a:cubicBezTo>
                    <a:pt x="113" y="53"/>
                    <a:pt x="113" y="53"/>
                    <a:pt x="113" y="53"/>
                  </a:cubicBezTo>
                  <a:cubicBezTo>
                    <a:pt x="103" y="53"/>
                    <a:pt x="103" y="53"/>
                    <a:pt x="103" y="53"/>
                  </a:cubicBezTo>
                  <a:cubicBezTo>
                    <a:pt x="101" y="53"/>
                    <a:pt x="99" y="52"/>
                    <a:pt x="99" y="51"/>
                  </a:cubicBezTo>
                  <a:cubicBezTo>
                    <a:pt x="98" y="49"/>
                    <a:pt x="97" y="47"/>
                    <a:pt x="96" y="44"/>
                  </a:cubicBezTo>
                  <a:cubicBezTo>
                    <a:pt x="95" y="42"/>
                    <a:pt x="95" y="40"/>
                    <a:pt x="97" y="39"/>
                  </a:cubicBezTo>
                  <a:cubicBezTo>
                    <a:pt x="105" y="31"/>
                    <a:pt x="105" y="31"/>
                    <a:pt x="105" y="31"/>
                  </a:cubicBezTo>
                  <a:cubicBezTo>
                    <a:pt x="94" y="20"/>
                    <a:pt x="94" y="20"/>
                    <a:pt x="94" y="20"/>
                  </a:cubicBezTo>
                  <a:cubicBezTo>
                    <a:pt x="85" y="28"/>
                    <a:pt x="85" y="28"/>
                    <a:pt x="85" y="28"/>
                  </a:cubicBezTo>
                  <a:cubicBezTo>
                    <a:pt x="84" y="29"/>
                    <a:pt x="82" y="30"/>
                    <a:pt x="80" y="29"/>
                  </a:cubicBezTo>
                  <a:cubicBezTo>
                    <a:pt x="79" y="29"/>
                    <a:pt x="78" y="28"/>
                    <a:pt x="77" y="28"/>
                  </a:cubicBezTo>
                  <a:cubicBezTo>
                    <a:pt x="74" y="27"/>
                    <a:pt x="71" y="26"/>
                    <a:pt x="71" y="22"/>
                  </a:cubicBezTo>
                  <a:cubicBezTo>
                    <a:pt x="71" y="9"/>
                    <a:pt x="71" y="9"/>
                    <a:pt x="71" y="9"/>
                  </a:cubicBezTo>
                  <a:cubicBezTo>
                    <a:pt x="53" y="9"/>
                    <a:pt x="53" y="9"/>
                    <a:pt x="53" y="9"/>
                  </a:cubicBezTo>
                  <a:cubicBezTo>
                    <a:pt x="53" y="9"/>
                    <a:pt x="53" y="9"/>
                    <a:pt x="53" y="9"/>
                  </a:cubicBezTo>
                  <a:cubicBezTo>
                    <a:pt x="53" y="22"/>
                    <a:pt x="53" y="22"/>
                    <a:pt x="53" y="22"/>
                  </a:cubicBezTo>
                  <a:cubicBezTo>
                    <a:pt x="53" y="24"/>
                    <a:pt x="52" y="25"/>
                    <a:pt x="50" y="26"/>
                  </a:cubicBezTo>
                  <a:cubicBezTo>
                    <a:pt x="48" y="27"/>
                    <a:pt x="46" y="28"/>
                    <a:pt x="44" y="29"/>
                  </a:cubicBezTo>
                  <a:cubicBezTo>
                    <a:pt x="42" y="30"/>
                    <a:pt x="40" y="29"/>
                    <a:pt x="39" y="28"/>
                  </a:cubicBezTo>
                  <a:cubicBezTo>
                    <a:pt x="30" y="20"/>
                    <a:pt x="30" y="20"/>
                    <a:pt x="30" y="20"/>
                  </a:cubicBezTo>
                  <a:cubicBezTo>
                    <a:pt x="19" y="31"/>
                    <a:pt x="19" y="31"/>
                    <a:pt x="19" y="31"/>
                  </a:cubicBezTo>
                  <a:cubicBezTo>
                    <a:pt x="28" y="39"/>
                    <a:pt x="28" y="39"/>
                    <a:pt x="28" y="39"/>
                  </a:cubicBezTo>
                  <a:cubicBezTo>
                    <a:pt x="29" y="40"/>
                    <a:pt x="29" y="42"/>
                    <a:pt x="28" y="44"/>
                  </a:cubicBezTo>
                  <a:cubicBezTo>
                    <a:pt x="27" y="47"/>
                    <a:pt x="26" y="49"/>
                    <a:pt x="26" y="51"/>
                  </a:cubicBezTo>
                  <a:cubicBezTo>
                    <a:pt x="25" y="52"/>
                    <a:pt x="23" y="53"/>
                    <a:pt x="22" y="53"/>
                  </a:cubicBezTo>
                  <a:cubicBezTo>
                    <a:pt x="8" y="53"/>
                    <a:pt x="8" y="53"/>
                    <a:pt x="8" y="53"/>
                  </a:cubicBezTo>
                  <a:cubicBezTo>
                    <a:pt x="8" y="53"/>
                    <a:pt x="8" y="53"/>
                    <a:pt x="8" y="53"/>
                  </a:cubicBezTo>
                  <a:cubicBezTo>
                    <a:pt x="8" y="71"/>
                    <a:pt x="8" y="71"/>
                    <a:pt x="8" y="71"/>
                  </a:cubicBezTo>
                  <a:cubicBezTo>
                    <a:pt x="22" y="71"/>
                    <a:pt x="22" y="71"/>
                    <a:pt x="22" y="71"/>
                  </a:cubicBezTo>
                  <a:cubicBezTo>
                    <a:pt x="23" y="71"/>
                    <a:pt x="25" y="72"/>
                    <a:pt x="26" y="74"/>
                  </a:cubicBezTo>
                  <a:cubicBezTo>
                    <a:pt x="26" y="76"/>
                    <a:pt x="27" y="79"/>
                    <a:pt x="28" y="81"/>
                  </a:cubicBezTo>
                  <a:cubicBezTo>
                    <a:pt x="29" y="82"/>
                    <a:pt x="29" y="84"/>
                    <a:pt x="28" y="86"/>
                  </a:cubicBezTo>
                  <a:cubicBezTo>
                    <a:pt x="19" y="94"/>
                    <a:pt x="19" y="94"/>
                    <a:pt x="19" y="94"/>
                  </a:cubicBezTo>
                  <a:cubicBezTo>
                    <a:pt x="31" y="106"/>
                    <a:pt x="31" y="106"/>
                    <a:pt x="31" y="106"/>
                  </a:cubicBezTo>
                  <a:cubicBezTo>
                    <a:pt x="39" y="97"/>
                    <a:pt x="39" y="97"/>
                    <a:pt x="39" y="97"/>
                  </a:cubicBezTo>
                  <a:cubicBezTo>
                    <a:pt x="40" y="96"/>
                    <a:pt x="42" y="95"/>
                    <a:pt x="44" y="96"/>
                  </a:cubicBezTo>
                  <a:cubicBezTo>
                    <a:pt x="46" y="97"/>
                    <a:pt x="48" y="98"/>
                    <a:pt x="50" y="99"/>
                  </a:cubicBezTo>
                  <a:cubicBezTo>
                    <a:pt x="52" y="100"/>
                    <a:pt x="53" y="101"/>
                    <a:pt x="53" y="103"/>
                  </a:cubicBezTo>
                  <a:lnTo>
                    <a:pt x="53" y="11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50">
              <a:extLst>
                <a:ext uri="{FF2B5EF4-FFF2-40B4-BE49-F238E27FC236}">
                  <a16:creationId xmlns:a16="http://schemas.microsoft.com/office/drawing/2014/main" id="{DDEF6C34-064D-AF48-92C7-EDC7C7B60782}"/>
                </a:ext>
              </a:extLst>
            </p:cNvPr>
            <p:cNvSpPr>
              <a:spLocks noChangeArrowheads="1"/>
            </p:cNvSpPr>
            <p:nvPr/>
          </p:nvSpPr>
          <p:spPr bwMode="auto">
            <a:xfrm>
              <a:off x="5791201" y="6203950"/>
              <a:ext cx="296863" cy="304800"/>
            </a:xfrm>
            <a:prstGeom prst="ellipse">
              <a:avLst/>
            </a:pr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1">
              <a:extLst>
                <a:ext uri="{FF2B5EF4-FFF2-40B4-BE49-F238E27FC236}">
                  <a16:creationId xmlns:a16="http://schemas.microsoft.com/office/drawing/2014/main" id="{1AAACBAE-0175-4F46-B9CC-DAAB61CD3BA2}"/>
                </a:ext>
              </a:extLst>
            </p:cNvPr>
            <p:cNvSpPr>
              <a:spLocks noChangeArrowheads="1"/>
            </p:cNvSpPr>
            <p:nvPr/>
          </p:nvSpPr>
          <p:spPr bwMode="auto">
            <a:xfrm>
              <a:off x="7013576" y="5557838"/>
              <a:ext cx="738188" cy="985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
              <a:extLst>
                <a:ext uri="{FF2B5EF4-FFF2-40B4-BE49-F238E27FC236}">
                  <a16:creationId xmlns:a16="http://schemas.microsoft.com/office/drawing/2014/main" id="{7B58F7DB-E61B-6046-B403-7B6354C138D5}"/>
                </a:ext>
              </a:extLst>
            </p:cNvPr>
            <p:cNvSpPr>
              <a:spLocks/>
            </p:cNvSpPr>
            <p:nvPr/>
          </p:nvSpPr>
          <p:spPr bwMode="auto">
            <a:xfrm>
              <a:off x="7013576" y="5557838"/>
              <a:ext cx="738188" cy="985838"/>
            </a:xfrm>
            <a:custGeom>
              <a:avLst/>
              <a:gdLst>
                <a:gd name="T0" fmla="*/ 0 w 465"/>
                <a:gd name="T1" fmla="*/ 621 h 621"/>
                <a:gd name="T2" fmla="*/ 0 w 465"/>
                <a:gd name="T3" fmla="*/ 0 h 621"/>
                <a:gd name="T4" fmla="*/ 465 w 465"/>
                <a:gd name="T5" fmla="*/ 0 h 621"/>
                <a:gd name="T6" fmla="*/ 465 w 465"/>
                <a:gd name="T7" fmla="*/ 621 h 621"/>
              </a:gdLst>
              <a:ahLst/>
              <a:cxnLst>
                <a:cxn ang="0">
                  <a:pos x="T0" y="T1"/>
                </a:cxn>
                <a:cxn ang="0">
                  <a:pos x="T2" y="T3"/>
                </a:cxn>
                <a:cxn ang="0">
                  <a:pos x="T4" y="T5"/>
                </a:cxn>
                <a:cxn ang="0">
                  <a:pos x="T6" y="T7"/>
                </a:cxn>
              </a:cxnLst>
              <a:rect l="0" t="0" r="r" b="b"/>
              <a:pathLst>
                <a:path w="465" h="621">
                  <a:moveTo>
                    <a:pt x="0" y="621"/>
                  </a:moveTo>
                  <a:lnTo>
                    <a:pt x="0" y="0"/>
                  </a:lnTo>
                  <a:lnTo>
                    <a:pt x="465" y="0"/>
                  </a:lnTo>
                  <a:lnTo>
                    <a:pt x="465" y="6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3">
              <a:extLst>
                <a:ext uri="{FF2B5EF4-FFF2-40B4-BE49-F238E27FC236}">
                  <a16:creationId xmlns:a16="http://schemas.microsoft.com/office/drawing/2014/main" id="{1A299DA0-89E1-1244-9B28-9D8BF98289AC}"/>
                </a:ext>
              </a:extLst>
            </p:cNvPr>
            <p:cNvSpPr>
              <a:spLocks/>
            </p:cNvSpPr>
            <p:nvPr/>
          </p:nvSpPr>
          <p:spPr bwMode="auto">
            <a:xfrm>
              <a:off x="6978651" y="5522913"/>
              <a:ext cx="815975" cy="1020763"/>
            </a:xfrm>
            <a:custGeom>
              <a:avLst/>
              <a:gdLst>
                <a:gd name="T0" fmla="*/ 96 w 96"/>
                <a:gd name="T1" fmla="*/ 120 h 120"/>
                <a:gd name="T2" fmla="*/ 87 w 96"/>
                <a:gd name="T3" fmla="*/ 120 h 120"/>
                <a:gd name="T4" fmla="*/ 87 w 96"/>
                <a:gd name="T5" fmla="*/ 8 h 120"/>
                <a:gd name="T6" fmla="*/ 8 w 96"/>
                <a:gd name="T7" fmla="*/ 8 h 120"/>
                <a:gd name="T8" fmla="*/ 8 w 96"/>
                <a:gd name="T9" fmla="*/ 120 h 120"/>
                <a:gd name="T10" fmla="*/ 0 w 96"/>
                <a:gd name="T11" fmla="*/ 120 h 120"/>
                <a:gd name="T12" fmla="*/ 0 w 96"/>
                <a:gd name="T13" fmla="*/ 4 h 120"/>
                <a:gd name="T14" fmla="*/ 4 w 96"/>
                <a:gd name="T15" fmla="*/ 0 h 120"/>
                <a:gd name="T16" fmla="*/ 91 w 96"/>
                <a:gd name="T17" fmla="*/ 0 h 120"/>
                <a:gd name="T18" fmla="*/ 96 w 96"/>
                <a:gd name="T19" fmla="*/ 4 h 120"/>
                <a:gd name="T20" fmla="*/ 96 w 96"/>
                <a:gd name="T2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20">
                  <a:moveTo>
                    <a:pt x="96" y="120"/>
                  </a:moveTo>
                  <a:cubicBezTo>
                    <a:pt x="87" y="120"/>
                    <a:pt x="87" y="120"/>
                    <a:pt x="87" y="120"/>
                  </a:cubicBezTo>
                  <a:cubicBezTo>
                    <a:pt x="87" y="8"/>
                    <a:pt x="87" y="8"/>
                    <a:pt x="87" y="8"/>
                  </a:cubicBezTo>
                  <a:cubicBezTo>
                    <a:pt x="8" y="8"/>
                    <a:pt x="8" y="8"/>
                    <a:pt x="8" y="8"/>
                  </a:cubicBezTo>
                  <a:cubicBezTo>
                    <a:pt x="8" y="120"/>
                    <a:pt x="8" y="120"/>
                    <a:pt x="8" y="120"/>
                  </a:cubicBezTo>
                  <a:cubicBezTo>
                    <a:pt x="0" y="120"/>
                    <a:pt x="0" y="120"/>
                    <a:pt x="0" y="120"/>
                  </a:cubicBezTo>
                  <a:cubicBezTo>
                    <a:pt x="0" y="4"/>
                    <a:pt x="0" y="4"/>
                    <a:pt x="0" y="4"/>
                  </a:cubicBezTo>
                  <a:cubicBezTo>
                    <a:pt x="0" y="2"/>
                    <a:pt x="2" y="0"/>
                    <a:pt x="4" y="0"/>
                  </a:cubicBezTo>
                  <a:cubicBezTo>
                    <a:pt x="91" y="0"/>
                    <a:pt x="91" y="0"/>
                    <a:pt x="91" y="0"/>
                  </a:cubicBezTo>
                  <a:cubicBezTo>
                    <a:pt x="94" y="0"/>
                    <a:pt x="96" y="2"/>
                    <a:pt x="96" y="4"/>
                  </a:cubicBezTo>
                  <a:lnTo>
                    <a:pt x="96" y="12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54">
              <a:extLst>
                <a:ext uri="{FF2B5EF4-FFF2-40B4-BE49-F238E27FC236}">
                  <a16:creationId xmlns:a16="http://schemas.microsoft.com/office/drawing/2014/main" id="{898BBA73-B09B-C34B-B1A1-2F7A080BC505}"/>
                </a:ext>
              </a:extLst>
            </p:cNvPr>
            <p:cNvSpPr>
              <a:spLocks noChangeArrowheads="1"/>
            </p:cNvSpPr>
            <p:nvPr/>
          </p:nvSpPr>
          <p:spPr bwMode="auto">
            <a:xfrm>
              <a:off x="7954963" y="4894263"/>
              <a:ext cx="738188" cy="1649413"/>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5">
              <a:extLst>
                <a:ext uri="{FF2B5EF4-FFF2-40B4-BE49-F238E27FC236}">
                  <a16:creationId xmlns:a16="http://schemas.microsoft.com/office/drawing/2014/main" id="{71429225-AA61-EB40-970A-8888DC878B30}"/>
                </a:ext>
              </a:extLst>
            </p:cNvPr>
            <p:cNvSpPr>
              <a:spLocks/>
            </p:cNvSpPr>
            <p:nvPr/>
          </p:nvSpPr>
          <p:spPr bwMode="auto">
            <a:xfrm>
              <a:off x="7954963" y="4894263"/>
              <a:ext cx="738188" cy="1649413"/>
            </a:xfrm>
            <a:custGeom>
              <a:avLst/>
              <a:gdLst>
                <a:gd name="T0" fmla="*/ 0 w 465"/>
                <a:gd name="T1" fmla="*/ 1039 h 1039"/>
                <a:gd name="T2" fmla="*/ 0 w 465"/>
                <a:gd name="T3" fmla="*/ 0 h 1039"/>
                <a:gd name="T4" fmla="*/ 465 w 465"/>
                <a:gd name="T5" fmla="*/ 0 h 1039"/>
                <a:gd name="T6" fmla="*/ 465 w 465"/>
                <a:gd name="T7" fmla="*/ 1039 h 1039"/>
              </a:gdLst>
              <a:ahLst/>
              <a:cxnLst>
                <a:cxn ang="0">
                  <a:pos x="T0" y="T1"/>
                </a:cxn>
                <a:cxn ang="0">
                  <a:pos x="T2" y="T3"/>
                </a:cxn>
                <a:cxn ang="0">
                  <a:pos x="T4" y="T5"/>
                </a:cxn>
                <a:cxn ang="0">
                  <a:pos x="T6" y="T7"/>
                </a:cxn>
              </a:cxnLst>
              <a:rect l="0" t="0" r="r" b="b"/>
              <a:pathLst>
                <a:path w="465" h="1039">
                  <a:moveTo>
                    <a:pt x="0" y="1039"/>
                  </a:moveTo>
                  <a:lnTo>
                    <a:pt x="0" y="0"/>
                  </a:lnTo>
                  <a:lnTo>
                    <a:pt x="465" y="0"/>
                  </a:lnTo>
                  <a:lnTo>
                    <a:pt x="465" y="10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6">
              <a:extLst>
                <a:ext uri="{FF2B5EF4-FFF2-40B4-BE49-F238E27FC236}">
                  <a16:creationId xmlns:a16="http://schemas.microsoft.com/office/drawing/2014/main" id="{1DA465A9-D2FF-C840-88DC-26E4D957660D}"/>
                </a:ext>
              </a:extLst>
            </p:cNvPr>
            <p:cNvSpPr>
              <a:spLocks/>
            </p:cNvSpPr>
            <p:nvPr/>
          </p:nvSpPr>
          <p:spPr bwMode="auto">
            <a:xfrm>
              <a:off x="7921626" y="4860925"/>
              <a:ext cx="814388" cy="1682750"/>
            </a:xfrm>
            <a:custGeom>
              <a:avLst/>
              <a:gdLst>
                <a:gd name="T0" fmla="*/ 96 w 96"/>
                <a:gd name="T1" fmla="*/ 198 h 198"/>
                <a:gd name="T2" fmla="*/ 87 w 96"/>
                <a:gd name="T3" fmla="*/ 198 h 198"/>
                <a:gd name="T4" fmla="*/ 87 w 96"/>
                <a:gd name="T5" fmla="*/ 8 h 198"/>
                <a:gd name="T6" fmla="*/ 8 w 96"/>
                <a:gd name="T7" fmla="*/ 8 h 198"/>
                <a:gd name="T8" fmla="*/ 8 w 96"/>
                <a:gd name="T9" fmla="*/ 198 h 198"/>
                <a:gd name="T10" fmla="*/ 0 w 96"/>
                <a:gd name="T11" fmla="*/ 198 h 198"/>
                <a:gd name="T12" fmla="*/ 0 w 96"/>
                <a:gd name="T13" fmla="*/ 4 h 198"/>
                <a:gd name="T14" fmla="*/ 4 w 96"/>
                <a:gd name="T15" fmla="*/ 0 h 198"/>
                <a:gd name="T16" fmla="*/ 91 w 96"/>
                <a:gd name="T17" fmla="*/ 0 h 198"/>
                <a:gd name="T18" fmla="*/ 96 w 96"/>
                <a:gd name="T19" fmla="*/ 4 h 198"/>
                <a:gd name="T20" fmla="*/ 96 w 96"/>
                <a:gd name="T2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98">
                  <a:moveTo>
                    <a:pt x="96" y="198"/>
                  </a:moveTo>
                  <a:cubicBezTo>
                    <a:pt x="87" y="198"/>
                    <a:pt x="87" y="198"/>
                    <a:pt x="87" y="198"/>
                  </a:cubicBezTo>
                  <a:cubicBezTo>
                    <a:pt x="87" y="8"/>
                    <a:pt x="87" y="8"/>
                    <a:pt x="87" y="8"/>
                  </a:cubicBezTo>
                  <a:cubicBezTo>
                    <a:pt x="8" y="8"/>
                    <a:pt x="8" y="8"/>
                    <a:pt x="8" y="8"/>
                  </a:cubicBezTo>
                  <a:cubicBezTo>
                    <a:pt x="8" y="198"/>
                    <a:pt x="8" y="198"/>
                    <a:pt x="8" y="198"/>
                  </a:cubicBezTo>
                  <a:cubicBezTo>
                    <a:pt x="0" y="198"/>
                    <a:pt x="0" y="198"/>
                    <a:pt x="0" y="198"/>
                  </a:cubicBezTo>
                  <a:cubicBezTo>
                    <a:pt x="0" y="4"/>
                    <a:pt x="0" y="4"/>
                    <a:pt x="0" y="4"/>
                  </a:cubicBezTo>
                  <a:cubicBezTo>
                    <a:pt x="0" y="2"/>
                    <a:pt x="2" y="0"/>
                    <a:pt x="4" y="0"/>
                  </a:cubicBezTo>
                  <a:cubicBezTo>
                    <a:pt x="91" y="0"/>
                    <a:pt x="91" y="0"/>
                    <a:pt x="91" y="0"/>
                  </a:cubicBezTo>
                  <a:cubicBezTo>
                    <a:pt x="94" y="0"/>
                    <a:pt x="96" y="2"/>
                    <a:pt x="96" y="4"/>
                  </a:cubicBezTo>
                  <a:lnTo>
                    <a:pt x="96" y="19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7">
              <a:extLst>
                <a:ext uri="{FF2B5EF4-FFF2-40B4-BE49-F238E27FC236}">
                  <a16:creationId xmlns:a16="http://schemas.microsoft.com/office/drawing/2014/main" id="{EF459355-2F39-F74A-9E68-677B2FE13335}"/>
                </a:ext>
              </a:extLst>
            </p:cNvPr>
            <p:cNvSpPr>
              <a:spLocks/>
            </p:cNvSpPr>
            <p:nvPr/>
          </p:nvSpPr>
          <p:spPr bwMode="auto">
            <a:xfrm>
              <a:off x="6715126" y="5099050"/>
              <a:ext cx="3184525" cy="1673225"/>
            </a:xfrm>
            <a:custGeom>
              <a:avLst/>
              <a:gdLst>
                <a:gd name="T0" fmla="*/ 375 w 375"/>
                <a:gd name="T1" fmla="*/ 197 h 197"/>
                <a:gd name="T2" fmla="*/ 4 w 375"/>
                <a:gd name="T3" fmla="*/ 197 h 197"/>
                <a:gd name="T4" fmla="*/ 0 w 375"/>
                <a:gd name="T5" fmla="*/ 193 h 197"/>
                <a:gd name="T6" fmla="*/ 0 w 375"/>
                <a:gd name="T7" fmla="*/ 0 h 197"/>
                <a:gd name="T8" fmla="*/ 9 w 375"/>
                <a:gd name="T9" fmla="*/ 0 h 197"/>
                <a:gd name="T10" fmla="*/ 9 w 375"/>
                <a:gd name="T11" fmla="*/ 189 h 197"/>
                <a:gd name="T12" fmla="*/ 375 w 375"/>
                <a:gd name="T13" fmla="*/ 189 h 197"/>
                <a:gd name="T14" fmla="*/ 375 w 375"/>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197">
                  <a:moveTo>
                    <a:pt x="375" y="197"/>
                  </a:moveTo>
                  <a:cubicBezTo>
                    <a:pt x="4" y="197"/>
                    <a:pt x="4" y="197"/>
                    <a:pt x="4" y="197"/>
                  </a:cubicBezTo>
                  <a:cubicBezTo>
                    <a:pt x="2" y="197"/>
                    <a:pt x="0" y="196"/>
                    <a:pt x="0" y="193"/>
                  </a:cubicBezTo>
                  <a:cubicBezTo>
                    <a:pt x="0" y="0"/>
                    <a:pt x="0" y="0"/>
                    <a:pt x="0" y="0"/>
                  </a:cubicBezTo>
                  <a:cubicBezTo>
                    <a:pt x="9" y="0"/>
                    <a:pt x="9" y="0"/>
                    <a:pt x="9" y="0"/>
                  </a:cubicBezTo>
                  <a:cubicBezTo>
                    <a:pt x="9" y="189"/>
                    <a:pt x="9" y="189"/>
                    <a:pt x="9" y="189"/>
                  </a:cubicBezTo>
                  <a:cubicBezTo>
                    <a:pt x="375" y="189"/>
                    <a:pt x="375" y="189"/>
                    <a:pt x="375" y="189"/>
                  </a:cubicBezTo>
                  <a:lnTo>
                    <a:pt x="375" y="19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8">
              <a:extLst>
                <a:ext uri="{FF2B5EF4-FFF2-40B4-BE49-F238E27FC236}">
                  <a16:creationId xmlns:a16="http://schemas.microsoft.com/office/drawing/2014/main" id="{8474A66E-26BD-C542-9BFC-232B561F834D}"/>
                </a:ext>
              </a:extLst>
            </p:cNvPr>
            <p:cNvSpPr>
              <a:spLocks/>
            </p:cNvSpPr>
            <p:nvPr/>
          </p:nvSpPr>
          <p:spPr bwMode="auto">
            <a:xfrm>
              <a:off x="6299201" y="1563688"/>
              <a:ext cx="3463925" cy="1487488"/>
            </a:xfrm>
            <a:custGeom>
              <a:avLst/>
              <a:gdLst>
                <a:gd name="T0" fmla="*/ 79 w 408"/>
                <a:gd name="T1" fmla="*/ 95 h 175"/>
                <a:gd name="T2" fmla="*/ 123 w 408"/>
                <a:gd name="T3" fmla="*/ 109 h 175"/>
                <a:gd name="T4" fmla="*/ 157 w 408"/>
                <a:gd name="T5" fmla="*/ 90 h 175"/>
                <a:gd name="T6" fmla="*/ 156 w 408"/>
                <a:gd name="T7" fmla="*/ 78 h 175"/>
                <a:gd name="T8" fmla="*/ 235 w 408"/>
                <a:gd name="T9" fmla="*/ 0 h 175"/>
                <a:gd name="T10" fmla="*/ 313 w 408"/>
                <a:gd name="T11" fmla="*/ 78 h 175"/>
                <a:gd name="T12" fmla="*/ 311 w 408"/>
                <a:gd name="T13" fmla="*/ 97 h 175"/>
                <a:gd name="T14" fmla="*/ 329 w 408"/>
                <a:gd name="T15" fmla="*/ 95 h 175"/>
                <a:gd name="T16" fmla="*/ 408 w 408"/>
                <a:gd name="T17" fmla="*/ 175 h 175"/>
                <a:gd name="T18" fmla="*/ 0 w 408"/>
                <a:gd name="T19" fmla="*/ 175 h 175"/>
                <a:gd name="T20" fmla="*/ 79 w 408"/>
                <a:gd name="T21" fmla="*/ 9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5">
                  <a:moveTo>
                    <a:pt x="79" y="95"/>
                  </a:moveTo>
                  <a:cubicBezTo>
                    <a:pt x="95" y="95"/>
                    <a:pt x="111" y="100"/>
                    <a:pt x="123" y="109"/>
                  </a:cubicBezTo>
                  <a:cubicBezTo>
                    <a:pt x="132" y="99"/>
                    <a:pt x="144" y="92"/>
                    <a:pt x="157" y="90"/>
                  </a:cubicBezTo>
                  <a:cubicBezTo>
                    <a:pt x="157" y="86"/>
                    <a:pt x="156" y="82"/>
                    <a:pt x="156" y="78"/>
                  </a:cubicBezTo>
                  <a:cubicBezTo>
                    <a:pt x="156" y="35"/>
                    <a:pt x="191" y="0"/>
                    <a:pt x="235" y="0"/>
                  </a:cubicBezTo>
                  <a:cubicBezTo>
                    <a:pt x="278" y="0"/>
                    <a:pt x="313" y="35"/>
                    <a:pt x="313" y="78"/>
                  </a:cubicBezTo>
                  <a:cubicBezTo>
                    <a:pt x="313" y="84"/>
                    <a:pt x="312" y="91"/>
                    <a:pt x="311" y="97"/>
                  </a:cubicBezTo>
                  <a:cubicBezTo>
                    <a:pt x="317" y="95"/>
                    <a:pt x="323" y="95"/>
                    <a:pt x="329" y="95"/>
                  </a:cubicBezTo>
                  <a:cubicBezTo>
                    <a:pt x="372" y="95"/>
                    <a:pt x="408" y="128"/>
                    <a:pt x="408" y="175"/>
                  </a:cubicBezTo>
                  <a:cubicBezTo>
                    <a:pt x="0" y="175"/>
                    <a:pt x="0" y="175"/>
                    <a:pt x="0" y="175"/>
                  </a:cubicBezTo>
                  <a:cubicBezTo>
                    <a:pt x="0" y="128"/>
                    <a:pt x="35" y="95"/>
                    <a:pt x="79" y="9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9">
              <a:extLst>
                <a:ext uri="{FF2B5EF4-FFF2-40B4-BE49-F238E27FC236}">
                  <a16:creationId xmlns:a16="http://schemas.microsoft.com/office/drawing/2014/main" id="{F7875BEE-D10E-AC4E-B4C0-54F533AA4CE2}"/>
                </a:ext>
              </a:extLst>
            </p:cNvPr>
            <p:cNvSpPr>
              <a:spLocks/>
            </p:cNvSpPr>
            <p:nvPr/>
          </p:nvSpPr>
          <p:spPr bwMode="auto">
            <a:xfrm>
              <a:off x="8829676" y="2379663"/>
              <a:ext cx="111125" cy="84138"/>
            </a:xfrm>
            <a:custGeom>
              <a:avLst/>
              <a:gdLst>
                <a:gd name="T0" fmla="*/ 13 w 13"/>
                <a:gd name="T1" fmla="*/ 0 h 10"/>
                <a:gd name="T2" fmla="*/ 0 w 13"/>
                <a:gd name="T3" fmla="*/ 10 h 10"/>
              </a:gdLst>
              <a:ahLst/>
              <a:cxnLst>
                <a:cxn ang="0">
                  <a:pos x="T0" y="T1"/>
                </a:cxn>
                <a:cxn ang="0">
                  <a:pos x="T2" y="T3"/>
                </a:cxn>
              </a:cxnLst>
              <a:rect l="0" t="0" r="r" b="b"/>
              <a:pathLst>
                <a:path w="13" h="10">
                  <a:moveTo>
                    <a:pt x="13" y="0"/>
                  </a:moveTo>
                  <a:cubicBezTo>
                    <a:pt x="13" y="0"/>
                    <a:pt x="3" y="8"/>
                    <a:pt x="0" y="1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0">
              <a:extLst>
                <a:ext uri="{FF2B5EF4-FFF2-40B4-BE49-F238E27FC236}">
                  <a16:creationId xmlns:a16="http://schemas.microsoft.com/office/drawing/2014/main" id="{C3630C90-8E38-574C-A5F5-28822290D428}"/>
                </a:ext>
              </a:extLst>
            </p:cNvPr>
            <p:cNvSpPr>
              <a:spLocks/>
            </p:cNvSpPr>
            <p:nvPr/>
          </p:nvSpPr>
          <p:spPr bwMode="auto">
            <a:xfrm>
              <a:off x="8812213" y="2354263"/>
              <a:ext cx="153988" cy="144463"/>
            </a:xfrm>
            <a:custGeom>
              <a:avLst/>
              <a:gdLst>
                <a:gd name="T0" fmla="*/ 4 w 18"/>
                <a:gd name="T1" fmla="*/ 17 h 17"/>
                <a:gd name="T2" fmla="*/ 0 w 18"/>
                <a:gd name="T3" fmla="*/ 9 h 17"/>
                <a:gd name="T4" fmla="*/ 12 w 18"/>
                <a:gd name="T5" fmla="*/ 0 h 17"/>
                <a:gd name="T6" fmla="*/ 18 w 18"/>
                <a:gd name="T7" fmla="*/ 7 h 17"/>
                <a:gd name="T8" fmla="*/ 4 w 18"/>
                <a:gd name="T9" fmla="*/ 17 h 17"/>
              </a:gdLst>
              <a:ahLst/>
              <a:cxnLst>
                <a:cxn ang="0">
                  <a:pos x="T0" y="T1"/>
                </a:cxn>
                <a:cxn ang="0">
                  <a:pos x="T2" y="T3"/>
                </a:cxn>
                <a:cxn ang="0">
                  <a:pos x="T4" y="T5"/>
                </a:cxn>
                <a:cxn ang="0">
                  <a:pos x="T6" y="T7"/>
                </a:cxn>
                <a:cxn ang="0">
                  <a:pos x="T8" y="T9"/>
                </a:cxn>
              </a:cxnLst>
              <a:rect l="0" t="0" r="r" b="b"/>
              <a:pathLst>
                <a:path w="18" h="17">
                  <a:moveTo>
                    <a:pt x="4" y="17"/>
                  </a:moveTo>
                  <a:cubicBezTo>
                    <a:pt x="0" y="9"/>
                    <a:pt x="0" y="9"/>
                    <a:pt x="0" y="9"/>
                  </a:cubicBezTo>
                  <a:cubicBezTo>
                    <a:pt x="2" y="8"/>
                    <a:pt x="9" y="3"/>
                    <a:pt x="12" y="0"/>
                  </a:cubicBezTo>
                  <a:cubicBezTo>
                    <a:pt x="18" y="7"/>
                    <a:pt x="18" y="7"/>
                    <a:pt x="18" y="7"/>
                  </a:cubicBezTo>
                  <a:cubicBezTo>
                    <a:pt x="16" y="8"/>
                    <a:pt x="8" y="15"/>
                    <a:pt x="4" y="17"/>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1">
              <a:extLst>
                <a:ext uri="{FF2B5EF4-FFF2-40B4-BE49-F238E27FC236}">
                  <a16:creationId xmlns:a16="http://schemas.microsoft.com/office/drawing/2014/main" id="{65A7A0A6-2B9F-E54D-BD6B-94C1F2705915}"/>
                </a:ext>
              </a:extLst>
            </p:cNvPr>
            <p:cNvSpPr>
              <a:spLocks/>
            </p:cNvSpPr>
            <p:nvPr/>
          </p:nvSpPr>
          <p:spPr bwMode="auto">
            <a:xfrm>
              <a:off x="7343776" y="2481263"/>
              <a:ext cx="42863" cy="111125"/>
            </a:xfrm>
            <a:custGeom>
              <a:avLst/>
              <a:gdLst>
                <a:gd name="T0" fmla="*/ 0 w 5"/>
                <a:gd name="T1" fmla="*/ 0 h 13"/>
                <a:gd name="T2" fmla="*/ 5 w 5"/>
                <a:gd name="T3" fmla="*/ 13 h 13"/>
              </a:gdLst>
              <a:ahLst/>
              <a:cxnLst>
                <a:cxn ang="0">
                  <a:pos x="T0" y="T1"/>
                </a:cxn>
                <a:cxn ang="0">
                  <a:pos x="T2" y="T3"/>
                </a:cxn>
              </a:cxnLst>
              <a:rect l="0" t="0" r="r" b="b"/>
              <a:pathLst>
                <a:path w="5" h="13">
                  <a:moveTo>
                    <a:pt x="0" y="0"/>
                  </a:moveTo>
                  <a:cubicBezTo>
                    <a:pt x="0" y="0"/>
                    <a:pt x="5" y="8"/>
                    <a:pt x="5" y="1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
              <a:extLst>
                <a:ext uri="{FF2B5EF4-FFF2-40B4-BE49-F238E27FC236}">
                  <a16:creationId xmlns:a16="http://schemas.microsoft.com/office/drawing/2014/main" id="{44FA1CF9-ADB8-DA45-98A0-5C658C120D7E}"/>
                </a:ext>
              </a:extLst>
            </p:cNvPr>
            <p:cNvSpPr>
              <a:spLocks/>
            </p:cNvSpPr>
            <p:nvPr/>
          </p:nvSpPr>
          <p:spPr bwMode="auto">
            <a:xfrm>
              <a:off x="7318376" y="2463800"/>
              <a:ext cx="101600" cy="128588"/>
            </a:xfrm>
            <a:custGeom>
              <a:avLst/>
              <a:gdLst>
                <a:gd name="T0" fmla="*/ 4 w 12"/>
                <a:gd name="T1" fmla="*/ 15 h 15"/>
                <a:gd name="T2" fmla="*/ 0 w 12"/>
                <a:gd name="T3" fmla="*/ 4 h 15"/>
                <a:gd name="T4" fmla="*/ 7 w 12"/>
                <a:gd name="T5" fmla="*/ 0 h 15"/>
                <a:gd name="T6" fmla="*/ 12 w 12"/>
                <a:gd name="T7" fmla="*/ 15 h 15"/>
                <a:gd name="T8" fmla="*/ 4 w 12"/>
                <a:gd name="T9" fmla="*/ 15 h 15"/>
              </a:gdLst>
              <a:ahLst/>
              <a:cxnLst>
                <a:cxn ang="0">
                  <a:pos x="T0" y="T1"/>
                </a:cxn>
                <a:cxn ang="0">
                  <a:pos x="T2" y="T3"/>
                </a:cxn>
                <a:cxn ang="0">
                  <a:pos x="T4" y="T5"/>
                </a:cxn>
                <a:cxn ang="0">
                  <a:pos x="T6" y="T7"/>
                </a:cxn>
                <a:cxn ang="0">
                  <a:pos x="T8" y="T9"/>
                </a:cxn>
              </a:cxnLst>
              <a:rect l="0" t="0" r="r" b="b"/>
              <a:pathLst>
                <a:path w="12" h="15">
                  <a:moveTo>
                    <a:pt x="4" y="15"/>
                  </a:moveTo>
                  <a:cubicBezTo>
                    <a:pt x="3" y="12"/>
                    <a:pt x="1" y="6"/>
                    <a:pt x="0" y="4"/>
                  </a:cubicBezTo>
                  <a:cubicBezTo>
                    <a:pt x="7" y="0"/>
                    <a:pt x="7" y="0"/>
                    <a:pt x="7" y="0"/>
                  </a:cubicBezTo>
                  <a:cubicBezTo>
                    <a:pt x="7" y="1"/>
                    <a:pt x="12" y="9"/>
                    <a:pt x="12" y="15"/>
                  </a:cubicBezTo>
                  <a:lnTo>
                    <a:pt x="4" y="1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3">
              <a:extLst>
                <a:ext uri="{FF2B5EF4-FFF2-40B4-BE49-F238E27FC236}">
                  <a16:creationId xmlns:a16="http://schemas.microsoft.com/office/drawing/2014/main" id="{54592B5A-0DBC-A942-A910-F0EB46805DBE}"/>
                </a:ext>
              </a:extLst>
            </p:cNvPr>
            <p:cNvSpPr>
              <a:spLocks/>
            </p:cNvSpPr>
            <p:nvPr/>
          </p:nvSpPr>
          <p:spPr bwMode="auto">
            <a:xfrm>
              <a:off x="1392238" y="5575300"/>
              <a:ext cx="1647825" cy="704850"/>
            </a:xfrm>
            <a:custGeom>
              <a:avLst/>
              <a:gdLst>
                <a:gd name="T0" fmla="*/ 37 w 194"/>
                <a:gd name="T1" fmla="*/ 45 h 83"/>
                <a:gd name="T2" fmla="*/ 59 w 194"/>
                <a:gd name="T3" fmla="*/ 52 h 83"/>
                <a:gd name="T4" fmla="*/ 75 w 194"/>
                <a:gd name="T5" fmla="*/ 43 h 83"/>
                <a:gd name="T6" fmla="*/ 74 w 194"/>
                <a:gd name="T7" fmla="*/ 37 h 83"/>
                <a:gd name="T8" fmla="*/ 112 w 194"/>
                <a:gd name="T9" fmla="*/ 0 h 83"/>
                <a:gd name="T10" fmla="*/ 149 w 194"/>
                <a:gd name="T11" fmla="*/ 37 h 83"/>
                <a:gd name="T12" fmla="*/ 148 w 194"/>
                <a:gd name="T13" fmla="*/ 46 h 83"/>
                <a:gd name="T14" fmla="*/ 157 w 194"/>
                <a:gd name="T15" fmla="*/ 45 h 83"/>
                <a:gd name="T16" fmla="*/ 194 w 194"/>
                <a:gd name="T17" fmla="*/ 83 h 83"/>
                <a:gd name="T18" fmla="*/ 0 w 194"/>
                <a:gd name="T19" fmla="*/ 83 h 83"/>
                <a:gd name="T20" fmla="*/ 37 w 194"/>
                <a:gd name="T21"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3">
                  <a:moveTo>
                    <a:pt x="37" y="45"/>
                  </a:moveTo>
                  <a:cubicBezTo>
                    <a:pt x="45" y="45"/>
                    <a:pt x="53" y="47"/>
                    <a:pt x="59" y="52"/>
                  </a:cubicBezTo>
                  <a:cubicBezTo>
                    <a:pt x="63" y="47"/>
                    <a:pt x="68" y="44"/>
                    <a:pt x="75" y="43"/>
                  </a:cubicBezTo>
                  <a:cubicBezTo>
                    <a:pt x="75" y="41"/>
                    <a:pt x="74" y="39"/>
                    <a:pt x="74" y="37"/>
                  </a:cubicBezTo>
                  <a:cubicBezTo>
                    <a:pt x="74" y="16"/>
                    <a:pt x="91" y="0"/>
                    <a:pt x="112" y="0"/>
                  </a:cubicBezTo>
                  <a:cubicBezTo>
                    <a:pt x="132" y="0"/>
                    <a:pt x="149" y="16"/>
                    <a:pt x="149" y="37"/>
                  </a:cubicBezTo>
                  <a:cubicBezTo>
                    <a:pt x="149" y="40"/>
                    <a:pt x="149" y="43"/>
                    <a:pt x="148" y="46"/>
                  </a:cubicBezTo>
                  <a:cubicBezTo>
                    <a:pt x="151" y="45"/>
                    <a:pt x="154" y="45"/>
                    <a:pt x="157" y="45"/>
                  </a:cubicBezTo>
                  <a:cubicBezTo>
                    <a:pt x="177" y="45"/>
                    <a:pt x="194" y="62"/>
                    <a:pt x="194" y="83"/>
                  </a:cubicBezTo>
                  <a:cubicBezTo>
                    <a:pt x="0" y="83"/>
                    <a:pt x="0" y="83"/>
                    <a:pt x="0" y="83"/>
                  </a:cubicBezTo>
                  <a:cubicBezTo>
                    <a:pt x="0" y="62"/>
                    <a:pt x="17" y="45"/>
                    <a:pt x="37" y="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4">
              <a:extLst>
                <a:ext uri="{FF2B5EF4-FFF2-40B4-BE49-F238E27FC236}">
                  <a16:creationId xmlns:a16="http://schemas.microsoft.com/office/drawing/2014/main" id="{CF132E27-12AE-C54E-9858-0E90C6DCF018}"/>
                </a:ext>
              </a:extLst>
            </p:cNvPr>
            <p:cNvSpPr>
              <a:spLocks/>
            </p:cNvSpPr>
            <p:nvPr/>
          </p:nvSpPr>
          <p:spPr bwMode="auto">
            <a:xfrm>
              <a:off x="2598738" y="5965825"/>
              <a:ext cx="50800" cy="33338"/>
            </a:xfrm>
            <a:custGeom>
              <a:avLst/>
              <a:gdLst>
                <a:gd name="T0" fmla="*/ 6 w 6"/>
                <a:gd name="T1" fmla="*/ 0 h 4"/>
                <a:gd name="T2" fmla="*/ 0 w 6"/>
                <a:gd name="T3" fmla="*/ 4 h 4"/>
              </a:gdLst>
              <a:ahLst/>
              <a:cxnLst>
                <a:cxn ang="0">
                  <a:pos x="T0" y="T1"/>
                </a:cxn>
                <a:cxn ang="0">
                  <a:pos x="T2" y="T3"/>
                </a:cxn>
              </a:cxnLst>
              <a:rect l="0" t="0" r="r" b="b"/>
              <a:pathLst>
                <a:path w="6" h="4">
                  <a:moveTo>
                    <a:pt x="6" y="0"/>
                  </a:moveTo>
                  <a:cubicBezTo>
                    <a:pt x="6" y="0"/>
                    <a:pt x="2" y="4"/>
                    <a:pt x="0" y="4"/>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5">
              <a:extLst>
                <a:ext uri="{FF2B5EF4-FFF2-40B4-BE49-F238E27FC236}">
                  <a16:creationId xmlns:a16="http://schemas.microsoft.com/office/drawing/2014/main" id="{F54C6013-F1E6-BF4F-BA7D-E2768C88EE6F}"/>
                </a:ext>
              </a:extLst>
            </p:cNvPr>
            <p:cNvSpPr>
              <a:spLocks/>
            </p:cNvSpPr>
            <p:nvPr/>
          </p:nvSpPr>
          <p:spPr bwMode="auto">
            <a:xfrm>
              <a:off x="2581276" y="5940425"/>
              <a:ext cx="93663" cy="93663"/>
            </a:xfrm>
            <a:custGeom>
              <a:avLst/>
              <a:gdLst>
                <a:gd name="T0" fmla="*/ 4 w 11"/>
                <a:gd name="T1" fmla="*/ 11 h 11"/>
                <a:gd name="T2" fmla="*/ 0 w 11"/>
                <a:gd name="T3" fmla="*/ 4 h 11"/>
                <a:gd name="T4" fmla="*/ 6 w 11"/>
                <a:gd name="T5" fmla="*/ 0 h 11"/>
                <a:gd name="T6" fmla="*/ 11 w 11"/>
                <a:gd name="T7" fmla="*/ 6 h 11"/>
                <a:gd name="T8" fmla="*/ 4 w 11"/>
                <a:gd name="T9" fmla="*/ 11 h 11"/>
              </a:gdLst>
              <a:ahLst/>
              <a:cxnLst>
                <a:cxn ang="0">
                  <a:pos x="T0" y="T1"/>
                </a:cxn>
                <a:cxn ang="0">
                  <a:pos x="T2" y="T3"/>
                </a:cxn>
                <a:cxn ang="0">
                  <a:pos x="T4" y="T5"/>
                </a:cxn>
                <a:cxn ang="0">
                  <a:pos x="T6" y="T7"/>
                </a:cxn>
                <a:cxn ang="0">
                  <a:pos x="T8" y="T9"/>
                </a:cxn>
              </a:cxnLst>
              <a:rect l="0" t="0" r="r" b="b"/>
              <a:pathLst>
                <a:path w="11" h="11">
                  <a:moveTo>
                    <a:pt x="4" y="11"/>
                  </a:moveTo>
                  <a:cubicBezTo>
                    <a:pt x="0" y="4"/>
                    <a:pt x="0" y="4"/>
                    <a:pt x="0" y="4"/>
                  </a:cubicBezTo>
                  <a:cubicBezTo>
                    <a:pt x="1" y="3"/>
                    <a:pt x="3" y="1"/>
                    <a:pt x="6" y="0"/>
                  </a:cubicBezTo>
                  <a:cubicBezTo>
                    <a:pt x="11" y="6"/>
                    <a:pt x="11" y="6"/>
                    <a:pt x="11" y="6"/>
                  </a:cubicBezTo>
                  <a:cubicBezTo>
                    <a:pt x="9" y="7"/>
                    <a:pt x="6" y="10"/>
                    <a:pt x="4" y="1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6">
              <a:extLst>
                <a:ext uri="{FF2B5EF4-FFF2-40B4-BE49-F238E27FC236}">
                  <a16:creationId xmlns:a16="http://schemas.microsoft.com/office/drawing/2014/main" id="{2B9CE504-E62D-A746-83BA-03E5215B0C23}"/>
                </a:ext>
              </a:extLst>
            </p:cNvPr>
            <p:cNvSpPr>
              <a:spLocks/>
            </p:cNvSpPr>
            <p:nvPr/>
          </p:nvSpPr>
          <p:spPr bwMode="auto">
            <a:xfrm>
              <a:off x="1893888" y="6008688"/>
              <a:ext cx="17463" cy="58738"/>
            </a:xfrm>
            <a:custGeom>
              <a:avLst/>
              <a:gdLst>
                <a:gd name="T0" fmla="*/ 0 w 2"/>
                <a:gd name="T1" fmla="*/ 0 h 7"/>
                <a:gd name="T2" fmla="*/ 2 w 2"/>
                <a:gd name="T3" fmla="*/ 7 h 7"/>
              </a:gdLst>
              <a:ahLst/>
              <a:cxnLst>
                <a:cxn ang="0">
                  <a:pos x="T0" y="T1"/>
                </a:cxn>
                <a:cxn ang="0">
                  <a:pos x="T2" y="T3"/>
                </a:cxn>
              </a:cxnLst>
              <a:rect l="0" t="0" r="r" b="b"/>
              <a:pathLst>
                <a:path w="2" h="7">
                  <a:moveTo>
                    <a:pt x="0" y="0"/>
                  </a:moveTo>
                  <a:cubicBezTo>
                    <a:pt x="0" y="0"/>
                    <a:pt x="2" y="4"/>
                    <a:pt x="2" y="7"/>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7">
              <a:extLst>
                <a:ext uri="{FF2B5EF4-FFF2-40B4-BE49-F238E27FC236}">
                  <a16:creationId xmlns:a16="http://schemas.microsoft.com/office/drawing/2014/main" id="{216B1042-723A-674C-B2E7-97C8C47FC2D5}"/>
                </a:ext>
              </a:extLst>
            </p:cNvPr>
            <p:cNvSpPr>
              <a:spLocks/>
            </p:cNvSpPr>
            <p:nvPr/>
          </p:nvSpPr>
          <p:spPr bwMode="auto">
            <a:xfrm>
              <a:off x="1860551" y="5991225"/>
              <a:ext cx="84138" cy="76200"/>
            </a:xfrm>
            <a:custGeom>
              <a:avLst/>
              <a:gdLst>
                <a:gd name="T0" fmla="*/ 2 w 10"/>
                <a:gd name="T1" fmla="*/ 9 h 9"/>
                <a:gd name="T2" fmla="*/ 0 w 10"/>
                <a:gd name="T3" fmla="*/ 5 h 9"/>
                <a:gd name="T4" fmla="*/ 7 w 10"/>
                <a:gd name="T5" fmla="*/ 0 h 9"/>
                <a:gd name="T6" fmla="*/ 10 w 10"/>
                <a:gd name="T7" fmla="*/ 9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2" y="8"/>
                    <a:pt x="1" y="6"/>
                    <a:pt x="0" y="5"/>
                  </a:cubicBezTo>
                  <a:cubicBezTo>
                    <a:pt x="7" y="0"/>
                    <a:pt x="7" y="0"/>
                    <a:pt x="7" y="0"/>
                  </a:cubicBezTo>
                  <a:cubicBezTo>
                    <a:pt x="8" y="1"/>
                    <a:pt x="10" y="5"/>
                    <a:pt x="10" y="9"/>
                  </a:cubicBezTo>
                  <a:lnTo>
                    <a:pt x="2"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8">
              <a:extLst>
                <a:ext uri="{FF2B5EF4-FFF2-40B4-BE49-F238E27FC236}">
                  <a16:creationId xmlns:a16="http://schemas.microsoft.com/office/drawing/2014/main" id="{D14D8647-1119-E04A-901E-6F75FAC283D7}"/>
                </a:ext>
              </a:extLst>
            </p:cNvPr>
            <p:cNvSpPr>
              <a:spLocks/>
            </p:cNvSpPr>
            <p:nvPr/>
          </p:nvSpPr>
          <p:spPr bwMode="auto">
            <a:xfrm>
              <a:off x="8888413" y="517525"/>
              <a:ext cx="1647825" cy="706438"/>
            </a:xfrm>
            <a:custGeom>
              <a:avLst/>
              <a:gdLst>
                <a:gd name="T0" fmla="*/ 37 w 194"/>
                <a:gd name="T1" fmla="*/ 45 h 83"/>
                <a:gd name="T2" fmla="*/ 58 w 194"/>
                <a:gd name="T3" fmla="*/ 52 h 83"/>
                <a:gd name="T4" fmla="*/ 75 w 194"/>
                <a:gd name="T5" fmla="*/ 43 h 83"/>
                <a:gd name="T6" fmla="*/ 74 w 194"/>
                <a:gd name="T7" fmla="*/ 37 h 83"/>
                <a:gd name="T8" fmla="*/ 112 w 194"/>
                <a:gd name="T9" fmla="*/ 0 h 83"/>
                <a:gd name="T10" fmla="*/ 149 w 194"/>
                <a:gd name="T11" fmla="*/ 37 h 83"/>
                <a:gd name="T12" fmla="*/ 148 w 194"/>
                <a:gd name="T13" fmla="*/ 46 h 83"/>
                <a:gd name="T14" fmla="*/ 157 w 194"/>
                <a:gd name="T15" fmla="*/ 45 h 83"/>
                <a:gd name="T16" fmla="*/ 194 w 194"/>
                <a:gd name="T17" fmla="*/ 83 h 83"/>
                <a:gd name="T18" fmla="*/ 0 w 194"/>
                <a:gd name="T19" fmla="*/ 83 h 83"/>
                <a:gd name="T20" fmla="*/ 37 w 194"/>
                <a:gd name="T21"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3">
                  <a:moveTo>
                    <a:pt x="37" y="45"/>
                  </a:moveTo>
                  <a:cubicBezTo>
                    <a:pt x="45" y="45"/>
                    <a:pt x="52" y="48"/>
                    <a:pt x="58" y="52"/>
                  </a:cubicBezTo>
                  <a:cubicBezTo>
                    <a:pt x="63" y="47"/>
                    <a:pt x="68" y="44"/>
                    <a:pt x="75" y="43"/>
                  </a:cubicBezTo>
                  <a:cubicBezTo>
                    <a:pt x="74" y="41"/>
                    <a:pt x="74" y="39"/>
                    <a:pt x="74" y="37"/>
                  </a:cubicBezTo>
                  <a:cubicBezTo>
                    <a:pt x="74" y="17"/>
                    <a:pt x="91" y="0"/>
                    <a:pt x="112" y="0"/>
                  </a:cubicBezTo>
                  <a:cubicBezTo>
                    <a:pt x="132" y="0"/>
                    <a:pt x="149" y="17"/>
                    <a:pt x="149" y="37"/>
                  </a:cubicBezTo>
                  <a:cubicBezTo>
                    <a:pt x="149" y="40"/>
                    <a:pt x="149" y="43"/>
                    <a:pt x="148" y="46"/>
                  </a:cubicBezTo>
                  <a:cubicBezTo>
                    <a:pt x="151" y="45"/>
                    <a:pt x="154" y="45"/>
                    <a:pt x="157" y="45"/>
                  </a:cubicBezTo>
                  <a:cubicBezTo>
                    <a:pt x="177" y="45"/>
                    <a:pt x="194" y="62"/>
                    <a:pt x="194" y="83"/>
                  </a:cubicBezTo>
                  <a:cubicBezTo>
                    <a:pt x="0" y="83"/>
                    <a:pt x="0" y="83"/>
                    <a:pt x="0" y="83"/>
                  </a:cubicBezTo>
                  <a:cubicBezTo>
                    <a:pt x="0" y="62"/>
                    <a:pt x="16" y="45"/>
                    <a:pt x="37" y="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9">
              <a:extLst>
                <a:ext uri="{FF2B5EF4-FFF2-40B4-BE49-F238E27FC236}">
                  <a16:creationId xmlns:a16="http://schemas.microsoft.com/office/drawing/2014/main" id="{D8614074-716A-304F-AB94-2A6EAF361AD3}"/>
                </a:ext>
              </a:extLst>
            </p:cNvPr>
            <p:cNvSpPr>
              <a:spLocks/>
            </p:cNvSpPr>
            <p:nvPr/>
          </p:nvSpPr>
          <p:spPr bwMode="auto">
            <a:xfrm>
              <a:off x="10094913" y="909638"/>
              <a:ext cx="50800" cy="33338"/>
            </a:xfrm>
            <a:custGeom>
              <a:avLst/>
              <a:gdLst>
                <a:gd name="T0" fmla="*/ 6 w 6"/>
                <a:gd name="T1" fmla="*/ 0 h 4"/>
                <a:gd name="T2" fmla="*/ 0 w 6"/>
                <a:gd name="T3" fmla="*/ 4 h 4"/>
              </a:gdLst>
              <a:ahLst/>
              <a:cxnLst>
                <a:cxn ang="0">
                  <a:pos x="T0" y="T1"/>
                </a:cxn>
                <a:cxn ang="0">
                  <a:pos x="T2" y="T3"/>
                </a:cxn>
              </a:cxnLst>
              <a:rect l="0" t="0" r="r" b="b"/>
              <a:pathLst>
                <a:path w="6" h="4">
                  <a:moveTo>
                    <a:pt x="6" y="0"/>
                  </a:moveTo>
                  <a:cubicBezTo>
                    <a:pt x="6" y="0"/>
                    <a:pt x="1" y="4"/>
                    <a:pt x="0" y="4"/>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0">
              <a:extLst>
                <a:ext uri="{FF2B5EF4-FFF2-40B4-BE49-F238E27FC236}">
                  <a16:creationId xmlns:a16="http://schemas.microsoft.com/office/drawing/2014/main" id="{A32F5CFA-18EF-6048-9C31-140D9A87DA48}"/>
                </a:ext>
              </a:extLst>
            </p:cNvPr>
            <p:cNvSpPr>
              <a:spLocks/>
            </p:cNvSpPr>
            <p:nvPr/>
          </p:nvSpPr>
          <p:spPr bwMode="auto">
            <a:xfrm>
              <a:off x="10077451" y="884238"/>
              <a:ext cx="93663" cy="93663"/>
            </a:xfrm>
            <a:custGeom>
              <a:avLst/>
              <a:gdLst>
                <a:gd name="T0" fmla="*/ 4 w 11"/>
                <a:gd name="T1" fmla="*/ 11 h 11"/>
                <a:gd name="T2" fmla="*/ 0 w 11"/>
                <a:gd name="T3" fmla="*/ 4 h 11"/>
                <a:gd name="T4" fmla="*/ 5 w 11"/>
                <a:gd name="T5" fmla="*/ 0 h 11"/>
                <a:gd name="T6" fmla="*/ 11 w 11"/>
                <a:gd name="T7" fmla="*/ 6 h 11"/>
                <a:gd name="T8" fmla="*/ 4 w 11"/>
                <a:gd name="T9" fmla="*/ 11 h 11"/>
              </a:gdLst>
              <a:ahLst/>
              <a:cxnLst>
                <a:cxn ang="0">
                  <a:pos x="T0" y="T1"/>
                </a:cxn>
                <a:cxn ang="0">
                  <a:pos x="T2" y="T3"/>
                </a:cxn>
                <a:cxn ang="0">
                  <a:pos x="T4" y="T5"/>
                </a:cxn>
                <a:cxn ang="0">
                  <a:pos x="T6" y="T7"/>
                </a:cxn>
                <a:cxn ang="0">
                  <a:pos x="T8" y="T9"/>
                </a:cxn>
              </a:cxnLst>
              <a:rect l="0" t="0" r="r" b="b"/>
              <a:pathLst>
                <a:path w="11" h="11">
                  <a:moveTo>
                    <a:pt x="4" y="11"/>
                  </a:moveTo>
                  <a:cubicBezTo>
                    <a:pt x="0" y="4"/>
                    <a:pt x="0" y="4"/>
                    <a:pt x="0" y="4"/>
                  </a:cubicBezTo>
                  <a:cubicBezTo>
                    <a:pt x="1" y="3"/>
                    <a:pt x="3" y="1"/>
                    <a:pt x="5" y="0"/>
                  </a:cubicBezTo>
                  <a:cubicBezTo>
                    <a:pt x="11" y="6"/>
                    <a:pt x="11" y="6"/>
                    <a:pt x="11" y="6"/>
                  </a:cubicBezTo>
                  <a:cubicBezTo>
                    <a:pt x="9" y="8"/>
                    <a:pt x="5" y="10"/>
                    <a:pt x="4" y="1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1">
              <a:extLst>
                <a:ext uri="{FF2B5EF4-FFF2-40B4-BE49-F238E27FC236}">
                  <a16:creationId xmlns:a16="http://schemas.microsoft.com/office/drawing/2014/main" id="{3FA38622-7AA5-2D4B-8E53-5AAF111485BD}"/>
                </a:ext>
              </a:extLst>
            </p:cNvPr>
            <p:cNvSpPr>
              <a:spLocks/>
            </p:cNvSpPr>
            <p:nvPr/>
          </p:nvSpPr>
          <p:spPr bwMode="auto">
            <a:xfrm>
              <a:off x="9382126" y="960438"/>
              <a:ext cx="25400" cy="50800"/>
            </a:xfrm>
            <a:custGeom>
              <a:avLst/>
              <a:gdLst>
                <a:gd name="T0" fmla="*/ 0 w 3"/>
                <a:gd name="T1" fmla="*/ 0 h 6"/>
                <a:gd name="T2" fmla="*/ 3 w 3"/>
                <a:gd name="T3" fmla="*/ 6 h 6"/>
              </a:gdLst>
              <a:ahLst/>
              <a:cxnLst>
                <a:cxn ang="0">
                  <a:pos x="T0" y="T1"/>
                </a:cxn>
                <a:cxn ang="0">
                  <a:pos x="T2" y="T3"/>
                </a:cxn>
              </a:cxnLst>
              <a:rect l="0" t="0" r="r" b="b"/>
              <a:pathLst>
                <a:path w="3" h="6">
                  <a:moveTo>
                    <a:pt x="0" y="0"/>
                  </a:moveTo>
                  <a:cubicBezTo>
                    <a:pt x="0" y="0"/>
                    <a:pt x="2" y="3"/>
                    <a:pt x="3" y="6"/>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2">
              <a:extLst>
                <a:ext uri="{FF2B5EF4-FFF2-40B4-BE49-F238E27FC236}">
                  <a16:creationId xmlns:a16="http://schemas.microsoft.com/office/drawing/2014/main" id="{62E98987-F203-3D49-9270-B2BF09306826}"/>
                </a:ext>
              </a:extLst>
            </p:cNvPr>
            <p:cNvSpPr>
              <a:spLocks/>
            </p:cNvSpPr>
            <p:nvPr/>
          </p:nvSpPr>
          <p:spPr bwMode="auto">
            <a:xfrm>
              <a:off x="9356726" y="942975"/>
              <a:ext cx="84138" cy="68263"/>
            </a:xfrm>
            <a:custGeom>
              <a:avLst/>
              <a:gdLst>
                <a:gd name="T0" fmla="*/ 1 w 10"/>
                <a:gd name="T1" fmla="*/ 8 h 8"/>
                <a:gd name="T2" fmla="*/ 0 w 10"/>
                <a:gd name="T3" fmla="*/ 4 h 8"/>
                <a:gd name="T4" fmla="*/ 7 w 10"/>
                <a:gd name="T5" fmla="*/ 0 h 8"/>
                <a:gd name="T6" fmla="*/ 10 w 10"/>
                <a:gd name="T7" fmla="*/ 8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1" y="7"/>
                    <a:pt x="0" y="5"/>
                    <a:pt x="0" y="4"/>
                  </a:cubicBezTo>
                  <a:cubicBezTo>
                    <a:pt x="7" y="0"/>
                    <a:pt x="7" y="0"/>
                    <a:pt x="7" y="0"/>
                  </a:cubicBezTo>
                  <a:cubicBezTo>
                    <a:pt x="7" y="0"/>
                    <a:pt x="10" y="4"/>
                    <a:pt x="10" y="8"/>
                  </a:cubicBezTo>
                  <a:lnTo>
                    <a:pt x="1" y="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3">
              <a:extLst>
                <a:ext uri="{FF2B5EF4-FFF2-40B4-BE49-F238E27FC236}">
                  <a16:creationId xmlns:a16="http://schemas.microsoft.com/office/drawing/2014/main" id="{89FA7A35-63C3-684D-8A27-9F90EEB95C7E}"/>
                </a:ext>
              </a:extLst>
            </p:cNvPr>
            <p:cNvSpPr>
              <a:spLocks/>
            </p:cNvSpPr>
            <p:nvPr/>
          </p:nvSpPr>
          <p:spPr bwMode="auto">
            <a:xfrm>
              <a:off x="3940176" y="0"/>
              <a:ext cx="2835275" cy="1223963"/>
            </a:xfrm>
            <a:custGeom>
              <a:avLst/>
              <a:gdLst>
                <a:gd name="T0" fmla="*/ 269 w 334"/>
                <a:gd name="T1" fmla="*/ 79 h 144"/>
                <a:gd name="T2" fmla="*/ 233 w 334"/>
                <a:gd name="T3" fmla="*/ 90 h 144"/>
                <a:gd name="T4" fmla="*/ 205 w 334"/>
                <a:gd name="T5" fmla="*/ 74 h 144"/>
                <a:gd name="T6" fmla="*/ 206 w 334"/>
                <a:gd name="T7" fmla="*/ 65 h 144"/>
                <a:gd name="T8" fmla="*/ 141 w 334"/>
                <a:gd name="T9" fmla="*/ 0 h 144"/>
                <a:gd name="T10" fmla="*/ 77 w 334"/>
                <a:gd name="T11" fmla="*/ 65 h 144"/>
                <a:gd name="T12" fmla="*/ 79 w 334"/>
                <a:gd name="T13" fmla="*/ 80 h 144"/>
                <a:gd name="T14" fmla="*/ 64 w 334"/>
                <a:gd name="T15" fmla="*/ 79 h 144"/>
                <a:gd name="T16" fmla="*/ 0 w 334"/>
                <a:gd name="T17" fmla="*/ 144 h 144"/>
                <a:gd name="T18" fmla="*/ 334 w 334"/>
                <a:gd name="T19" fmla="*/ 144 h 144"/>
                <a:gd name="T20" fmla="*/ 269 w 334"/>
                <a:gd name="T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44">
                  <a:moveTo>
                    <a:pt x="269" y="79"/>
                  </a:moveTo>
                  <a:cubicBezTo>
                    <a:pt x="256" y="79"/>
                    <a:pt x="243" y="83"/>
                    <a:pt x="233" y="90"/>
                  </a:cubicBezTo>
                  <a:cubicBezTo>
                    <a:pt x="226" y="82"/>
                    <a:pt x="216" y="76"/>
                    <a:pt x="205" y="74"/>
                  </a:cubicBezTo>
                  <a:cubicBezTo>
                    <a:pt x="206" y="71"/>
                    <a:pt x="206" y="68"/>
                    <a:pt x="206" y="65"/>
                  </a:cubicBezTo>
                  <a:cubicBezTo>
                    <a:pt x="206" y="29"/>
                    <a:pt x="177" y="0"/>
                    <a:pt x="141" y="0"/>
                  </a:cubicBezTo>
                  <a:cubicBezTo>
                    <a:pt x="106" y="0"/>
                    <a:pt x="77" y="29"/>
                    <a:pt x="77" y="65"/>
                  </a:cubicBezTo>
                  <a:cubicBezTo>
                    <a:pt x="77" y="70"/>
                    <a:pt x="78" y="75"/>
                    <a:pt x="79" y="80"/>
                  </a:cubicBezTo>
                  <a:cubicBezTo>
                    <a:pt x="74" y="79"/>
                    <a:pt x="69" y="79"/>
                    <a:pt x="64" y="79"/>
                  </a:cubicBezTo>
                  <a:cubicBezTo>
                    <a:pt x="29" y="79"/>
                    <a:pt x="0" y="105"/>
                    <a:pt x="0" y="144"/>
                  </a:cubicBezTo>
                  <a:cubicBezTo>
                    <a:pt x="334" y="144"/>
                    <a:pt x="334" y="144"/>
                    <a:pt x="334" y="144"/>
                  </a:cubicBezTo>
                  <a:cubicBezTo>
                    <a:pt x="334" y="105"/>
                    <a:pt x="305" y="79"/>
                    <a:pt x="269" y="7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4">
              <a:extLst>
                <a:ext uri="{FF2B5EF4-FFF2-40B4-BE49-F238E27FC236}">
                  <a16:creationId xmlns:a16="http://schemas.microsoft.com/office/drawing/2014/main" id="{476CF67F-77A1-614D-8411-E9D3DCD3B7F7}"/>
                </a:ext>
              </a:extLst>
            </p:cNvPr>
            <p:cNvSpPr>
              <a:spLocks/>
            </p:cNvSpPr>
            <p:nvPr/>
          </p:nvSpPr>
          <p:spPr bwMode="auto">
            <a:xfrm>
              <a:off x="4610101" y="679450"/>
              <a:ext cx="85725" cy="60325"/>
            </a:xfrm>
            <a:custGeom>
              <a:avLst/>
              <a:gdLst>
                <a:gd name="T0" fmla="*/ 0 w 10"/>
                <a:gd name="T1" fmla="*/ 0 h 7"/>
                <a:gd name="T2" fmla="*/ 10 w 10"/>
                <a:gd name="T3" fmla="*/ 7 h 7"/>
              </a:gdLst>
              <a:ahLst/>
              <a:cxnLst>
                <a:cxn ang="0">
                  <a:pos x="T0" y="T1"/>
                </a:cxn>
                <a:cxn ang="0">
                  <a:pos x="T2" y="T3"/>
                </a:cxn>
              </a:cxnLst>
              <a:rect l="0" t="0" r="r" b="b"/>
              <a:pathLst>
                <a:path w="10" h="7">
                  <a:moveTo>
                    <a:pt x="0" y="0"/>
                  </a:moveTo>
                  <a:cubicBezTo>
                    <a:pt x="0" y="0"/>
                    <a:pt x="8" y="6"/>
                    <a:pt x="10" y="7"/>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5">
              <a:extLst>
                <a:ext uri="{FF2B5EF4-FFF2-40B4-BE49-F238E27FC236}">
                  <a16:creationId xmlns:a16="http://schemas.microsoft.com/office/drawing/2014/main" id="{BE6DF228-B419-464C-B931-73EA610B02B6}"/>
                </a:ext>
              </a:extLst>
            </p:cNvPr>
            <p:cNvSpPr>
              <a:spLocks/>
            </p:cNvSpPr>
            <p:nvPr/>
          </p:nvSpPr>
          <p:spPr bwMode="auto">
            <a:xfrm>
              <a:off x="4584701" y="654050"/>
              <a:ext cx="127000" cy="119063"/>
            </a:xfrm>
            <a:custGeom>
              <a:avLst/>
              <a:gdLst>
                <a:gd name="T0" fmla="*/ 11 w 15"/>
                <a:gd name="T1" fmla="*/ 14 h 14"/>
                <a:gd name="T2" fmla="*/ 0 w 15"/>
                <a:gd name="T3" fmla="*/ 6 h 14"/>
                <a:gd name="T4" fmla="*/ 6 w 15"/>
                <a:gd name="T5" fmla="*/ 0 h 14"/>
                <a:gd name="T6" fmla="*/ 15 w 15"/>
                <a:gd name="T7" fmla="*/ 7 h 14"/>
                <a:gd name="T8" fmla="*/ 11 w 15"/>
                <a:gd name="T9" fmla="*/ 14 h 14"/>
              </a:gdLst>
              <a:ahLst/>
              <a:cxnLst>
                <a:cxn ang="0">
                  <a:pos x="T0" y="T1"/>
                </a:cxn>
                <a:cxn ang="0">
                  <a:pos x="T2" y="T3"/>
                </a:cxn>
                <a:cxn ang="0">
                  <a:pos x="T4" y="T5"/>
                </a:cxn>
                <a:cxn ang="0">
                  <a:pos x="T6" y="T7"/>
                </a:cxn>
                <a:cxn ang="0">
                  <a:pos x="T8" y="T9"/>
                </a:cxn>
              </a:cxnLst>
              <a:rect l="0" t="0" r="r" b="b"/>
              <a:pathLst>
                <a:path w="15" h="14">
                  <a:moveTo>
                    <a:pt x="11" y="14"/>
                  </a:moveTo>
                  <a:cubicBezTo>
                    <a:pt x="9" y="13"/>
                    <a:pt x="2" y="7"/>
                    <a:pt x="0" y="6"/>
                  </a:cubicBezTo>
                  <a:cubicBezTo>
                    <a:pt x="6" y="0"/>
                    <a:pt x="6" y="0"/>
                    <a:pt x="6" y="0"/>
                  </a:cubicBezTo>
                  <a:cubicBezTo>
                    <a:pt x="9" y="2"/>
                    <a:pt x="14" y="6"/>
                    <a:pt x="15" y="7"/>
                  </a:cubicBezTo>
                  <a:lnTo>
                    <a:pt x="11" y="1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6">
              <a:extLst>
                <a:ext uri="{FF2B5EF4-FFF2-40B4-BE49-F238E27FC236}">
                  <a16:creationId xmlns:a16="http://schemas.microsoft.com/office/drawing/2014/main" id="{9D40ADD2-A398-844B-A6D6-8A62FFA286F6}"/>
                </a:ext>
              </a:extLst>
            </p:cNvPr>
            <p:cNvSpPr>
              <a:spLocks/>
            </p:cNvSpPr>
            <p:nvPr/>
          </p:nvSpPr>
          <p:spPr bwMode="auto">
            <a:xfrm>
              <a:off x="5883276" y="755650"/>
              <a:ext cx="34925" cy="93663"/>
            </a:xfrm>
            <a:custGeom>
              <a:avLst/>
              <a:gdLst>
                <a:gd name="T0" fmla="*/ 4 w 4"/>
                <a:gd name="T1" fmla="*/ 0 h 11"/>
                <a:gd name="T2" fmla="*/ 0 w 4"/>
                <a:gd name="T3" fmla="*/ 11 h 11"/>
              </a:gdLst>
              <a:ahLst/>
              <a:cxnLst>
                <a:cxn ang="0">
                  <a:pos x="T0" y="T1"/>
                </a:cxn>
                <a:cxn ang="0">
                  <a:pos x="T2" y="T3"/>
                </a:cxn>
              </a:cxnLst>
              <a:rect l="0" t="0" r="r" b="b"/>
              <a:pathLst>
                <a:path w="4" h="11">
                  <a:moveTo>
                    <a:pt x="4" y="0"/>
                  </a:moveTo>
                  <a:cubicBezTo>
                    <a:pt x="4" y="0"/>
                    <a:pt x="0" y="7"/>
                    <a:pt x="0" y="11"/>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7">
              <a:extLst>
                <a:ext uri="{FF2B5EF4-FFF2-40B4-BE49-F238E27FC236}">
                  <a16:creationId xmlns:a16="http://schemas.microsoft.com/office/drawing/2014/main" id="{16365411-9700-434B-BBA8-1E85731CF6BE}"/>
                </a:ext>
              </a:extLst>
            </p:cNvPr>
            <p:cNvSpPr>
              <a:spLocks/>
            </p:cNvSpPr>
            <p:nvPr/>
          </p:nvSpPr>
          <p:spPr bwMode="auto">
            <a:xfrm>
              <a:off x="5849938" y="739775"/>
              <a:ext cx="93663" cy="109538"/>
            </a:xfrm>
            <a:custGeom>
              <a:avLst/>
              <a:gdLst>
                <a:gd name="T0" fmla="*/ 8 w 11"/>
                <a:gd name="T1" fmla="*/ 13 h 13"/>
                <a:gd name="T2" fmla="*/ 0 w 11"/>
                <a:gd name="T3" fmla="*/ 13 h 13"/>
                <a:gd name="T4" fmla="*/ 4 w 11"/>
                <a:gd name="T5" fmla="*/ 0 h 13"/>
                <a:gd name="T6" fmla="*/ 11 w 11"/>
                <a:gd name="T7" fmla="*/ 5 h 13"/>
                <a:gd name="T8" fmla="*/ 8 w 11"/>
                <a:gd name="T9" fmla="*/ 2 h 13"/>
                <a:gd name="T10" fmla="*/ 11 w 11"/>
                <a:gd name="T11" fmla="*/ 5 h 13"/>
                <a:gd name="T12" fmla="*/ 8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8" y="13"/>
                  </a:moveTo>
                  <a:cubicBezTo>
                    <a:pt x="0" y="13"/>
                    <a:pt x="0" y="13"/>
                    <a:pt x="0" y="13"/>
                  </a:cubicBezTo>
                  <a:cubicBezTo>
                    <a:pt x="0" y="7"/>
                    <a:pt x="4" y="1"/>
                    <a:pt x="4" y="0"/>
                  </a:cubicBezTo>
                  <a:cubicBezTo>
                    <a:pt x="11" y="5"/>
                    <a:pt x="11" y="5"/>
                    <a:pt x="11" y="5"/>
                  </a:cubicBezTo>
                  <a:cubicBezTo>
                    <a:pt x="8" y="2"/>
                    <a:pt x="8" y="2"/>
                    <a:pt x="8" y="2"/>
                  </a:cubicBezTo>
                  <a:cubicBezTo>
                    <a:pt x="11" y="5"/>
                    <a:pt x="11" y="5"/>
                    <a:pt x="11" y="5"/>
                  </a:cubicBezTo>
                  <a:cubicBezTo>
                    <a:pt x="10" y="7"/>
                    <a:pt x="8" y="11"/>
                    <a:pt x="8" y="13"/>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78">
              <a:extLst>
                <a:ext uri="{FF2B5EF4-FFF2-40B4-BE49-F238E27FC236}">
                  <a16:creationId xmlns:a16="http://schemas.microsoft.com/office/drawing/2014/main" id="{434140DA-FA91-7140-B9A9-8C04F96ABA7B}"/>
                </a:ext>
              </a:extLst>
            </p:cNvPr>
            <p:cNvSpPr>
              <a:spLocks noChangeArrowheads="1"/>
            </p:cNvSpPr>
            <p:nvPr/>
          </p:nvSpPr>
          <p:spPr bwMode="auto">
            <a:xfrm>
              <a:off x="8897938" y="4316413"/>
              <a:ext cx="720725" cy="2227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79">
              <a:extLst>
                <a:ext uri="{FF2B5EF4-FFF2-40B4-BE49-F238E27FC236}">
                  <a16:creationId xmlns:a16="http://schemas.microsoft.com/office/drawing/2014/main" id="{403AC946-96C9-D54A-8A45-F0078C21C7D5}"/>
                </a:ext>
              </a:extLst>
            </p:cNvPr>
            <p:cNvSpPr>
              <a:spLocks/>
            </p:cNvSpPr>
            <p:nvPr/>
          </p:nvSpPr>
          <p:spPr bwMode="auto">
            <a:xfrm>
              <a:off x="8897938" y="4316413"/>
              <a:ext cx="720725" cy="2227263"/>
            </a:xfrm>
            <a:custGeom>
              <a:avLst/>
              <a:gdLst>
                <a:gd name="T0" fmla="*/ 0 w 454"/>
                <a:gd name="T1" fmla="*/ 1403 h 1403"/>
                <a:gd name="T2" fmla="*/ 0 w 454"/>
                <a:gd name="T3" fmla="*/ 0 h 1403"/>
                <a:gd name="T4" fmla="*/ 454 w 454"/>
                <a:gd name="T5" fmla="*/ 0 h 1403"/>
                <a:gd name="T6" fmla="*/ 454 w 454"/>
                <a:gd name="T7" fmla="*/ 1403 h 1403"/>
              </a:gdLst>
              <a:ahLst/>
              <a:cxnLst>
                <a:cxn ang="0">
                  <a:pos x="T0" y="T1"/>
                </a:cxn>
                <a:cxn ang="0">
                  <a:pos x="T2" y="T3"/>
                </a:cxn>
                <a:cxn ang="0">
                  <a:pos x="T4" y="T5"/>
                </a:cxn>
                <a:cxn ang="0">
                  <a:pos x="T6" y="T7"/>
                </a:cxn>
              </a:cxnLst>
              <a:rect l="0" t="0" r="r" b="b"/>
              <a:pathLst>
                <a:path w="454" h="1403">
                  <a:moveTo>
                    <a:pt x="0" y="1403"/>
                  </a:moveTo>
                  <a:lnTo>
                    <a:pt x="0" y="0"/>
                  </a:lnTo>
                  <a:lnTo>
                    <a:pt x="454" y="0"/>
                  </a:lnTo>
                  <a:lnTo>
                    <a:pt x="454" y="14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0">
              <a:extLst>
                <a:ext uri="{FF2B5EF4-FFF2-40B4-BE49-F238E27FC236}">
                  <a16:creationId xmlns:a16="http://schemas.microsoft.com/office/drawing/2014/main" id="{15B78D57-C81D-F449-A9C7-7A6E876C6E08}"/>
                </a:ext>
              </a:extLst>
            </p:cNvPr>
            <p:cNvSpPr>
              <a:spLocks/>
            </p:cNvSpPr>
            <p:nvPr/>
          </p:nvSpPr>
          <p:spPr bwMode="auto">
            <a:xfrm>
              <a:off x="8863013" y="4275138"/>
              <a:ext cx="790575" cy="2268538"/>
            </a:xfrm>
            <a:custGeom>
              <a:avLst/>
              <a:gdLst>
                <a:gd name="T0" fmla="*/ 93 w 93"/>
                <a:gd name="T1" fmla="*/ 267 h 267"/>
                <a:gd name="T2" fmla="*/ 85 w 93"/>
                <a:gd name="T3" fmla="*/ 267 h 267"/>
                <a:gd name="T4" fmla="*/ 85 w 93"/>
                <a:gd name="T5" fmla="*/ 9 h 267"/>
                <a:gd name="T6" fmla="*/ 8 w 93"/>
                <a:gd name="T7" fmla="*/ 9 h 267"/>
                <a:gd name="T8" fmla="*/ 8 w 93"/>
                <a:gd name="T9" fmla="*/ 267 h 267"/>
                <a:gd name="T10" fmla="*/ 0 w 93"/>
                <a:gd name="T11" fmla="*/ 267 h 267"/>
                <a:gd name="T12" fmla="*/ 0 w 93"/>
                <a:gd name="T13" fmla="*/ 5 h 267"/>
                <a:gd name="T14" fmla="*/ 4 w 93"/>
                <a:gd name="T15" fmla="*/ 0 h 267"/>
                <a:gd name="T16" fmla="*/ 89 w 93"/>
                <a:gd name="T17" fmla="*/ 0 h 267"/>
                <a:gd name="T18" fmla="*/ 93 w 93"/>
                <a:gd name="T19" fmla="*/ 5 h 267"/>
                <a:gd name="T20" fmla="*/ 93 w 93"/>
                <a:gd name="T21"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67">
                  <a:moveTo>
                    <a:pt x="93" y="267"/>
                  </a:moveTo>
                  <a:cubicBezTo>
                    <a:pt x="85" y="267"/>
                    <a:pt x="85" y="267"/>
                    <a:pt x="85" y="267"/>
                  </a:cubicBezTo>
                  <a:cubicBezTo>
                    <a:pt x="85" y="9"/>
                    <a:pt x="85" y="9"/>
                    <a:pt x="85" y="9"/>
                  </a:cubicBezTo>
                  <a:cubicBezTo>
                    <a:pt x="8" y="9"/>
                    <a:pt x="8" y="9"/>
                    <a:pt x="8" y="9"/>
                  </a:cubicBezTo>
                  <a:cubicBezTo>
                    <a:pt x="8" y="267"/>
                    <a:pt x="8" y="267"/>
                    <a:pt x="8" y="267"/>
                  </a:cubicBezTo>
                  <a:cubicBezTo>
                    <a:pt x="0" y="267"/>
                    <a:pt x="0" y="267"/>
                    <a:pt x="0" y="267"/>
                  </a:cubicBezTo>
                  <a:cubicBezTo>
                    <a:pt x="0" y="5"/>
                    <a:pt x="0" y="5"/>
                    <a:pt x="0" y="5"/>
                  </a:cubicBezTo>
                  <a:cubicBezTo>
                    <a:pt x="0" y="2"/>
                    <a:pt x="2" y="0"/>
                    <a:pt x="4" y="0"/>
                  </a:cubicBezTo>
                  <a:cubicBezTo>
                    <a:pt x="89" y="0"/>
                    <a:pt x="89" y="0"/>
                    <a:pt x="89" y="0"/>
                  </a:cubicBezTo>
                  <a:cubicBezTo>
                    <a:pt x="91" y="0"/>
                    <a:pt x="93" y="2"/>
                    <a:pt x="93" y="5"/>
                  </a:cubicBezTo>
                  <a:lnTo>
                    <a:pt x="93" y="26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81">
              <a:extLst>
                <a:ext uri="{FF2B5EF4-FFF2-40B4-BE49-F238E27FC236}">
                  <a16:creationId xmlns:a16="http://schemas.microsoft.com/office/drawing/2014/main" id="{4FD65137-F4B4-1B4C-9485-64D0FF6970C7}"/>
                </a:ext>
              </a:extLst>
            </p:cNvPr>
            <p:cNvSpPr>
              <a:spLocks/>
            </p:cNvSpPr>
            <p:nvPr/>
          </p:nvSpPr>
          <p:spPr bwMode="auto">
            <a:xfrm>
              <a:off x="10077451" y="3127375"/>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Line 82">
              <a:extLst>
                <a:ext uri="{FF2B5EF4-FFF2-40B4-BE49-F238E27FC236}">
                  <a16:creationId xmlns:a16="http://schemas.microsoft.com/office/drawing/2014/main" id="{96DCA28C-B3FB-CF4A-B061-A90E270D564E}"/>
                </a:ext>
              </a:extLst>
            </p:cNvPr>
            <p:cNvSpPr>
              <a:spLocks noChangeShapeType="1"/>
            </p:cNvSpPr>
            <p:nvPr/>
          </p:nvSpPr>
          <p:spPr bwMode="auto">
            <a:xfrm>
              <a:off x="10077451" y="3127375"/>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3">
              <a:extLst>
                <a:ext uri="{FF2B5EF4-FFF2-40B4-BE49-F238E27FC236}">
                  <a16:creationId xmlns:a16="http://schemas.microsoft.com/office/drawing/2014/main" id="{7B5EC855-EC13-7C4C-8062-F572ED86A603}"/>
                </a:ext>
              </a:extLst>
            </p:cNvPr>
            <p:cNvSpPr>
              <a:spLocks noChangeArrowheads="1"/>
            </p:cNvSpPr>
            <p:nvPr/>
          </p:nvSpPr>
          <p:spPr bwMode="auto">
            <a:xfrm>
              <a:off x="10077451" y="3092450"/>
              <a:ext cx="28098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84">
              <a:extLst>
                <a:ext uri="{FF2B5EF4-FFF2-40B4-BE49-F238E27FC236}">
                  <a16:creationId xmlns:a16="http://schemas.microsoft.com/office/drawing/2014/main" id="{C7C71068-AE3A-BF4D-B1A9-3CD2EC8B74C3}"/>
                </a:ext>
              </a:extLst>
            </p:cNvPr>
            <p:cNvSpPr>
              <a:spLocks/>
            </p:cNvSpPr>
            <p:nvPr/>
          </p:nvSpPr>
          <p:spPr bwMode="auto">
            <a:xfrm>
              <a:off x="10477501" y="3127375"/>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Line 85">
              <a:extLst>
                <a:ext uri="{FF2B5EF4-FFF2-40B4-BE49-F238E27FC236}">
                  <a16:creationId xmlns:a16="http://schemas.microsoft.com/office/drawing/2014/main" id="{B099CFF1-93CE-7041-B0D1-D0A32B53C5ED}"/>
                </a:ext>
              </a:extLst>
            </p:cNvPr>
            <p:cNvSpPr>
              <a:spLocks noChangeShapeType="1"/>
            </p:cNvSpPr>
            <p:nvPr/>
          </p:nvSpPr>
          <p:spPr bwMode="auto">
            <a:xfrm>
              <a:off x="10477501" y="3127375"/>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86">
              <a:extLst>
                <a:ext uri="{FF2B5EF4-FFF2-40B4-BE49-F238E27FC236}">
                  <a16:creationId xmlns:a16="http://schemas.microsoft.com/office/drawing/2014/main" id="{62123D06-17F1-AB4B-881C-3C48F8C470A3}"/>
                </a:ext>
              </a:extLst>
            </p:cNvPr>
            <p:cNvSpPr>
              <a:spLocks noChangeArrowheads="1"/>
            </p:cNvSpPr>
            <p:nvPr/>
          </p:nvSpPr>
          <p:spPr bwMode="auto">
            <a:xfrm>
              <a:off x="10477501" y="3092450"/>
              <a:ext cx="96678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7">
              <a:extLst>
                <a:ext uri="{FF2B5EF4-FFF2-40B4-BE49-F238E27FC236}">
                  <a16:creationId xmlns:a16="http://schemas.microsoft.com/office/drawing/2014/main" id="{9FB85593-3E0D-3347-9848-8D27EE01D224}"/>
                </a:ext>
              </a:extLst>
            </p:cNvPr>
            <p:cNvSpPr>
              <a:spLocks/>
            </p:cNvSpPr>
            <p:nvPr/>
          </p:nvSpPr>
          <p:spPr bwMode="auto">
            <a:xfrm>
              <a:off x="10077451" y="3314700"/>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Line 88">
              <a:extLst>
                <a:ext uri="{FF2B5EF4-FFF2-40B4-BE49-F238E27FC236}">
                  <a16:creationId xmlns:a16="http://schemas.microsoft.com/office/drawing/2014/main" id="{5E9F6113-5A13-8347-8108-89C7927DC27A}"/>
                </a:ext>
              </a:extLst>
            </p:cNvPr>
            <p:cNvSpPr>
              <a:spLocks noChangeShapeType="1"/>
            </p:cNvSpPr>
            <p:nvPr/>
          </p:nvSpPr>
          <p:spPr bwMode="auto">
            <a:xfrm>
              <a:off x="10077451" y="33147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89">
              <a:extLst>
                <a:ext uri="{FF2B5EF4-FFF2-40B4-BE49-F238E27FC236}">
                  <a16:creationId xmlns:a16="http://schemas.microsoft.com/office/drawing/2014/main" id="{9475BD7F-A276-B140-A025-D2500F48A4E7}"/>
                </a:ext>
              </a:extLst>
            </p:cNvPr>
            <p:cNvSpPr>
              <a:spLocks noChangeArrowheads="1"/>
            </p:cNvSpPr>
            <p:nvPr/>
          </p:nvSpPr>
          <p:spPr bwMode="auto">
            <a:xfrm>
              <a:off x="10077451" y="3271838"/>
              <a:ext cx="2809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0">
              <a:extLst>
                <a:ext uri="{FF2B5EF4-FFF2-40B4-BE49-F238E27FC236}">
                  <a16:creationId xmlns:a16="http://schemas.microsoft.com/office/drawing/2014/main" id="{8587506C-E85D-6F43-A6D6-CCB7858F6CDB}"/>
                </a:ext>
              </a:extLst>
            </p:cNvPr>
            <p:cNvSpPr>
              <a:spLocks/>
            </p:cNvSpPr>
            <p:nvPr/>
          </p:nvSpPr>
          <p:spPr bwMode="auto">
            <a:xfrm>
              <a:off x="10477501" y="3314700"/>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91">
              <a:extLst>
                <a:ext uri="{FF2B5EF4-FFF2-40B4-BE49-F238E27FC236}">
                  <a16:creationId xmlns:a16="http://schemas.microsoft.com/office/drawing/2014/main" id="{7C622961-6DD6-664D-98F4-F58AE4B5E8B1}"/>
                </a:ext>
              </a:extLst>
            </p:cNvPr>
            <p:cNvSpPr>
              <a:spLocks noChangeShapeType="1"/>
            </p:cNvSpPr>
            <p:nvPr/>
          </p:nvSpPr>
          <p:spPr bwMode="auto">
            <a:xfrm>
              <a:off x="10477501" y="3314700"/>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2">
              <a:extLst>
                <a:ext uri="{FF2B5EF4-FFF2-40B4-BE49-F238E27FC236}">
                  <a16:creationId xmlns:a16="http://schemas.microsoft.com/office/drawing/2014/main" id="{F6DDCD9B-99EF-3D4C-83DF-447D35A65574}"/>
                </a:ext>
              </a:extLst>
            </p:cNvPr>
            <p:cNvSpPr>
              <a:spLocks noChangeArrowheads="1"/>
            </p:cNvSpPr>
            <p:nvPr/>
          </p:nvSpPr>
          <p:spPr bwMode="auto">
            <a:xfrm>
              <a:off x="10477501" y="3271838"/>
              <a:ext cx="9667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3">
              <a:extLst>
                <a:ext uri="{FF2B5EF4-FFF2-40B4-BE49-F238E27FC236}">
                  <a16:creationId xmlns:a16="http://schemas.microsoft.com/office/drawing/2014/main" id="{56D0732B-CA3C-BB44-8405-78D9D59BC502}"/>
                </a:ext>
              </a:extLst>
            </p:cNvPr>
            <p:cNvSpPr>
              <a:spLocks/>
            </p:cNvSpPr>
            <p:nvPr/>
          </p:nvSpPr>
          <p:spPr bwMode="auto">
            <a:xfrm>
              <a:off x="10077451" y="3492500"/>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Line 94">
              <a:extLst>
                <a:ext uri="{FF2B5EF4-FFF2-40B4-BE49-F238E27FC236}">
                  <a16:creationId xmlns:a16="http://schemas.microsoft.com/office/drawing/2014/main" id="{8A8B6B0E-6F43-014C-9701-AE437F004AD0}"/>
                </a:ext>
              </a:extLst>
            </p:cNvPr>
            <p:cNvSpPr>
              <a:spLocks noChangeShapeType="1"/>
            </p:cNvSpPr>
            <p:nvPr/>
          </p:nvSpPr>
          <p:spPr bwMode="auto">
            <a:xfrm>
              <a:off x="10077451" y="34925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95">
              <a:extLst>
                <a:ext uri="{FF2B5EF4-FFF2-40B4-BE49-F238E27FC236}">
                  <a16:creationId xmlns:a16="http://schemas.microsoft.com/office/drawing/2014/main" id="{DACFC2E7-4D9B-9A47-AB0A-D5202CE19CD9}"/>
                </a:ext>
              </a:extLst>
            </p:cNvPr>
            <p:cNvSpPr>
              <a:spLocks noChangeArrowheads="1"/>
            </p:cNvSpPr>
            <p:nvPr/>
          </p:nvSpPr>
          <p:spPr bwMode="auto">
            <a:xfrm>
              <a:off x="10077451" y="3459163"/>
              <a:ext cx="280988" cy="6667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
              <a:extLst>
                <a:ext uri="{FF2B5EF4-FFF2-40B4-BE49-F238E27FC236}">
                  <a16:creationId xmlns:a16="http://schemas.microsoft.com/office/drawing/2014/main" id="{B7914C39-4DB0-7247-9AE9-E37E9EB96025}"/>
                </a:ext>
              </a:extLst>
            </p:cNvPr>
            <p:cNvSpPr>
              <a:spLocks/>
            </p:cNvSpPr>
            <p:nvPr/>
          </p:nvSpPr>
          <p:spPr bwMode="auto">
            <a:xfrm>
              <a:off x="10477501" y="3492500"/>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Line 97">
              <a:extLst>
                <a:ext uri="{FF2B5EF4-FFF2-40B4-BE49-F238E27FC236}">
                  <a16:creationId xmlns:a16="http://schemas.microsoft.com/office/drawing/2014/main" id="{2B177BA0-9589-AE4D-A9B8-E48B2E6F148B}"/>
                </a:ext>
              </a:extLst>
            </p:cNvPr>
            <p:cNvSpPr>
              <a:spLocks noChangeShapeType="1"/>
            </p:cNvSpPr>
            <p:nvPr/>
          </p:nvSpPr>
          <p:spPr bwMode="auto">
            <a:xfrm>
              <a:off x="10477501" y="3492500"/>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98">
              <a:extLst>
                <a:ext uri="{FF2B5EF4-FFF2-40B4-BE49-F238E27FC236}">
                  <a16:creationId xmlns:a16="http://schemas.microsoft.com/office/drawing/2014/main" id="{7BC0FF07-D567-0048-BFDE-33E10E55DC04}"/>
                </a:ext>
              </a:extLst>
            </p:cNvPr>
            <p:cNvSpPr>
              <a:spLocks noChangeArrowheads="1"/>
            </p:cNvSpPr>
            <p:nvPr/>
          </p:nvSpPr>
          <p:spPr bwMode="auto">
            <a:xfrm>
              <a:off x="10477501" y="3459163"/>
              <a:ext cx="966788" cy="6667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9">
              <a:extLst>
                <a:ext uri="{FF2B5EF4-FFF2-40B4-BE49-F238E27FC236}">
                  <a16:creationId xmlns:a16="http://schemas.microsoft.com/office/drawing/2014/main" id="{54CD94F4-2FD0-6C4B-A49C-0314191BD3EF}"/>
                </a:ext>
              </a:extLst>
            </p:cNvPr>
            <p:cNvSpPr>
              <a:spLocks/>
            </p:cNvSpPr>
            <p:nvPr/>
          </p:nvSpPr>
          <p:spPr bwMode="auto">
            <a:xfrm>
              <a:off x="10077451" y="3671888"/>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Line 100">
              <a:extLst>
                <a:ext uri="{FF2B5EF4-FFF2-40B4-BE49-F238E27FC236}">
                  <a16:creationId xmlns:a16="http://schemas.microsoft.com/office/drawing/2014/main" id="{7A10BA28-6DAF-C744-AB94-93303A79B65E}"/>
                </a:ext>
              </a:extLst>
            </p:cNvPr>
            <p:cNvSpPr>
              <a:spLocks noChangeShapeType="1"/>
            </p:cNvSpPr>
            <p:nvPr/>
          </p:nvSpPr>
          <p:spPr bwMode="auto">
            <a:xfrm>
              <a:off x="10077451" y="3671888"/>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01">
              <a:extLst>
                <a:ext uri="{FF2B5EF4-FFF2-40B4-BE49-F238E27FC236}">
                  <a16:creationId xmlns:a16="http://schemas.microsoft.com/office/drawing/2014/main" id="{8C626BBF-A0BB-794C-9BB0-B3151A05CA7A}"/>
                </a:ext>
              </a:extLst>
            </p:cNvPr>
            <p:cNvSpPr>
              <a:spLocks noChangeArrowheads="1"/>
            </p:cNvSpPr>
            <p:nvPr/>
          </p:nvSpPr>
          <p:spPr bwMode="auto">
            <a:xfrm>
              <a:off x="10077451" y="3636963"/>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2">
              <a:extLst>
                <a:ext uri="{FF2B5EF4-FFF2-40B4-BE49-F238E27FC236}">
                  <a16:creationId xmlns:a16="http://schemas.microsoft.com/office/drawing/2014/main" id="{4E1FBA8D-EAFE-0D42-B5F7-2E98AE0C6285}"/>
                </a:ext>
              </a:extLst>
            </p:cNvPr>
            <p:cNvSpPr>
              <a:spLocks/>
            </p:cNvSpPr>
            <p:nvPr/>
          </p:nvSpPr>
          <p:spPr bwMode="auto">
            <a:xfrm>
              <a:off x="10477501" y="3671888"/>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Line 103">
              <a:extLst>
                <a:ext uri="{FF2B5EF4-FFF2-40B4-BE49-F238E27FC236}">
                  <a16:creationId xmlns:a16="http://schemas.microsoft.com/office/drawing/2014/main" id="{3CB7764A-1422-A34C-8BA8-226DFFF9FD72}"/>
                </a:ext>
              </a:extLst>
            </p:cNvPr>
            <p:cNvSpPr>
              <a:spLocks noChangeShapeType="1"/>
            </p:cNvSpPr>
            <p:nvPr/>
          </p:nvSpPr>
          <p:spPr bwMode="auto">
            <a:xfrm>
              <a:off x="10477501" y="3671888"/>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04">
              <a:extLst>
                <a:ext uri="{FF2B5EF4-FFF2-40B4-BE49-F238E27FC236}">
                  <a16:creationId xmlns:a16="http://schemas.microsoft.com/office/drawing/2014/main" id="{6388070B-AAFB-3A4F-ACC3-AC5B93871503}"/>
                </a:ext>
              </a:extLst>
            </p:cNvPr>
            <p:cNvSpPr>
              <a:spLocks noChangeArrowheads="1"/>
            </p:cNvSpPr>
            <p:nvPr/>
          </p:nvSpPr>
          <p:spPr bwMode="auto">
            <a:xfrm>
              <a:off x="10477501" y="3636963"/>
              <a:ext cx="9667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05">
              <a:extLst>
                <a:ext uri="{FF2B5EF4-FFF2-40B4-BE49-F238E27FC236}">
                  <a16:creationId xmlns:a16="http://schemas.microsoft.com/office/drawing/2014/main" id="{24CC1235-0BD8-304A-A3CC-4696AEF415A1}"/>
                </a:ext>
              </a:extLst>
            </p:cNvPr>
            <p:cNvSpPr>
              <a:spLocks noChangeArrowheads="1"/>
            </p:cNvSpPr>
            <p:nvPr/>
          </p:nvSpPr>
          <p:spPr bwMode="auto">
            <a:xfrm>
              <a:off x="10077451" y="2549525"/>
              <a:ext cx="1366838" cy="415925"/>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6">
              <a:extLst>
                <a:ext uri="{FF2B5EF4-FFF2-40B4-BE49-F238E27FC236}">
                  <a16:creationId xmlns:a16="http://schemas.microsoft.com/office/drawing/2014/main" id="{E2808636-36D4-154D-A897-AEE5A747CA11}"/>
                </a:ext>
              </a:extLst>
            </p:cNvPr>
            <p:cNvSpPr>
              <a:spLocks/>
            </p:cNvSpPr>
            <p:nvPr/>
          </p:nvSpPr>
          <p:spPr bwMode="auto">
            <a:xfrm>
              <a:off x="1927226" y="4656138"/>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Line 107">
              <a:extLst>
                <a:ext uri="{FF2B5EF4-FFF2-40B4-BE49-F238E27FC236}">
                  <a16:creationId xmlns:a16="http://schemas.microsoft.com/office/drawing/2014/main" id="{5464740C-45F5-0641-BD5A-6E36C06CE863}"/>
                </a:ext>
              </a:extLst>
            </p:cNvPr>
            <p:cNvSpPr>
              <a:spLocks noChangeShapeType="1"/>
            </p:cNvSpPr>
            <p:nvPr/>
          </p:nvSpPr>
          <p:spPr bwMode="auto">
            <a:xfrm flipH="1">
              <a:off x="1927226" y="4656138"/>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08">
              <a:extLst>
                <a:ext uri="{FF2B5EF4-FFF2-40B4-BE49-F238E27FC236}">
                  <a16:creationId xmlns:a16="http://schemas.microsoft.com/office/drawing/2014/main" id="{3CDD5AD0-5461-274A-B628-6C1D9BC35B70}"/>
                </a:ext>
              </a:extLst>
            </p:cNvPr>
            <p:cNvSpPr>
              <a:spLocks noChangeArrowheads="1"/>
            </p:cNvSpPr>
            <p:nvPr/>
          </p:nvSpPr>
          <p:spPr bwMode="auto">
            <a:xfrm>
              <a:off x="1927226" y="4622800"/>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9">
              <a:extLst>
                <a:ext uri="{FF2B5EF4-FFF2-40B4-BE49-F238E27FC236}">
                  <a16:creationId xmlns:a16="http://schemas.microsoft.com/office/drawing/2014/main" id="{5102A00E-5202-1E4C-90E7-C10BF06D59D0}"/>
                </a:ext>
              </a:extLst>
            </p:cNvPr>
            <p:cNvSpPr>
              <a:spLocks/>
            </p:cNvSpPr>
            <p:nvPr/>
          </p:nvSpPr>
          <p:spPr bwMode="auto">
            <a:xfrm>
              <a:off x="841376" y="4656138"/>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Line 110">
              <a:extLst>
                <a:ext uri="{FF2B5EF4-FFF2-40B4-BE49-F238E27FC236}">
                  <a16:creationId xmlns:a16="http://schemas.microsoft.com/office/drawing/2014/main" id="{B8971884-E9AD-F54E-B23E-C2B998396FCB}"/>
                </a:ext>
              </a:extLst>
            </p:cNvPr>
            <p:cNvSpPr>
              <a:spLocks noChangeShapeType="1"/>
            </p:cNvSpPr>
            <p:nvPr/>
          </p:nvSpPr>
          <p:spPr bwMode="auto">
            <a:xfrm flipH="1">
              <a:off x="841376" y="4656138"/>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11">
              <a:extLst>
                <a:ext uri="{FF2B5EF4-FFF2-40B4-BE49-F238E27FC236}">
                  <a16:creationId xmlns:a16="http://schemas.microsoft.com/office/drawing/2014/main" id="{D1DAAC6A-51C0-694D-8259-A06698EFD8AE}"/>
                </a:ext>
              </a:extLst>
            </p:cNvPr>
            <p:cNvSpPr>
              <a:spLocks noChangeArrowheads="1"/>
            </p:cNvSpPr>
            <p:nvPr/>
          </p:nvSpPr>
          <p:spPr bwMode="auto">
            <a:xfrm>
              <a:off x="841376" y="4622800"/>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2">
              <a:extLst>
                <a:ext uri="{FF2B5EF4-FFF2-40B4-BE49-F238E27FC236}">
                  <a16:creationId xmlns:a16="http://schemas.microsoft.com/office/drawing/2014/main" id="{D6A62773-EC7B-D74F-AFBB-24C0F7E94416}"/>
                </a:ext>
              </a:extLst>
            </p:cNvPr>
            <p:cNvSpPr>
              <a:spLocks/>
            </p:cNvSpPr>
            <p:nvPr/>
          </p:nvSpPr>
          <p:spPr bwMode="auto">
            <a:xfrm>
              <a:off x="1927226" y="4470400"/>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113">
              <a:extLst>
                <a:ext uri="{FF2B5EF4-FFF2-40B4-BE49-F238E27FC236}">
                  <a16:creationId xmlns:a16="http://schemas.microsoft.com/office/drawing/2014/main" id="{A6B7380E-D264-7A4C-A652-32E1FD377A56}"/>
                </a:ext>
              </a:extLst>
            </p:cNvPr>
            <p:cNvSpPr>
              <a:spLocks noChangeShapeType="1"/>
            </p:cNvSpPr>
            <p:nvPr/>
          </p:nvSpPr>
          <p:spPr bwMode="auto">
            <a:xfrm flipH="1">
              <a:off x="1927226" y="44704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14">
              <a:extLst>
                <a:ext uri="{FF2B5EF4-FFF2-40B4-BE49-F238E27FC236}">
                  <a16:creationId xmlns:a16="http://schemas.microsoft.com/office/drawing/2014/main" id="{F71A9F7C-A8EF-CA4B-BB88-34A0BD1A9909}"/>
                </a:ext>
              </a:extLst>
            </p:cNvPr>
            <p:cNvSpPr>
              <a:spLocks noChangeArrowheads="1"/>
            </p:cNvSpPr>
            <p:nvPr/>
          </p:nvSpPr>
          <p:spPr bwMode="auto">
            <a:xfrm>
              <a:off x="1927226" y="4435475"/>
              <a:ext cx="2809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15">
              <a:extLst>
                <a:ext uri="{FF2B5EF4-FFF2-40B4-BE49-F238E27FC236}">
                  <a16:creationId xmlns:a16="http://schemas.microsoft.com/office/drawing/2014/main" id="{AB92E711-494E-AB43-B861-3D8C756DFB15}"/>
                </a:ext>
              </a:extLst>
            </p:cNvPr>
            <p:cNvSpPr>
              <a:spLocks/>
            </p:cNvSpPr>
            <p:nvPr/>
          </p:nvSpPr>
          <p:spPr bwMode="auto">
            <a:xfrm>
              <a:off x="841376" y="4470400"/>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Line 116">
              <a:extLst>
                <a:ext uri="{FF2B5EF4-FFF2-40B4-BE49-F238E27FC236}">
                  <a16:creationId xmlns:a16="http://schemas.microsoft.com/office/drawing/2014/main" id="{B25E1C76-1A73-934D-9618-5C6EB8DBA20F}"/>
                </a:ext>
              </a:extLst>
            </p:cNvPr>
            <p:cNvSpPr>
              <a:spLocks noChangeShapeType="1"/>
            </p:cNvSpPr>
            <p:nvPr/>
          </p:nvSpPr>
          <p:spPr bwMode="auto">
            <a:xfrm flipH="1">
              <a:off x="841376" y="4470400"/>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7">
              <a:extLst>
                <a:ext uri="{FF2B5EF4-FFF2-40B4-BE49-F238E27FC236}">
                  <a16:creationId xmlns:a16="http://schemas.microsoft.com/office/drawing/2014/main" id="{76F91D85-6C89-1C41-8AA7-4CAAFDF2E111}"/>
                </a:ext>
              </a:extLst>
            </p:cNvPr>
            <p:cNvSpPr>
              <a:spLocks noChangeArrowheads="1"/>
            </p:cNvSpPr>
            <p:nvPr/>
          </p:nvSpPr>
          <p:spPr bwMode="auto">
            <a:xfrm>
              <a:off x="841376" y="4435475"/>
              <a:ext cx="958850"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18">
              <a:extLst>
                <a:ext uri="{FF2B5EF4-FFF2-40B4-BE49-F238E27FC236}">
                  <a16:creationId xmlns:a16="http://schemas.microsoft.com/office/drawing/2014/main" id="{C7163980-263B-E14B-BE8C-4C68CCAA874A}"/>
                </a:ext>
              </a:extLst>
            </p:cNvPr>
            <p:cNvSpPr>
              <a:spLocks/>
            </p:cNvSpPr>
            <p:nvPr/>
          </p:nvSpPr>
          <p:spPr bwMode="auto">
            <a:xfrm>
              <a:off x="1927226" y="4291013"/>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Line 119">
              <a:extLst>
                <a:ext uri="{FF2B5EF4-FFF2-40B4-BE49-F238E27FC236}">
                  <a16:creationId xmlns:a16="http://schemas.microsoft.com/office/drawing/2014/main" id="{0035F87C-2D48-0045-9C62-9E6D23A02552}"/>
                </a:ext>
              </a:extLst>
            </p:cNvPr>
            <p:cNvSpPr>
              <a:spLocks noChangeShapeType="1"/>
            </p:cNvSpPr>
            <p:nvPr/>
          </p:nvSpPr>
          <p:spPr bwMode="auto">
            <a:xfrm flipH="1">
              <a:off x="1927226" y="4291013"/>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20">
              <a:extLst>
                <a:ext uri="{FF2B5EF4-FFF2-40B4-BE49-F238E27FC236}">
                  <a16:creationId xmlns:a16="http://schemas.microsoft.com/office/drawing/2014/main" id="{6D6C3630-C79C-2345-A3FF-08921A368DEE}"/>
                </a:ext>
              </a:extLst>
            </p:cNvPr>
            <p:cNvSpPr>
              <a:spLocks noChangeArrowheads="1"/>
            </p:cNvSpPr>
            <p:nvPr/>
          </p:nvSpPr>
          <p:spPr bwMode="auto">
            <a:xfrm>
              <a:off x="1927226" y="4257675"/>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21">
              <a:extLst>
                <a:ext uri="{FF2B5EF4-FFF2-40B4-BE49-F238E27FC236}">
                  <a16:creationId xmlns:a16="http://schemas.microsoft.com/office/drawing/2014/main" id="{28A5A593-074B-6948-B424-B05233F22AFA}"/>
                </a:ext>
              </a:extLst>
            </p:cNvPr>
            <p:cNvSpPr>
              <a:spLocks/>
            </p:cNvSpPr>
            <p:nvPr/>
          </p:nvSpPr>
          <p:spPr bwMode="auto">
            <a:xfrm>
              <a:off x="841376" y="4291013"/>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Line 122">
              <a:extLst>
                <a:ext uri="{FF2B5EF4-FFF2-40B4-BE49-F238E27FC236}">
                  <a16:creationId xmlns:a16="http://schemas.microsoft.com/office/drawing/2014/main" id="{29163768-8D72-2D4A-82A3-569405329AB0}"/>
                </a:ext>
              </a:extLst>
            </p:cNvPr>
            <p:cNvSpPr>
              <a:spLocks noChangeShapeType="1"/>
            </p:cNvSpPr>
            <p:nvPr/>
          </p:nvSpPr>
          <p:spPr bwMode="auto">
            <a:xfrm flipH="1">
              <a:off x="841376" y="4291013"/>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23">
              <a:extLst>
                <a:ext uri="{FF2B5EF4-FFF2-40B4-BE49-F238E27FC236}">
                  <a16:creationId xmlns:a16="http://schemas.microsoft.com/office/drawing/2014/main" id="{DCF3AB1A-B788-7C40-B1F3-D3CC95CD1EA9}"/>
                </a:ext>
              </a:extLst>
            </p:cNvPr>
            <p:cNvSpPr>
              <a:spLocks noChangeArrowheads="1"/>
            </p:cNvSpPr>
            <p:nvPr/>
          </p:nvSpPr>
          <p:spPr bwMode="auto">
            <a:xfrm>
              <a:off x="841376" y="4257675"/>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24">
              <a:extLst>
                <a:ext uri="{FF2B5EF4-FFF2-40B4-BE49-F238E27FC236}">
                  <a16:creationId xmlns:a16="http://schemas.microsoft.com/office/drawing/2014/main" id="{D8848F5D-78E9-3B45-87BC-D457F6EC55EF}"/>
                </a:ext>
              </a:extLst>
            </p:cNvPr>
            <p:cNvSpPr>
              <a:spLocks/>
            </p:cNvSpPr>
            <p:nvPr/>
          </p:nvSpPr>
          <p:spPr bwMode="auto">
            <a:xfrm>
              <a:off x="1927226" y="4113213"/>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Line 125">
              <a:extLst>
                <a:ext uri="{FF2B5EF4-FFF2-40B4-BE49-F238E27FC236}">
                  <a16:creationId xmlns:a16="http://schemas.microsoft.com/office/drawing/2014/main" id="{B8E7AD57-D613-674A-8B91-0F89D51291AA}"/>
                </a:ext>
              </a:extLst>
            </p:cNvPr>
            <p:cNvSpPr>
              <a:spLocks noChangeShapeType="1"/>
            </p:cNvSpPr>
            <p:nvPr/>
          </p:nvSpPr>
          <p:spPr bwMode="auto">
            <a:xfrm flipH="1">
              <a:off x="1927226" y="4113213"/>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26">
              <a:extLst>
                <a:ext uri="{FF2B5EF4-FFF2-40B4-BE49-F238E27FC236}">
                  <a16:creationId xmlns:a16="http://schemas.microsoft.com/office/drawing/2014/main" id="{ADB5E4F4-CA16-3E4F-9093-ED1F43BA18D1}"/>
                </a:ext>
              </a:extLst>
            </p:cNvPr>
            <p:cNvSpPr>
              <a:spLocks noChangeArrowheads="1"/>
            </p:cNvSpPr>
            <p:nvPr/>
          </p:nvSpPr>
          <p:spPr bwMode="auto">
            <a:xfrm>
              <a:off x="1927226" y="4078288"/>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27">
              <a:extLst>
                <a:ext uri="{FF2B5EF4-FFF2-40B4-BE49-F238E27FC236}">
                  <a16:creationId xmlns:a16="http://schemas.microsoft.com/office/drawing/2014/main" id="{FEE2FA60-4BF2-3A4E-9ED1-7905321BD5DD}"/>
                </a:ext>
              </a:extLst>
            </p:cNvPr>
            <p:cNvSpPr>
              <a:spLocks/>
            </p:cNvSpPr>
            <p:nvPr/>
          </p:nvSpPr>
          <p:spPr bwMode="auto">
            <a:xfrm>
              <a:off x="841376" y="4113213"/>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Line 128">
              <a:extLst>
                <a:ext uri="{FF2B5EF4-FFF2-40B4-BE49-F238E27FC236}">
                  <a16:creationId xmlns:a16="http://schemas.microsoft.com/office/drawing/2014/main" id="{4CBA4DE8-6D6D-784F-BF8F-7B4EF56DB9EB}"/>
                </a:ext>
              </a:extLst>
            </p:cNvPr>
            <p:cNvSpPr>
              <a:spLocks noChangeShapeType="1"/>
            </p:cNvSpPr>
            <p:nvPr/>
          </p:nvSpPr>
          <p:spPr bwMode="auto">
            <a:xfrm flipH="1">
              <a:off x="841376" y="4113213"/>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129">
              <a:extLst>
                <a:ext uri="{FF2B5EF4-FFF2-40B4-BE49-F238E27FC236}">
                  <a16:creationId xmlns:a16="http://schemas.microsoft.com/office/drawing/2014/main" id="{04E92DA4-270D-F54D-ABBB-6C0C03BED380}"/>
                </a:ext>
              </a:extLst>
            </p:cNvPr>
            <p:cNvSpPr>
              <a:spLocks noChangeArrowheads="1"/>
            </p:cNvSpPr>
            <p:nvPr/>
          </p:nvSpPr>
          <p:spPr bwMode="auto">
            <a:xfrm>
              <a:off x="841376" y="4078288"/>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30">
              <a:extLst>
                <a:ext uri="{FF2B5EF4-FFF2-40B4-BE49-F238E27FC236}">
                  <a16:creationId xmlns:a16="http://schemas.microsoft.com/office/drawing/2014/main" id="{0A2D3462-5B59-A746-923B-9399BE3B8608}"/>
                </a:ext>
              </a:extLst>
            </p:cNvPr>
            <p:cNvSpPr>
              <a:spLocks noChangeArrowheads="1"/>
            </p:cNvSpPr>
            <p:nvPr/>
          </p:nvSpPr>
          <p:spPr bwMode="auto">
            <a:xfrm>
              <a:off x="841376" y="3535363"/>
              <a:ext cx="1366838" cy="415925"/>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31">
              <a:extLst>
                <a:ext uri="{FF2B5EF4-FFF2-40B4-BE49-F238E27FC236}">
                  <a16:creationId xmlns:a16="http://schemas.microsoft.com/office/drawing/2014/main" id="{EBA22ECF-7671-7344-82D3-E18AEFEFD05A}"/>
                </a:ext>
              </a:extLst>
            </p:cNvPr>
            <p:cNvSpPr>
              <a:spLocks noEditPoints="1"/>
            </p:cNvSpPr>
            <p:nvPr/>
          </p:nvSpPr>
          <p:spPr bwMode="auto">
            <a:xfrm>
              <a:off x="10221913" y="4775200"/>
              <a:ext cx="1417638" cy="1258888"/>
            </a:xfrm>
            <a:custGeom>
              <a:avLst/>
              <a:gdLst>
                <a:gd name="T0" fmla="*/ 163 w 167"/>
                <a:gd name="T1" fmla="*/ 148 h 148"/>
                <a:gd name="T2" fmla="*/ 5 w 167"/>
                <a:gd name="T3" fmla="*/ 148 h 148"/>
                <a:gd name="T4" fmla="*/ 0 w 167"/>
                <a:gd name="T5" fmla="*/ 144 h 148"/>
                <a:gd name="T6" fmla="*/ 0 w 167"/>
                <a:gd name="T7" fmla="*/ 5 h 148"/>
                <a:gd name="T8" fmla="*/ 5 w 167"/>
                <a:gd name="T9" fmla="*/ 0 h 148"/>
                <a:gd name="T10" fmla="*/ 163 w 167"/>
                <a:gd name="T11" fmla="*/ 0 h 148"/>
                <a:gd name="T12" fmla="*/ 167 w 167"/>
                <a:gd name="T13" fmla="*/ 5 h 148"/>
                <a:gd name="T14" fmla="*/ 167 w 167"/>
                <a:gd name="T15" fmla="*/ 144 h 148"/>
                <a:gd name="T16" fmla="*/ 163 w 167"/>
                <a:gd name="T17" fmla="*/ 148 h 148"/>
                <a:gd name="T18" fmla="*/ 9 w 167"/>
                <a:gd name="T19" fmla="*/ 140 h 148"/>
                <a:gd name="T20" fmla="*/ 158 w 167"/>
                <a:gd name="T21" fmla="*/ 140 h 148"/>
                <a:gd name="T22" fmla="*/ 158 w 167"/>
                <a:gd name="T23" fmla="*/ 9 h 148"/>
                <a:gd name="T24" fmla="*/ 9 w 167"/>
                <a:gd name="T25" fmla="*/ 9 h 148"/>
                <a:gd name="T26" fmla="*/ 9 w 167"/>
                <a:gd name="T27"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148">
                  <a:moveTo>
                    <a:pt x="163" y="148"/>
                  </a:moveTo>
                  <a:cubicBezTo>
                    <a:pt x="5" y="148"/>
                    <a:pt x="5" y="148"/>
                    <a:pt x="5" y="148"/>
                  </a:cubicBezTo>
                  <a:cubicBezTo>
                    <a:pt x="2" y="148"/>
                    <a:pt x="0" y="146"/>
                    <a:pt x="0" y="144"/>
                  </a:cubicBezTo>
                  <a:cubicBezTo>
                    <a:pt x="0" y="5"/>
                    <a:pt x="0" y="5"/>
                    <a:pt x="0" y="5"/>
                  </a:cubicBezTo>
                  <a:cubicBezTo>
                    <a:pt x="0" y="2"/>
                    <a:pt x="2" y="0"/>
                    <a:pt x="5" y="0"/>
                  </a:cubicBezTo>
                  <a:cubicBezTo>
                    <a:pt x="163" y="0"/>
                    <a:pt x="163" y="0"/>
                    <a:pt x="163" y="0"/>
                  </a:cubicBezTo>
                  <a:cubicBezTo>
                    <a:pt x="165" y="0"/>
                    <a:pt x="167" y="2"/>
                    <a:pt x="167" y="5"/>
                  </a:cubicBezTo>
                  <a:cubicBezTo>
                    <a:pt x="167" y="144"/>
                    <a:pt x="167" y="144"/>
                    <a:pt x="167" y="144"/>
                  </a:cubicBezTo>
                  <a:cubicBezTo>
                    <a:pt x="167" y="146"/>
                    <a:pt x="165" y="148"/>
                    <a:pt x="163" y="148"/>
                  </a:cubicBezTo>
                  <a:close/>
                  <a:moveTo>
                    <a:pt x="9" y="140"/>
                  </a:moveTo>
                  <a:cubicBezTo>
                    <a:pt x="158" y="140"/>
                    <a:pt x="158" y="140"/>
                    <a:pt x="158" y="140"/>
                  </a:cubicBezTo>
                  <a:cubicBezTo>
                    <a:pt x="158" y="9"/>
                    <a:pt x="158" y="9"/>
                    <a:pt x="158" y="9"/>
                  </a:cubicBezTo>
                  <a:cubicBezTo>
                    <a:pt x="9" y="9"/>
                    <a:pt x="9" y="9"/>
                    <a:pt x="9" y="9"/>
                  </a:cubicBezTo>
                  <a:lnTo>
                    <a:pt x="9" y="1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32">
              <a:extLst>
                <a:ext uri="{FF2B5EF4-FFF2-40B4-BE49-F238E27FC236}">
                  <a16:creationId xmlns:a16="http://schemas.microsoft.com/office/drawing/2014/main" id="{D1A76F70-FA68-5F48-BBB5-8C18F16BE3BD}"/>
                </a:ext>
              </a:extLst>
            </p:cNvPr>
            <p:cNvSpPr>
              <a:spLocks noChangeArrowheads="1"/>
            </p:cNvSpPr>
            <p:nvPr/>
          </p:nvSpPr>
          <p:spPr bwMode="auto">
            <a:xfrm>
              <a:off x="10502901" y="4818063"/>
              <a:ext cx="76200"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33">
              <a:extLst>
                <a:ext uri="{FF2B5EF4-FFF2-40B4-BE49-F238E27FC236}">
                  <a16:creationId xmlns:a16="http://schemas.microsoft.com/office/drawing/2014/main" id="{E029CEAE-AFF8-3844-91E3-B7F4151879AD}"/>
                </a:ext>
              </a:extLst>
            </p:cNvPr>
            <p:cNvSpPr>
              <a:spLocks noChangeArrowheads="1"/>
            </p:cNvSpPr>
            <p:nvPr/>
          </p:nvSpPr>
          <p:spPr bwMode="auto">
            <a:xfrm>
              <a:off x="10868026" y="4818063"/>
              <a:ext cx="66675"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34">
              <a:extLst>
                <a:ext uri="{FF2B5EF4-FFF2-40B4-BE49-F238E27FC236}">
                  <a16:creationId xmlns:a16="http://schemas.microsoft.com/office/drawing/2014/main" id="{5BAF2973-4F52-8B4B-AAE7-166539646AE5}"/>
                </a:ext>
              </a:extLst>
            </p:cNvPr>
            <p:cNvSpPr>
              <a:spLocks noChangeArrowheads="1"/>
            </p:cNvSpPr>
            <p:nvPr/>
          </p:nvSpPr>
          <p:spPr bwMode="auto">
            <a:xfrm>
              <a:off x="11206163" y="4818063"/>
              <a:ext cx="68263"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35">
              <a:extLst>
                <a:ext uri="{FF2B5EF4-FFF2-40B4-BE49-F238E27FC236}">
                  <a16:creationId xmlns:a16="http://schemas.microsoft.com/office/drawing/2014/main" id="{8C2A4ED4-3C60-C84A-B2BD-56DE14C31D4F}"/>
                </a:ext>
              </a:extLst>
            </p:cNvPr>
            <p:cNvSpPr>
              <a:spLocks noChangeArrowheads="1"/>
            </p:cNvSpPr>
            <p:nvPr/>
          </p:nvSpPr>
          <p:spPr bwMode="auto">
            <a:xfrm>
              <a:off x="10264776" y="5056188"/>
              <a:ext cx="134143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36">
              <a:extLst>
                <a:ext uri="{FF2B5EF4-FFF2-40B4-BE49-F238E27FC236}">
                  <a16:creationId xmlns:a16="http://schemas.microsoft.com/office/drawing/2014/main" id="{AF16A9F2-A940-CF40-9998-8431E4095CA7}"/>
                </a:ext>
              </a:extLst>
            </p:cNvPr>
            <p:cNvSpPr>
              <a:spLocks noChangeArrowheads="1"/>
            </p:cNvSpPr>
            <p:nvPr/>
          </p:nvSpPr>
          <p:spPr bwMode="auto">
            <a:xfrm>
              <a:off x="10544176" y="5378450"/>
              <a:ext cx="106203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37">
              <a:extLst>
                <a:ext uri="{FF2B5EF4-FFF2-40B4-BE49-F238E27FC236}">
                  <a16:creationId xmlns:a16="http://schemas.microsoft.com/office/drawing/2014/main" id="{D2319601-7ECE-A248-A627-B71A2467D4BB}"/>
                </a:ext>
              </a:extLst>
            </p:cNvPr>
            <p:cNvSpPr>
              <a:spLocks noChangeArrowheads="1"/>
            </p:cNvSpPr>
            <p:nvPr/>
          </p:nvSpPr>
          <p:spPr bwMode="auto">
            <a:xfrm>
              <a:off x="10544176" y="5684838"/>
              <a:ext cx="106203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8">
              <a:extLst>
                <a:ext uri="{FF2B5EF4-FFF2-40B4-BE49-F238E27FC236}">
                  <a16:creationId xmlns:a16="http://schemas.microsoft.com/office/drawing/2014/main" id="{FE5AB265-B9E6-334F-AE46-CCAC6ED6D75A}"/>
                </a:ext>
              </a:extLst>
            </p:cNvPr>
            <p:cNvSpPr>
              <a:spLocks noEditPoints="1"/>
            </p:cNvSpPr>
            <p:nvPr/>
          </p:nvSpPr>
          <p:spPr bwMode="auto">
            <a:xfrm>
              <a:off x="747713" y="866775"/>
              <a:ext cx="1409700" cy="1096963"/>
            </a:xfrm>
            <a:custGeom>
              <a:avLst/>
              <a:gdLst>
                <a:gd name="T0" fmla="*/ 162 w 166"/>
                <a:gd name="T1" fmla="*/ 129 h 129"/>
                <a:gd name="T2" fmla="*/ 4 w 166"/>
                <a:gd name="T3" fmla="*/ 129 h 129"/>
                <a:gd name="T4" fmla="*/ 0 w 166"/>
                <a:gd name="T5" fmla="*/ 125 h 129"/>
                <a:gd name="T6" fmla="*/ 0 w 166"/>
                <a:gd name="T7" fmla="*/ 4 h 129"/>
                <a:gd name="T8" fmla="*/ 4 w 166"/>
                <a:gd name="T9" fmla="*/ 0 h 129"/>
                <a:gd name="T10" fmla="*/ 162 w 166"/>
                <a:gd name="T11" fmla="*/ 0 h 129"/>
                <a:gd name="T12" fmla="*/ 166 w 166"/>
                <a:gd name="T13" fmla="*/ 4 h 129"/>
                <a:gd name="T14" fmla="*/ 166 w 166"/>
                <a:gd name="T15" fmla="*/ 125 h 129"/>
                <a:gd name="T16" fmla="*/ 162 w 166"/>
                <a:gd name="T17" fmla="*/ 129 h 129"/>
                <a:gd name="T18" fmla="*/ 8 w 166"/>
                <a:gd name="T19" fmla="*/ 121 h 129"/>
                <a:gd name="T20" fmla="*/ 158 w 166"/>
                <a:gd name="T21" fmla="*/ 121 h 129"/>
                <a:gd name="T22" fmla="*/ 158 w 166"/>
                <a:gd name="T23" fmla="*/ 9 h 129"/>
                <a:gd name="T24" fmla="*/ 8 w 166"/>
                <a:gd name="T25" fmla="*/ 9 h 129"/>
                <a:gd name="T26" fmla="*/ 8 w 166"/>
                <a:gd name="T2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29">
                  <a:moveTo>
                    <a:pt x="162" y="129"/>
                  </a:moveTo>
                  <a:cubicBezTo>
                    <a:pt x="4" y="129"/>
                    <a:pt x="4" y="129"/>
                    <a:pt x="4" y="129"/>
                  </a:cubicBezTo>
                  <a:cubicBezTo>
                    <a:pt x="2" y="129"/>
                    <a:pt x="0" y="127"/>
                    <a:pt x="0" y="125"/>
                  </a:cubicBezTo>
                  <a:cubicBezTo>
                    <a:pt x="0" y="4"/>
                    <a:pt x="0" y="4"/>
                    <a:pt x="0" y="4"/>
                  </a:cubicBezTo>
                  <a:cubicBezTo>
                    <a:pt x="0" y="2"/>
                    <a:pt x="2" y="0"/>
                    <a:pt x="4" y="0"/>
                  </a:cubicBezTo>
                  <a:cubicBezTo>
                    <a:pt x="162" y="0"/>
                    <a:pt x="162" y="0"/>
                    <a:pt x="162" y="0"/>
                  </a:cubicBezTo>
                  <a:cubicBezTo>
                    <a:pt x="165" y="0"/>
                    <a:pt x="166" y="2"/>
                    <a:pt x="166" y="4"/>
                  </a:cubicBezTo>
                  <a:cubicBezTo>
                    <a:pt x="166" y="125"/>
                    <a:pt x="166" y="125"/>
                    <a:pt x="166" y="125"/>
                  </a:cubicBezTo>
                  <a:cubicBezTo>
                    <a:pt x="166" y="127"/>
                    <a:pt x="165" y="129"/>
                    <a:pt x="162" y="129"/>
                  </a:cubicBezTo>
                  <a:close/>
                  <a:moveTo>
                    <a:pt x="8" y="121"/>
                  </a:moveTo>
                  <a:cubicBezTo>
                    <a:pt x="158" y="121"/>
                    <a:pt x="158" y="121"/>
                    <a:pt x="158" y="121"/>
                  </a:cubicBezTo>
                  <a:cubicBezTo>
                    <a:pt x="158" y="9"/>
                    <a:pt x="158" y="9"/>
                    <a:pt x="158" y="9"/>
                  </a:cubicBezTo>
                  <a:cubicBezTo>
                    <a:pt x="8" y="9"/>
                    <a:pt x="8" y="9"/>
                    <a:pt x="8" y="9"/>
                  </a:cubicBezTo>
                  <a:lnTo>
                    <a:pt x="8" y="12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39">
              <a:extLst>
                <a:ext uri="{FF2B5EF4-FFF2-40B4-BE49-F238E27FC236}">
                  <a16:creationId xmlns:a16="http://schemas.microsoft.com/office/drawing/2014/main" id="{0287F15C-FDC9-DB4E-AC8F-D57EE57A0CF8}"/>
                </a:ext>
              </a:extLst>
            </p:cNvPr>
            <p:cNvSpPr>
              <a:spLocks noChangeArrowheads="1"/>
            </p:cNvSpPr>
            <p:nvPr/>
          </p:nvSpPr>
          <p:spPr bwMode="auto">
            <a:xfrm>
              <a:off x="1027113" y="900113"/>
              <a:ext cx="68263"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140">
              <a:extLst>
                <a:ext uri="{FF2B5EF4-FFF2-40B4-BE49-F238E27FC236}">
                  <a16:creationId xmlns:a16="http://schemas.microsoft.com/office/drawing/2014/main" id="{08077DD1-9A18-154E-B451-BE2ED5D67115}"/>
                </a:ext>
              </a:extLst>
            </p:cNvPr>
            <p:cNvSpPr>
              <a:spLocks noChangeArrowheads="1"/>
            </p:cNvSpPr>
            <p:nvPr/>
          </p:nvSpPr>
          <p:spPr bwMode="auto">
            <a:xfrm>
              <a:off x="1384301" y="900113"/>
              <a:ext cx="76200"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41">
              <a:extLst>
                <a:ext uri="{FF2B5EF4-FFF2-40B4-BE49-F238E27FC236}">
                  <a16:creationId xmlns:a16="http://schemas.microsoft.com/office/drawing/2014/main" id="{D22BF7F8-C9CD-F241-9C89-06D70057BCD6}"/>
                </a:ext>
              </a:extLst>
            </p:cNvPr>
            <p:cNvSpPr>
              <a:spLocks noChangeArrowheads="1"/>
            </p:cNvSpPr>
            <p:nvPr/>
          </p:nvSpPr>
          <p:spPr bwMode="auto">
            <a:xfrm>
              <a:off x="1731963" y="900113"/>
              <a:ext cx="68263"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142">
              <a:extLst>
                <a:ext uri="{FF2B5EF4-FFF2-40B4-BE49-F238E27FC236}">
                  <a16:creationId xmlns:a16="http://schemas.microsoft.com/office/drawing/2014/main" id="{D99F52FC-DF69-DA46-BC20-EAF155001EC3}"/>
                </a:ext>
              </a:extLst>
            </p:cNvPr>
            <p:cNvSpPr>
              <a:spLocks noChangeArrowheads="1"/>
            </p:cNvSpPr>
            <p:nvPr/>
          </p:nvSpPr>
          <p:spPr bwMode="auto">
            <a:xfrm>
              <a:off x="781051" y="1104900"/>
              <a:ext cx="134143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143">
              <a:extLst>
                <a:ext uri="{FF2B5EF4-FFF2-40B4-BE49-F238E27FC236}">
                  <a16:creationId xmlns:a16="http://schemas.microsoft.com/office/drawing/2014/main" id="{31E5D754-75FC-764B-A323-AD8C192896D8}"/>
                </a:ext>
              </a:extLst>
            </p:cNvPr>
            <p:cNvSpPr>
              <a:spLocks noChangeArrowheads="1"/>
            </p:cNvSpPr>
            <p:nvPr/>
          </p:nvSpPr>
          <p:spPr bwMode="auto">
            <a:xfrm>
              <a:off x="1062038" y="1385888"/>
              <a:ext cx="1060450"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144">
              <a:extLst>
                <a:ext uri="{FF2B5EF4-FFF2-40B4-BE49-F238E27FC236}">
                  <a16:creationId xmlns:a16="http://schemas.microsoft.com/office/drawing/2014/main" id="{CFCCDFB1-6293-864F-A7AB-2F783E8944C1}"/>
                </a:ext>
              </a:extLst>
            </p:cNvPr>
            <p:cNvSpPr>
              <a:spLocks noChangeArrowheads="1"/>
            </p:cNvSpPr>
            <p:nvPr/>
          </p:nvSpPr>
          <p:spPr bwMode="auto">
            <a:xfrm>
              <a:off x="1062038" y="1647825"/>
              <a:ext cx="1060450"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45">
              <a:extLst>
                <a:ext uri="{FF2B5EF4-FFF2-40B4-BE49-F238E27FC236}">
                  <a16:creationId xmlns:a16="http://schemas.microsoft.com/office/drawing/2014/main" id="{9CFD0FAF-422E-EC41-9178-5F51BDA59AFC}"/>
                </a:ext>
              </a:extLst>
            </p:cNvPr>
            <p:cNvSpPr>
              <a:spLocks noEditPoints="1"/>
            </p:cNvSpPr>
            <p:nvPr/>
          </p:nvSpPr>
          <p:spPr bwMode="auto">
            <a:xfrm>
              <a:off x="2913063" y="755650"/>
              <a:ext cx="296863" cy="298450"/>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8" y="35"/>
                    <a:pt x="0" y="27"/>
                    <a:pt x="0" y="17"/>
                  </a:cubicBezTo>
                  <a:cubicBezTo>
                    <a:pt x="0" y="8"/>
                    <a:pt x="8" y="0"/>
                    <a:pt x="17" y="0"/>
                  </a:cubicBezTo>
                  <a:cubicBezTo>
                    <a:pt x="27" y="0"/>
                    <a:pt x="35" y="8"/>
                    <a:pt x="35" y="17"/>
                  </a:cubicBezTo>
                  <a:cubicBezTo>
                    <a:pt x="35" y="27"/>
                    <a:pt x="27" y="35"/>
                    <a:pt x="17" y="35"/>
                  </a:cubicBezTo>
                  <a:close/>
                  <a:moveTo>
                    <a:pt x="17" y="8"/>
                  </a:moveTo>
                  <a:cubicBezTo>
                    <a:pt x="12" y="8"/>
                    <a:pt x="8" y="12"/>
                    <a:pt x="8" y="17"/>
                  </a:cubicBezTo>
                  <a:cubicBezTo>
                    <a:pt x="8" y="22"/>
                    <a:pt x="12" y="27"/>
                    <a:pt x="17" y="27"/>
                  </a:cubicBezTo>
                  <a:cubicBezTo>
                    <a:pt x="22" y="27"/>
                    <a:pt x="27" y="22"/>
                    <a:pt x="27" y="17"/>
                  </a:cubicBezTo>
                  <a:cubicBezTo>
                    <a:pt x="27" y="12"/>
                    <a:pt x="22" y="8"/>
                    <a:pt x="17" y="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46">
              <a:extLst>
                <a:ext uri="{FF2B5EF4-FFF2-40B4-BE49-F238E27FC236}">
                  <a16:creationId xmlns:a16="http://schemas.microsoft.com/office/drawing/2014/main" id="{0364A367-5898-3849-B3D9-1CA85E12E3C7}"/>
                </a:ext>
              </a:extLst>
            </p:cNvPr>
            <p:cNvSpPr>
              <a:spLocks noEditPoints="1"/>
            </p:cNvSpPr>
            <p:nvPr/>
          </p:nvSpPr>
          <p:spPr bwMode="auto">
            <a:xfrm>
              <a:off x="7878763" y="611188"/>
              <a:ext cx="296863" cy="298450"/>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9 h 35"/>
                <a:gd name="T12" fmla="*/ 9 w 35"/>
                <a:gd name="T13" fmla="*/ 18 h 35"/>
                <a:gd name="T14" fmla="*/ 18 w 35"/>
                <a:gd name="T15" fmla="*/ 27 h 35"/>
                <a:gd name="T16" fmla="*/ 27 w 35"/>
                <a:gd name="T17" fmla="*/ 18 h 35"/>
                <a:gd name="T18" fmla="*/ 18 w 35"/>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8"/>
                    <a:pt x="0" y="18"/>
                  </a:cubicBezTo>
                  <a:cubicBezTo>
                    <a:pt x="0" y="8"/>
                    <a:pt x="8" y="0"/>
                    <a:pt x="18" y="0"/>
                  </a:cubicBezTo>
                  <a:cubicBezTo>
                    <a:pt x="27" y="0"/>
                    <a:pt x="35" y="8"/>
                    <a:pt x="35" y="18"/>
                  </a:cubicBezTo>
                  <a:cubicBezTo>
                    <a:pt x="35" y="28"/>
                    <a:pt x="27" y="35"/>
                    <a:pt x="18" y="35"/>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47">
              <a:extLst>
                <a:ext uri="{FF2B5EF4-FFF2-40B4-BE49-F238E27FC236}">
                  <a16:creationId xmlns:a16="http://schemas.microsoft.com/office/drawing/2014/main" id="{BAE96F6E-13CA-1A40-A2AF-2E5ED7A387B7}"/>
                </a:ext>
              </a:extLst>
            </p:cNvPr>
            <p:cNvSpPr>
              <a:spLocks noEditPoints="1"/>
            </p:cNvSpPr>
            <p:nvPr/>
          </p:nvSpPr>
          <p:spPr bwMode="auto">
            <a:xfrm>
              <a:off x="1604963" y="5106988"/>
              <a:ext cx="306388" cy="298450"/>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8 h 35"/>
                <a:gd name="T12" fmla="*/ 9 w 36"/>
                <a:gd name="T13" fmla="*/ 18 h 35"/>
                <a:gd name="T14" fmla="*/ 18 w 36"/>
                <a:gd name="T15" fmla="*/ 27 h 35"/>
                <a:gd name="T16" fmla="*/ 27 w 36"/>
                <a:gd name="T17" fmla="*/ 18 h 35"/>
                <a:gd name="T18" fmla="*/ 18 w 36"/>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8"/>
                  </a:moveTo>
                  <a:cubicBezTo>
                    <a:pt x="13" y="8"/>
                    <a:pt x="9" y="12"/>
                    <a:pt x="9" y="18"/>
                  </a:cubicBezTo>
                  <a:cubicBezTo>
                    <a:pt x="9" y="23"/>
                    <a:pt x="13" y="27"/>
                    <a:pt x="18" y="27"/>
                  </a:cubicBezTo>
                  <a:cubicBezTo>
                    <a:pt x="23" y="27"/>
                    <a:pt x="27" y="23"/>
                    <a:pt x="27" y="18"/>
                  </a:cubicBezTo>
                  <a:cubicBezTo>
                    <a:pt x="27" y="12"/>
                    <a:pt x="23" y="8"/>
                    <a:pt x="18" y="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48">
              <a:extLst>
                <a:ext uri="{FF2B5EF4-FFF2-40B4-BE49-F238E27FC236}">
                  <a16:creationId xmlns:a16="http://schemas.microsoft.com/office/drawing/2014/main" id="{4301D21D-01F3-E94D-8121-19ACDA984FB8}"/>
                </a:ext>
              </a:extLst>
            </p:cNvPr>
            <p:cNvSpPr>
              <a:spLocks noEditPoints="1"/>
            </p:cNvSpPr>
            <p:nvPr/>
          </p:nvSpPr>
          <p:spPr bwMode="auto">
            <a:xfrm>
              <a:off x="10102851" y="1674813"/>
              <a:ext cx="296863" cy="304800"/>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9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7" y="0"/>
                    <a:pt x="35" y="8"/>
                    <a:pt x="35" y="18"/>
                  </a:cubicBezTo>
                  <a:cubicBezTo>
                    <a:pt x="35" y="28"/>
                    <a:pt x="27"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9">
              <a:extLst>
                <a:ext uri="{FF2B5EF4-FFF2-40B4-BE49-F238E27FC236}">
                  <a16:creationId xmlns:a16="http://schemas.microsoft.com/office/drawing/2014/main" id="{8A22F3FF-D45E-8A45-9E1A-12B88B267CE2}"/>
                </a:ext>
              </a:extLst>
            </p:cNvPr>
            <p:cNvSpPr>
              <a:spLocks noEditPoints="1"/>
            </p:cNvSpPr>
            <p:nvPr/>
          </p:nvSpPr>
          <p:spPr bwMode="auto">
            <a:xfrm>
              <a:off x="3311526" y="6508750"/>
              <a:ext cx="296863" cy="298450"/>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9 h 35"/>
                <a:gd name="T12" fmla="*/ 8 w 35"/>
                <a:gd name="T13" fmla="*/ 18 h 35"/>
                <a:gd name="T14" fmla="*/ 18 w 35"/>
                <a:gd name="T15" fmla="*/ 27 h 35"/>
                <a:gd name="T16" fmla="*/ 27 w 35"/>
                <a:gd name="T17" fmla="*/ 18 h 35"/>
                <a:gd name="T18" fmla="*/ 18 w 35"/>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7" y="0"/>
                    <a:pt x="35" y="8"/>
                    <a:pt x="35" y="18"/>
                  </a:cubicBezTo>
                  <a:cubicBezTo>
                    <a:pt x="35" y="27"/>
                    <a:pt x="27" y="35"/>
                    <a:pt x="18" y="35"/>
                  </a:cubicBezTo>
                  <a:close/>
                  <a:moveTo>
                    <a:pt x="18" y="9"/>
                  </a:moveTo>
                  <a:cubicBezTo>
                    <a:pt x="13" y="9"/>
                    <a:pt x="8" y="13"/>
                    <a:pt x="8" y="18"/>
                  </a:cubicBezTo>
                  <a:cubicBezTo>
                    <a:pt x="8"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50">
              <a:extLst>
                <a:ext uri="{FF2B5EF4-FFF2-40B4-BE49-F238E27FC236}">
                  <a16:creationId xmlns:a16="http://schemas.microsoft.com/office/drawing/2014/main" id="{322012AA-C100-8744-ACF7-B923ECF98E45}"/>
                </a:ext>
              </a:extLst>
            </p:cNvPr>
            <p:cNvSpPr>
              <a:spLocks noEditPoints="1"/>
            </p:cNvSpPr>
            <p:nvPr/>
          </p:nvSpPr>
          <p:spPr bwMode="auto">
            <a:xfrm>
              <a:off x="10204451" y="6467475"/>
              <a:ext cx="298450" cy="304800"/>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8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7" y="0"/>
                    <a:pt x="35" y="8"/>
                    <a:pt x="35" y="18"/>
                  </a:cubicBezTo>
                  <a:cubicBezTo>
                    <a:pt x="35" y="28"/>
                    <a:pt x="27" y="36"/>
                    <a:pt x="18" y="36"/>
                  </a:cubicBezTo>
                  <a:close/>
                  <a:moveTo>
                    <a:pt x="18" y="9"/>
                  </a:moveTo>
                  <a:cubicBezTo>
                    <a:pt x="12" y="9"/>
                    <a:pt x="8" y="13"/>
                    <a:pt x="8" y="18"/>
                  </a:cubicBezTo>
                  <a:cubicBezTo>
                    <a:pt x="8" y="23"/>
                    <a:pt x="12"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51">
              <a:extLst>
                <a:ext uri="{FF2B5EF4-FFF2-40B4-BE49-F238E27FC236}">
                  <a16:creationId xmlns:a16="http://schemas.microsoft.com/office/drawing/2014/main" id="{DC658ABC-D13C-EB4D-8529-51F0FDF7E673}"/>
                </a:ext>
              </a:extLst>
            </p:cNvPr>
            <p:cNvSpPr>
              <a:spLocks noEditPoints="1"/>
            </p:cNvSpPr>
            <p:nvPr/>
          </p:nvSpPr>
          <p:spPr bwMode="auto">
            <a:xfrm>
              <a:off x="10782301" y="4121150"/>
              <a:ext cx="306388" cy="298450"/>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9 h 35"/>
                <a:gd name="T12" fmla="*/ 9 w 36"/>
                <a:gd name="T13" fmla="*/ 18 h 35"/>
                <a:gd name="T14" fmla="*/ 18 w 36"/>
                <a:gd name="T15" fmla="*/ 27 h 35"/>
                <a:gd name="T16" fmla="*/ 27 w 36"/>
                <a:gd name="T17" fmla="*/ 18 h 35"/>
                <a:gd name="T18" fmla="*/ 18 w 36"/>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8"/>
                    <a:pt x="0" y="18"/>
                  </a:cubicBezTo>
                  <a:cubicBezTo>
                    <a:pt x="0" y="8"/>
                    <a:pt x="8" y="0"/>
                    <a:pt x="18" y="0"/>
                  </a:cubicBezTo>
                  <a:cubicBezTo>
                    <a:pt x="28" y="0"/>
                    <a:pt x="36" y="8"/>
                    <a:pt x="36" y="18"/>
                  </a:cubicBezTo>
                  <a:cubicBezTo>
                    <a:pt x="36" y="28"/>
                    <a:pt x="28" y="35"/>
                    <a:pt x="18" y="35"/>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52">
              <a:extLst>
                <a:ext uri="{FF2B5EF4-FFF2-40B4-BE49-F238E27FC236}">
                  <a16:creationId xmlns:a16="http://schemas.microsoft.com/office/drawing/2014/main" id="{6E036157-6B94-F248-9A3F-054695507256}"/>
                </a:ext>
              </a:extLst>
            </p:cNvPr>
            <p:cNvSpPr>
              <a:spLocks noEditPoints="1"/>
            </p:cNvSpPr>
            <p:nvPr/>
          </p:nvSpPr>
          <p:spPr bwMode="auto">
            <a:xfrm>
              <a:off x="11842751" y="3517900"/>
              <a:ext cx="306388" cy="306388"/>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9 h 36"/>
                <a:gd name="T12" fmla="*/ 9 w 36"/>
                <a:gd name="T13" fmla="*/ 18 h 36"/>
                <a:gd name="T14" fmla="*/ 18 w 36"/>
                <a:gd name="T15" fmla="*/ 27 h 36"/>
                <a:gd name="T16" fmla="*/ 27 w 36"/>
                <a:gd name="T17" fmla="*/ 18 h 36"/>
                <a:gd name="T18" fmla="*/ 18 w 36"/>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53">
              <a:extLst>
                <a:ext uri="{FF2B5EF4-FFF2-40B4-BE49-F238E27FC236}">
                  <a16:creationId xmlns:a16="http://schemas.microsoft.com/office/drawing/2014/main" id="{06312204-D4D9-EF49-81B9-3FC04F8F763B}"/>
                </a:ext>
              </a:extLst>
            </p:cNvPr>
            <p:cNvSpPr>
              <a:spLocks noEditPoints="1"/>
            </p:cNvSpPr>
            <p:nvPr/>
          </p:nvSpPr>
          <p:spPr bwMode="auto">
            <a:xfrm>
              <a:off x="42863" y="3016250"/>
              <a:ext cx="296863" cy="306388"/>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9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8" y="0"/>
                    <a:pt x="35" y="8"/>
                    <a:pt x="35" y="18"/>
                  </a:cubicBezTo>
                  <a:cubicBezTo>
                    <a:pt x="35" y="28"/>
                    <a:pt x="28"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54">
              <a:extLst>
                <a:ext uri="{FF2B5EF4-FFF2-40B4-BE49-F238E27FC236}">
                  <a16:creationId xmlns:a16="http://schemas.microsoft.com/office/drawing/2014/main" id="{F75F7D9E-5D14-154C-BCF6-E95EC1CF923F}"/>
                </a:ext>
              </a:extLst>
            </p:cNvPr>
            <p:cNvSpPr>
              <a:spLocks noEditPoints="1"/>
            </p:cNvSpPr>
            <p:nvPr/>
          </p:nvSpPr>
          <p:spPr bwMode="auto">
            <a:xfrm>
              <a:off x="1247776" y="2235200"/>
              <a:ext cx="298450" cy="306388"/>
            </a:xfrm>
            <a:custGeom>
              <a:avLst/>
              <a:gdLst>
                <a:gd name="T0" fmla="*/ 17 w 35"/>
                <a:gd name="T1" fmla="*/ 36 h 36"/>
                <a:gd name="T2" fmla="*/ 0 w 35"/>
                <a:gd name="T3" fmla="*/ 18 h 36"/>
                <a:gd name="T4" fmla="*/ 17 w 35"/>
                <a:gd name="T5" fmla="*/ 0 h 36"/>
                <a:gd name="T6" fmla="*/ 35 w 35"/>
                <a:gd name="T7" fmla="*/ 18 h 36"/>
                <a:gd name="T8" fmla="*/ 17 w 35"/>
                <a:gd name="T9" fmla="*/ 36 h 36"/>
                <a:gd name="T10" fmla="*/ 17 w 35"/>
                <a:gd name="T11" fmla="*/ 9 h 36"/>
                <a:gd name="T12" fmla="*/ 8 w 35"/>
                <a:gd name="T13" fmla="*/ 18 h 36"/>
                <a:gd name="T14" fmla="*/ 17 w 35"/>
                <a:gd name="T15" fmla="*/ 27 h 36"/>
                <a:gd name="T16" fmla="*/ 27 w 35"/>
                <a:gd name="T17" fmla="*/ 18 h 36"/>
                <a:gd name="T18" fmla="*/ 17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7" y="36"/>
                  </a:moveTo>
                  <a:cubicBezTo>
                    <a:pt x="8" y="36"/>
                    <a:pt x="0" y="28"/>
                    <a:pt x="0" y="18"/>
                  </a:cubicBezTo>
                  <a:cubicBezTo>
                    <a:pt x="0" y="8"/>
                    <a:pt x="8" y="0"/>
                    <a:pt x="17" y="0"/>
                  </a:cubicBezTo>
                  <a:cubicBezTo>
                    <a:pt x="27" y="0"/>
                    <a:pt x="35" y="8"/>
                    <a:pt x="35" y="18"/>
                  </a:cubicBezTo>
                  <a:cubicBezTo>
                    <a:pt x="35" y="28"/>
                    <a:pt x="27" y="36"/>
                    <a:pt x="17" y="36"/>
                  </a:cubicBezTo>
                  <a:close/>
                  <a:moveTo>
                    <a:pt x="17" y="9"/>
                  </a:moveTo>
                  <a:cubicBezTo>
                    <a:pt x="12" y="9"/>
                    <a:pt x="8" y="13"/>
                    <a:pt x="8" y="18"/>
                  </a:cubicBezTo>
                  <a:cubicBezTo>
                    <a:pt x="8" y="23"/>
                    <a:pt x="12" y="27"/>
                    <a:pt x="17" y="27"/>
                  </a:cubicBezTo>
                  <a:cubicBezTo>
                    <a:pt x="23" y="27"/>
                    <a:pt x="27" y="23"/>
                    <a:pt x="27" y="18"/>
                  </a:cubicBezTo>
                  <a:cubicBezTo>
                    <a:pt x="27" y="13"/>
                    <a:pt x="23" y="9"/>
                    <a:pt x="17"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9">
            <a:extLst>
              <a:ext uri="{FF2B5EF4-FFF2-40B4-BE49-F238E27FC236}">
                <a16:creationId xmlns:a16="http://schemas.microsoft.com/office/drawing/2014/main" id="{25CF31F6-06F9-3344-9C7D-A876FB464244}"/>
              </a:ext>
            </a:extLst>
          </p:cNvPr>
          <p:cNvSpPr>
            <a:spLocks noGrp="1"/>
          </p:cNvSpPr>
          <p:nvPr>
            <p:ph type="sldNum" sz="quarter" idx="12"/>
          </p:nvPr>
        </p:nvSpPr>
        <p:spPr/>
        <p:txBody>
          <a:bodyPr/>
          <a:lstStyle/>
          <a:p>
            <a:fld id="{A3E374E3-2222-408E-BAB6-4DE3AF7B841B}" type="slidenum">
              <a:rPr lang="en-US" smtClean="0"/>
              <a:t>1</a:t>
            </a:fld>
            <a:endParaRPr lang="en-US"/>
          </a:p>
        </p:txBody>
      </p:sp>
    </p:spTree>
    <p:extLst>
      <p:ext uri="{BB962C8B-B14F-4D97-AF65-F5344CB8AC3E}">
        <p14:creationId xmlns:p14="http://schemas.microsoft.com/office/powerpoint/2010/main" val="215134120"/>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7C5584-0F12-C648-9CA4-9D3E244B4ED7}"/>
              </a:ext>
            </a:extLst>
          </p:cNvPr>
          <p:cNvSpPr>
            <a:spLocks noGrp="1"/>
          </p:cNvSpPr>
          <p:nvPr>
            <p:ph type="sldNum" sz="quarter" idx="12"/>
          </p:nvPr>
        </p:nvSpPr>
        <p:spPr/>
        <p:txBody>
          <a:bodyPr/>
          <a:lstStyle/>
          <a:p>
            <a:fld id="{A3E374E3-2222-408E-BAB6-4DE3AF7B841B}" type="slidenum">
              <a:rPr lang="en-US" smtClean="0"/>
              <a:t>10</a:t>
            </a:fld>
            <a:endParaRPr lang="en-US"/>
          </a:p>
        </p:txBody>
      </p:sp>
      <p:sp>
        <p:nvSpPr>
          <p:cNvPr id="5" name="TextBox 4">
            <a:extLst>
              <a:ext uri="{FF2B5EF4-FFF2-40B4-BE49-F238E27FC236}">
                <a16:creationId xmlns:a16="http://schemas.microsoft.com/office/drawing/2014/main" id="{9367D5BE-8204-CB48-869C-ABD5FE193DE2}"/>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Appendix 1 – References</a:t>
            </a:r>
          </a:p>
        </p:txBody>
      </p:sp>
      <p:sp>
        <p:nvSpPr>
          <p:cNvPr id="6" name="Google Shape;84;p16">
            <a:extLst>
              <a:ext uri="{FF2B5EF4-FFF2-40B4-BE49-F238E27FC236}">
                <a16:creationId xmlns:a16="http://schemas.microsoft.com/office/drawing/2014/main" id="{2EB97500-05D0-7041-9DEC-642618663197}"/>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612254422"/>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7C5584-0F12-C648-9CA4-9D3E244B4ED7}"/>
              </a:ext>
            </a:extLst>
          </p:cNvPr>
          <p:cNvSpPr>
            <a:spLocks noGrp="1"/>
          </p:cNvSpPr>
          <p:nvPr>
            <p:ph type="sldNum" sz="quarter" idx="12"/>
          </p:nvPr>
        </p:nvSpPr>
        <p:spPr/>
        <p:txBody>
          <a:bodyPr/>
          <a:lstStyle/>
          <a:p>
            <a:fld id="{A3E374E3-2222-408E-BAB6-4DE3AF7B841B}" type="slidenum">
              <a:rPr lang="en-US" smtClean="0"/>
              <a:t>11</a:t>
            </a:fld>
            <a:endParaRPr lang="en-US"/>
          </a:p>
        </p:txBody>
      </p:sp>
      <p:sp>
        <p:nvSpPr>
          <p:cNvPr id="5" name="TextBox 4">
            <a:extLst>
              <a:ext uri="{FF2B5EF4-FFF2-40B4-BE49-F238E27FC236}">
                <a16:creationId xmlns:a16="http://schemas.microsoft.com/office/drawing/2014/main" id="{9367D5BE-8204-CB48-869C-ABD5FE193DE2}"/>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Appendix 2 – Sensitivity Analysis</a:t>
            </a:r>
          </a:p>
        </p:txBody>
      </p:sp>
      <p:sp>
        <p:nvSpPr>
          <p:cNvPr id="6" name="Google Shape;84;p16">
            <a:extLst>
              <a:ext uri="{FF2B5EF4-FFF2-40B4-BE49-F238E27FC236}">
                <a16:creationId xmlns:a16="http://schemas.microsoft.com/office/drawing/2014/main" id="{2EB97500-05D0-7041-9DEC-642618663197}"/>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070218822"/>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TextBox 53"/>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Context &amp;  </a:t>
            </a:r>
            <a:r>
              <a:rPr lang="en-US" sz="3200" b="1" dirty="0">
                <a:solidFill>
                  <a:schemeClr val="tx2">
                    <a:lumMod val="50000"/>
                  </a:schemeClr>
                </a:solidFill>
                <a:latin typeface="Source Sans Pro Light" panose="020B0403030403020204" pitchFamily="34" charset="0"/>
                <a:ea typeface="Roboto Black" panose="02000000000000000000" pitchFamily="2" charset="0"/>
                <a:cs typeface="Roboto Black" panose="02000000000000000000" pitchFamily="2" charset="0"/>
              </a:rPr>
              <a:t>PROBLEM </a:t>
            </a:r>
            <a:r>
              <a:rPr lang="en-US" sz="3200" b="1"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3200" b="1" dirty="0">
                <a:latin typeface="Source Sans Pro Light" panose="020B0403030403020204" pitchFamily="34" charset="0"/>
                <a:ea typeface="Roboto Black" panose="02000000000000000000" pitchFamily="2" charset="0"/>
                <a:cs typeface="Roboto Black" panose="02000000000000000000" pitchFamily="2" charset="0"/>
              </a:rPr>
              <a:t>Statement</a:t>
            </a:r>
          </a:p>
        </p:txBody>
      </p:sp>
      <p:sp>
        <p:nvSpPr>
          <p:cNvPr id="13" name="Google Shape;84;p16">
            <a:extLst>
              <a:ext uri="{FF2B5EF4-FFF2-40B4-BE49-F238E27FC236}">
                <a16:creationId xmlns:a16="http://schemas.microsoft.com/office/drawing/2014/main" id="{EA8C9AFE-2696-C84A-B109-06F5CEFDC50D}"/>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grpSp>
        <p:nvGrpSpPr>
          <p:cNvPr id="328" name="Group 327">
            <a:extLst>
              <a:ext uri="{FF2B5EF4-FFF2-40B4-BE49-F238E27FC236}">
                <a16:creationId xmlns:a16="http://schemas.microsoft.com/office/drawing/2014/main" id="{D6A4C3ED-586A-DE43-ABE1-E773ADBC3C8D}"/>
              </a:ext>
            </a:extLst>
          </p:cNvPr>
          <p:cNvGrpSpPr/>
          <p:nvPr/>
        </p:nvGrpSpPr>
        <p:grpSpPr>
          <a:xfrm>
            <a:off x="6374893" y="1849977"/>
            <a:ext cx="4290501" cy="707886"/>
            <a:chOff x="942610" y="3710270"/>
            <a:chExt cx="4290501" cy="707886"/>
          </a:xfrm>
        </p:grpSpPr>
        <p:sp>
          <p:nvSpPr>
            <p:cNvPr id="321" name="TextBox 320">
              <a:extLst>
                <a:ext uri="{FF2B5EF4-FFF2-40B4-BE49-F238E27FC236}">
                  <a16:creationId xmlns:a16="http://schemas.microsoft.com/office/drawing/2014/main" id="{FA74DAC4-DFA6-724E-94B3-E3B20FE559EA}"/>
                </a:ext>
              </a:extLst>
            </p:cNvPr>
            <p:cNvSpPr txBox="1"/>
            <p:nvPr/>
          </p:nvSpPr>
          <p:spPr>
            <a:xfrm>
              <a:off x="1805498" y="3710270"/>
              <a:ext cx="3427613" cy="707886"/>
            </a:xfrm>
            <a:prstGeom prst="rect">
              <a:avLst/>
            </a:prstGeom>
            <a:noFill/>
          </p:spPr>
          <p:txBody>
            <a:bodyPr wrap="square" rtlCol="0">
              <a:spAutoFit/>
            </a:bodyPr>
            <a:lstStyle/>
            <a:p>
              <a:r>
                <a:rPr lang="en-US" sz="2000" dirty="0">
                  <a:solidFill>
                    <a:srgbClr val="595959"/>
                  </a:solidFill>
                </a:rPr>
                <a:t>Goal: Engage end-users through online raffle</a:t>
              </a:r>
              <a:endParaRPr lang="en-US" sz="2000" dirty="0"/>
            </a:p>
          </p:txBody>
        </p:sp>
        <p:pic>
          <p:nvPicPr>
            <p:cNvPr id="7" name="Picture 6" descr="A picture containing drawing&#10;&#10;Description automatically generated">
              <a:extLst>
                <a:ext uri="{FF2B5EF4-FFF2-40B4-BE49-F238E27FC236}">
                  <a16:creationId xmlns:a16="http://schemas.microsoft.com/office/drawing/2014/main" id="{3A3C00E7-7F5A-D044-8FDA-DB4C3076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10" y="3713967"/>
              <a:ext cx="623760" cy="584775"/>
            </a:xfrm>
            <a:prstGeom prst="rect">
              <a:avLst/>
            </a:prstGeom>
          </p:spPr>
        </p:pic>
      </p:grpSp>
      <p:grpSp>
        <p:nvGrpSpPr>
          <p:cNvPr id="327" name="Group 326">
            <a:extLst>
              <a:ext uri="{FF2B5EF4-FFF2-40B4-BE49-F238E27FC236}">
                <a16:creationId xmlns:a16="http://schemas.microsoft.com/office/drawing/2014/main" id="{68BED726-40D9-0940-865D-227DA3CC8149}"/>
              </a:ext>
            </a:extLst>
          </p:cNvPr>
          <p:cNvGrpSpPr/>
          <p:nvPr/>
        </p:nvGrpSpPr>
        <p:grpSpPr>
          <a:xfrm>
            <a:off x="880119" y="3349469"/>
            <a:ext cx="4899792" cy="710639"/>
            <a:chOff x="880119" y="2789510"/>
            <a:chExt cx="4899792" cy="710639"/>
          </a:xfrm>
        </p:grpSpPr>
        <p:sp>
          <p:nvSpPr>
            <p:cNvPr id="10" name="TextBox 9">
              <a:extLst>
                <a:ext uri="{FF2B5EF4-FFF2-40B4-BE49-F238E27FC236}">
                  <a16:creationId xmlns:a16="http://schemas.microsoft.com/office/drawing/2014/main" id="{14D084CD-C007-804E-8A59-12A3C6368E3E}"/>
                </a:ext>
              </a:extLst>
            </p:cNvPr>
            <p:cNvSpPr txBox="1"/>
            <p:nvPr/>
          </p:nvSpPr>
          <p:spPr>
            <a:xfrm>
              <a:off x="1805498" y="2792263"/>
              <a:ext cx="3974413" cy="707886"/>
            </a:xfrm>
            <a:prstGeom prst="rect">
              <a:avLst/>
            </a:prstGeom>
            <a:noFill/>
          </p:spPr>
          <p:txBody>
            <a:bodyPr wrap="square" rtlCol="0">
              <a:spAutoFit/>
            </a:bodyPr>
            <a:lstStyle/>
            <a:p>
              <a:r>
                <a:rPr lang="en-US" sz="2000" dirty="0">
                  <a:solidFill>
                    <a:srgbClr val="595959"/>
                  </a:solidFill>
                </a:rPr>
                <a:t>Marketing Agency produced preliminary plan for </a:t>
              </a:r>
              <a:r>
                <a:rPr lang="en-US" sz="2000" b="1" dirty="0">
                  <a:solidFill>
                    <a:srgbClr val="595959"/>
                  </a:solidFill>
                </a:rPr>
                <a:t>end-users</a:t>
              </a:r>
              <a:endParaRPr lang="en-US" sz="2000" dirty="0"/>
            </a:p>
          </p:txBody>
        </p:sp>
        <p:pic>
          <p:nvPicPr>
            <p:cNvPr id="323" name="Picture 322" descr="A close up of a logo&#10;&#10;Description automatically generated">
              <a:extLst>
                <a:ext uri="{FF2B5EF4-FFF2-40B4-BE49-F238E27FC236}">
                  <a16:creationId xmlns:a16="http://schemas.microsoft.com/office/drawing/2014/main" id="{01B26EA9-49FE-134E-9879-92B357D2B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19" y="2789510"/>
              <a:ext cx="662713" cy="655267"/>
            </a:xfrm>
            <a:prstGeom prst="rect">
              <a:avLst/>
            </a:prstGeom>
          </p:spPr>
        </p:pic>
      </p:grpSp>
      <p:grpSp>
        <p:nvGrpSpPr>
          <p:cNvPr id="326" name="Group 325">
            <a:extLst>
              <a:ext uri="{FF2B5EF4-FFF2-40B4-BE49-F238E27FC236}">
                <a16:creationId xmlns:a16="http://schemas.microsoft.com/office/drawing/2014/main" id="{7EE5530D-6606-3F41-A86B-00C80EC9886E}"/>
              </a:ext>
            </a:extLst>
          </p:cNvPr>
          <p:cNvGrpSpPr/>
          <p:nvPr/>
        </p:nvGrpSpPr>
        <p:grpSpPr>
          <a:xfrm>
            <a:off x="880119" y="1821016"/>
            <a:ext cx="5215881" cy="1015663"/>
            <a:chOff x="880119" y="1821016"/>
            <a:chExt cx="5215881" cy="1015663"/>
          </a:xfrm>
        </p:grpSpPr>
        <p:sp>
          <p:nvSpPr>
            <p:cNvPr id="9" name="TextBox 8">
              <a:extLst>
                <a:ext uri="{FF2B5EF4-FFF2-40B4-BE49-F238E27FC236}">
                  <a16:creationId xmlns:a16="http://schemas.microsoft.com/office/drawing/2014/main" id="{E38197D2-82A4-E342-8668-49BF7A975463}"/>
                </a:ext>
              </a:extLst>
            </p:cNvPr>
            <p:cNvSpPr txBox="1"/>
            <p:nvPr/>
          </p:nvSpPr>
          <p:spPr>
            <a:xfrm>
              <a:off x="1805498" y="1821016"/>
              <a:ext cx="4290502" cy="1015663"/>
            </a:xfrm>
            <a:prstGeom prst="rect">
              <a:avLst/>
            </a:prstGeom>
            <a:noFill/>
          </p:spPr>
          <p:txBody>
            <a:bodyPr wrap="square" rtlCol="0">
              <a:spAutoFit/>
            </a:bodyPr>
            <a:lstStyle/>
            <a:p>
              <a:r>
                <a:rPr lang="en-US" sz="2000" dirty="0">
                  <a:solidFill>
                    <a:srgbClr val="595959"/>
                  </a:solidFill>
                </a:rPr>
                <a:t>“Catch &amp; Win” Asia –Pacific marketing campaign for </a:t>
              </a:r>
              <a:r>
                <a:rPr lang="en-US" sz="2000" b="1" dirty="0">
                  <a:solidFill>
                    <a:srgbClr val="595959"/>
                  </a:solidFill>
                </a:rPr>
                <a:t>product category</a:t>
              </a:r>
              <a:r>
                <a:rPr lang="en-US" sz="2000" dirty="0">
                  <a:solidFill>
                    <a:srgbClr val="595959"/>
                  </a:solidFill>
                </a:rPr>
                <a:t>, </a:t>
              </a:r>
              <a:r>
                <a:rPr lang="en-US" sz="2000" dirty="0" err="1">
                  <a:solidFill>
                    <a:srgbClr val="595959"/>
                  </a:solidFill>
                </a:rPr>
                <a:t>Ultrabooks</a:t>
              </a:r>
              <a:endParaRPr lang="en-US" sz="2000" dirty="0"/>
            </a:p>
          </p:txBody>
        </p:sp>
        <p:pic>
          <p:nvPicPr>
            <p:cNvPr id="325" name="Picture 324" descr="A close up of a logo&#10;&#10;Description automatically generated">
              <a:extLst>
                <a:ext uri="{FF2B5EF4-FFF2-40B4-BE49-F238E27FC236}">
                  <a16:creationId xmlns:a16="http://schemas.microsoft.com/office/drawing/2014/main" id="{8A47FF29-8A92-CA4F-AA00-837DB667A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19" y="1853674"/>
              <a:ext cx="748743" cy="646331"/>
            </a:xfrm>
            <a:prstGeom prst="rect">
              <a:avLst/>
            </a:prstGeom>
          </p:spPr>
        </p:pic>
      </p:grpSp>
      <p:sp>
        <p:nvSpPr>
          <p:cNvPr id="329" name="Rectangle 328">
            <a:extLst>
              <a:ext uri="{FF2B5EF4-FFF2-40B4-BE49-F238E27FC236}">
                <a16:creationId xmlns:a16="http://schemas.microsoft.com/office/drawing/2014/main" id="{69B4C7F9-675B-774F-9492-FFEF30FB6F87}"/>
              </a:ext>
            </a:extLst>
          </p:cNvPr>
          <p:cNvSpPr/>
          <p:nvPr/>
        </p:nvSpPr>
        <p:spPr>
          <a:xfrm>
            <a:off x="1628862" y="5231242"/>
            <a:ext cx="9283212" cy="1384995"/>
          </a:xfrm>
          <a:prstGeom prst="rect">
            <a:avLst/>
          </a:prstGeom>
        </p:spPr>
        <p:txBody>
          <a:bodyPr wrap="square">
            <a:spAutoFit/>
          </a:bodyPr>
          <a:lstStyle/>
          <a:p>
            <a:pPr algn="ctr"/>
            <a:r>
              <a:rPr lang="en-US" sz="2800" dirty="0"/>
              <a:t>Campaign can be </a:t>
            </a:r>
            <a:r>
              <a:rPr lang="en-US" sz="2800" b="1" dirty="0"/>
              <a:t>optimized</a:t>
            </a:r>
            <a:r>
              <a:rPr lang="en-US" sz="2800" dirty="0"/>
              <a:t> with Intel’s past </a:t>
            </a:r>
            <a:r>
              <a:rPr lang="en-US" sz="2800" b="1" dirty="0"/>
              <a:t>internal data </a:t>
            </a:r>
            <a:r>
              <a:rPr lang="en-US" sz="2800" dirty="0"/>
              <a:t>based on </a:t>
            </a:r>
            <a:r>
              <a:rPr lang="en-US" sz="2800" b="1" dirty="0"/>
              <a:t>click through rates </a:t>
            </a:r>
            <a:r>
              <a:rPr lang="en-US" sz="2800" dirty="0"/>
              <a:t>and </a:t>
            </a:r>
            <a:r>
              <a:rPr lang="en-US" sz="2800" b="1" dirty="0"/>
              <a:t>cost per impression</a:t>
            </a:r>
            <a:br>
              <a:rPr lang="en-US" sz="2800" dirty="0"/>
            </a:br>
            <a:endParaRPr lang="en-US" sz="2800" dirty="0"/>
          </a:p>
        </p:txBody>
      </p:sp>
      <p:grpSp>
        <p:nvGrpSpPr>
          <p:cNvPr id="335" name="Group 334">
            <a:extLst>
              <a:ext uri="{FF2B5EF4-FFF2-40B4-BE49-F238E27FC236}">
                <a16:creationId xmlns:a16="http://schemas.microsoft.com/office/drawing/2014/main" id="{1F41D3A2-CE33-CC47-8897-1BCE8330B5C9}"/>
              </a:ext>
            </a:extLst>
          </p:cNvPr>
          <p:cNvGrpSpPr/>
          <p:nvPr/>
        </p:nvGrpSpPr>
        <p:grpSpPr>
          <a:xfrm>
            <a:off x="6374893" y="3349468"/>
            <a:ext cx="5328356" cy="710640"/>
            <a:chOff x="942610" y="4654559"/>
            <a:chExt cx="5328356" cy="710640"/>
          </a:xfrm>
        </p:grpSpPr>
        <p:sp>
          <p:nvSpPr>
            <p:cNvPr id="331" name="TextBox 330">
              <a:extLst>
                <a:ext uri="{FF2B5EF4-FFF2-40B4-BE49-F238E27FC236}">
                  <a16:creationId xmlns:a16="http://schemas.microsoft.com/office/drawing/2014/main" id="{F27E8491-47CA-264C-8020-AEF551E76F32}"/>
                </a:ext>
              </a:extLst>
            </p:cNvPr>
            <p:cNvSpPr txBox="1"/>
            <p:nvPr/>
          </p:nvSpPr>
          <p:spPr>
            <a:xfrm>
              <a:off x="1805498" y="4657313"/>
              <a:ext cx="4465468" cy="707886"/>
            </a:xfrm>
            <a:prstGeom prst="rect">
              <a:avLst/>
            </a:prstGeom>
            <a:noFill/>
          </p:spPr>
          <p:txBody>
            <a:bodyPr wrap="square" rtlCol="0">
              <a:spAutoFit/>
            </a:bodyPr>
            <a:lstStyle/>
            <a:p>
              <a:r>
                <a:rPr lang="en-US" sz="2000" dirty="0">
                  <a:solidFill>
                    <a:srgbClr val="595959"/>
                  </a:solidFill>
                </a:rPr>
                <a:t>Budget allocation of $95,000 </a:t>
              </a:r>
              <a:r>
                <a:rPr lang="en-US" sz="2000" dirty="0">
                  <a:solidFill>
                    <a:srgbClr val="595959"/>
                  </a:solidFill>
                  <a:sym typeface="Wingdings" pitchFamily="2" charset="2"/>
                </a:rPr>
                <a:t>reduced to $86,450</a:t>
              </a:r>
              <a:endParaRPr lang="en-US" sz="2000" dirty="0"/>
            </a:p>
          </p:txBody>
        </p:sp>
        <p:pic>
          <p:nvPicPr>
            <p:cNvPr id="334" name="Picture 333" descr="A close up of a logo&#10;&#10;Description automatically generated">
              <a:extLst>
                <a:ext uri="{FF2B5EF4-FFF2-40B4-BE49-F238E27FC236}">
                  <a16:creationId xmlns:a16="http://schemas.microsoft.com/office/drawing/2014/main" id="{8F33554D-F061-3C4B-A181-5E1F01362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610" y="4654559"/>
              <a:ext cx="647396" cy="655267"/>
            </a:xfrm>
            <a:prstGeom prst="rect">
              <a:avLst/>
            </a:prstGeom>
          </p:spPr>
        </p:pic>
      </p:grpSp>
      <p:sp>
        <p:nvSpPr>
          <p:cNvPr id="336" name="Slide Number Placeholder 335">
            <a:extLst>
              <a:ext uri="{FF2B5EF4-FFF2-40B4-BE49-F238E27FC236}">
                <a16:creationId xmlns:a16="http://schemas.microsoft.com/office/drawing/2014/main" id="{AF908BF2-4826-8548-855B-46695132DC73}"/>
              </a:ext>
            </a:extLst>
          </p:cNvPr>
          <p:cNvSpPr>
            <a:spLocks noGrp="1"/>
          </p:cNvSpPr>
          <p:nvPr>
            <p:ph type="sldNum" sz="quarter" idx="12"/>
          </p:nvPr>
        </p:nvSpPr>
        <p:spPr/>
        <p:txBody>
          <a:bodyPr/>
          <a:lstStyle/>
          <a:p>
            <a:fld id="{A3E374E3-2222-408E-BAB6-4DE3AF7B841B}" type="slidenum">
              <a:rPr lang="en-US" smtClean="0"/>
              <a:t>2</a:t>
            </a:fld>
            <a:endParaRPr lang="en-US"/>
          </a:p>
        </p:txBody>
      </p:sp>
    </p:spTree>
    <p:extLst>
      <p:ext uri="{BB962C8B-B14F-4D97-AF65-F5344CB8AC3E}">
        <p14:creationId xmlns:p14="http://schemas.microsoft.com/office/powerpoint/2010/main" val="2791702388"/>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A09D2819-3702-AD4B-A9E2-BBA7F4E6144B}"/>
              </a:ext>
            </a:extLst>
          </p:cNvPr>
          <p:cNvSpPr txBox="1"/>
          <p:nvPr/>
        </p:nvSpPr>
        <p:spPr>
          <a:xfrm>
            <a:off x="171067" y="2465230"/>
            <a:ext cx="2307422" cy="400110"/>
          </a:xfrm>
          <a:prstGeom prst="rect">
            <a:avLst/>
          </a:prstGeom>
          <a:noFill/>
        </p:spPr>
        <p:txBody>
          <a:bodyPr wrap="square" rtlCol="0">
            <a:spAutoFit/>
          </a:bodyPr>
          <a:lstStyle/>
          <a:p>
            <a:r>
              <a:rPr lang="en-US" sz="2000" dirty="0"/>
              <a:t> Objective Function:</a:t>
            </a:r>
          </a:p>
        </p:txBody>
      </p:sp>
      <p:sp>
        <p:nvSpPr>
          <p:cNvPr id="2" name="Slide Number Placeholder 1">
            <a:extLst>
              <a:ext uri="{FF2B5EF4-FFF2-40B4-BE49-F238E27FC236}">
                <a16:creationId xmlns:a16="http://schemas.microsoft.com/office/drawing/2014/main" id="{7BCD4B8D-42DF-C74A-B7B8-D959198B00A9}"/>
              </a:ext>
            </a:extLst>
          </p:cNvPr>
          <p:cNvSpPr>
            <a:spLocks noGrp="1"/>
          </p:cNvSpPr>
          <p:nvPr>
            <p:ph type="sldNum" sz="quarter" idx="12"/>
          </p:nvPr>
        </p:nvSpPr>
        <p:spPr/>
        <p:txBody>
          <a:bodyPr/>
          <a:lstStyle/>
          <a:p>
            <a:fld id="{A3E374E3-2222-408E-BAB6-4DE3AF7B841B}" type="slidenum">
              <a:rPr lang="en-US" smtClean="0"/>
              <a:t>3</a:t>
            </a:fld>
            <a:endParaRPr lang="en-US"/>
          </a:p>
        </p:txBody>
      </p:sp>
      <p:sp>
        <p:nvSpPr>
          <p:cNvPr id="5" name="TextBox 4">
            <a:extLst>
              <a:ext uri="{FF2B5EF4-FFF2-40B4-BE49-F238E27FC236}">
                <a16:creationId xmlns:a16="http://schemas.microsoft.com/office/drawing/2014/main" id="{D6B68CF7-B249-0743-A0B7-9A7B11B7701E}"/>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Data &amp; Methodology</a:t>
            </a:r>
          </a:p>
        </p:txBody>
      </p:sp>
      <p:sp>
        <p:nvSpPr>
          <p:cNvPr id="6" name="Google Shape;84;p16">
            <a:extLst>
              <a:ext uri="{FF2B5EF4-FFF2-40B4-BE49-F238E27FC236}">
                <a16:creationId xmlns:a16="http://schemas.microsoft.com/office/drawing/2014/main" id="{A30ED223-7703-C241-AEDC-7FE2099D0758}"/>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sp>
        <p:nvSpPr>
          <p:cNvPr id="10" name="TextBox 9">
            <a:extLst>
              <a:ext uri="{FF2B5EF4-FFF2-40B4-BE49-F238E27FC236}">
                <a16:creationId xmlns:a16="http://schemas.microsoft.com/office/drawing/2014/main" id="{D07F81E4-10D5-FA49-8A92-29BFA437B653}"/>
              </a:ext>
            </a:extLst>
          </p:cNvPr>
          <p:cNvSpPr txBox="1"/>
          <p:nvPr/>
        </p:nvSpPr>
        <p:spPr>
          <a:xfrm>
            <a:off x="337292" y="909067"/>
            <a:ext cx="4290502" cy="400110"/>
          </a:xfrm>
          <a:prstGeom prst="rect">
            <a:avLst/>
          </a:prstGeom>
          <a:noFill/>
        </p:spPr>
        <p:txBody>
          <a:bodyPr wrap="square" rtlCol="0">
            <a:spAutoFit/>
          </a:bodyPr>
          <a:lstStyle/>
          <a:p>
            <a:r>
              <a:rPr lang="en-US" sz="2000" b="1" dirty="0">
                <a:solidFill>
                  <a:srgbClr val="595959"/>
                </a:solidFill>
              </a:rPr>
              <a:t>Linear </a:t>
            </a:r>
            <a:r>
              <a:rPr lang="en-US" sz="2000" b="1" dirty="0">
                <a:solidFill>
                  <a:srgbClr val="595959"/>
                </a:solidFill>
                <a:latin typeface="Source Sans Pro" panose="020B0503030403020204" pitchFamily="34" charset="0"/>
                <a:ea typeface="Source Sans Pro" panose="020B0503030403020204" pitchFamily="34" charset="0"/>
              </a:rPr>
              <a:t>Programming</a:t>
            </a:r>
            <a:r>
              <a:rPr lang="en-US" sz="2000" b="1" dirty="0">
                <a:solidFill>
                  <a:srgbClr val="595959"/>
                </a:solidFill>
              </a:rPr>
              <a:t> Model</a:t>
            </a:r>
            <a:endParaRPr lang="en-US" sz="2000" b="1"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6B2F946-A2F7-0D44-862B-A7CDD58359E7}"/>
                  </a:ext>
                </a:extLst>
              </p:cNvPr>
              <p:cNvSpPr txBox="1"/>
              <p:nvPr/>
            </p:nvSpPr>
            <p:spPr>
              <a:xfrm>
                <a:off x="1689641" y="3001604"/>
                <a:ext cx="1839818" cy="8942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max</m:t>
                          </m:r>
                        </m:fName>
                        <m:e>
                          <m:nary>
                            <m:naryPr>
                              <m:chr m:val="∑"/>
                              <m:subHide m:val="on"/>
                              <m:supHide m:val="on"/>
                              <m:ctrlPr>
                                <a:rPr lang="en-CA" sz="2400" b="0" i="1" smtClean="0">
                                  <a:latin typeface="Cambria Math" panose="02040503050406030204" pitchFamily="18" charset="0"/>
                                </a:rPr>
                              </m:ctrlPr>
                            </m:naryPr>
                            <m:sub/>
                            <m:sup/>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𝑋</m:t>
                                  </m:r>
                                </m:e>
                                <m:sub>
                                  <m:r>
                                    <a:rPr lang="en-CA" sz="2400" b="0" i="1" smtClean="0">
                                      <a:latin typeface="Cambria Math" panose="02040503050406030204" pitchFamily="18" charset="0"/>
                                    </a:rPr>
                                    <m:t>𝑖𝑗</m:t>
                                  </m:r>
                                </m:sub>
                              </m:sSub>
                            </m:e>
                          </m:nary>
                        </m:e>
                      </m:func>
                    </m:oMath>
                  </m:oMathPara>
                </a14:m>
                <a:endParaRPr lang="en-US" sz="2400" dirty="0"/>
              </a:p>
            </p:txBody>
          </p:sp>
        </mc:Choice>
        <mc:Fallback>
          <p:sp>
            <p:nvSpPr>
              <p:cNvPr id="14" name="TextBox 13">
                <a:extLst>
                  <a:ext uri="{FF2B5EF4-FFF2-40B4-BE49-F238E27FC236}">
                    <a16:creationId xmlns:a16="http://schemas.microsoft.com/office/drawing/2014/main" id="{A6B2F946-A2F7-0D44-862B-A7CDD58359E7}"/>
                  </a:ext>
                </a:extLst>
              </p:cNvPr>
              <p:cNvSpPr txBox="1">
                <a:spLocks noRot="1" noChangeAspect="1" noMove="1" noResize="1" noEditPoints="1" noAdjustHandles="1" noChangeArrowheads="1" noChangeShapeType="1" noTextEdit="1"/>
              </p:cNvSpPr>
              <p:nvPr/>
            </p:nvSpPr>
            <p:spPr>
              <a:xfrm>
                <a:off x="1689641" y="3001604"/>
                <a:ext cx="1839818" cy="894219"/>
              </a:xfrm>
              <a:prstGeom prst="rect">
                <a:avLst/>
              </a:prstGeom>
              <a:blipFill>
                <a:blip r:embed="rId3"/>
                <a:stretch>
                  <a:fillRect l="-19863" t="-145833" r="-6849" b="-20138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7DEB3EDB-E90D-8944-87FB-98E9508ADB75}"/>
              </a:ext>
            </a:extLst>
          </p:cNvPr>
          <p:cNvGrpSpPr/>
          <p:nvPr/>
        </p:nvGrpSpPr>
        <p:grpSpPr>
          <a:xfrm>
            <a:off x="242354" y="1906918"/>
            <a:ext cx="5626587" cy="400110"/>
            <a:chOff x="613418" y="2256631"/>
            <a:chExt cx="5626587" cy="400110"/>
          </a:xfrm>
        </p:grpSpPr>
        <p:sp>
          <p:nvSpPr>
            <p:cNvPr id="17" name="TextBox 16">
              <a:extLst>
                <a:ext uri="{FF2B5EF4-FFF2-40B4-BE49-F238E27FC236}">
                  <a16:creationId xmlns:a16="http://schemas.microsoft.com/office/drawing/2014/main" id="{B2C12303-70A8-0F4D-AC5E-9E3EDB6FEFA1}"/>
                </a:ext>
              </a:extLst>
            </p:cNvPr>
            <p:cNvSpPr txBox="1"/>
            <p:nvPr/>
          </p:nvSpPr>
          <p:spPr>
            <a:xfrm>
              <a:off x="613418" y="2256631"/>
              <a:ext cx="579951" cy="400110"/>
            </a:xfrm>
            <a:prstGeom prst="rect">
              <a:avLst/>
            </a:prstGeom>
            <a:noFill/>
          </p:spPr>
          <p:txBody>
            <a:bodyPr wrap="square" rtlCol="0">
              <a:spAutoFit/>
            </a:bodyPr>
            <a:lstStyle/>
            <a:p>
              <a:r>
                <a:rPr lang="en-US" sz="2000" dirty="0"/>
                <a:t>Let </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C86BF3C-1406-6441-8840-5EDE9460EC97}"/>
                    </a:ext>
                  </a:extLst>
                </p:cNvPr>
                <p:cNvSpPr txBox="1"/>
                <p:nvPr/>
              </p:nvSpPr>
              <p:spPr>
                <a:xfrm>
                  <a:off x="1193369" y="2307029"/>
                  <a:ext cx="345031"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𝑖𝑗</m:t>
                            </m:r>
                          </m:sub>
                        </m:sSub>
                      </m:oMath>
                    </m:oMathPara>
                  </a14:m>
                  <a:endParaRPr lang="en-US" dirty="0"/>
                </a:p>
              </p:txBody>
            </p:sp>
          </mc:Choice>
          <mc:Fallback>
            <p:sp>
              <p:nvSpPr>
                <p:cNvPr id="15" name="TextBox 14">
                  <a:extLst>
                    <a:ext uri="{FF2B5EF4-FFF2-40B4-BE49-F238E27FC236}">
                      <a16:creationId xmlns:a16="http://schemas.microsoft.com/office/drawing/2014/main" id="{8C86BF3C-1406-6441-8840-5EDE9460EC97}"/>
                    </a:ext>
                  </a:extLst>
                </p:cNvPr>
                <p:cNvSpPr txBox="1">
                  <a:spLocks noRot="1" noChangeAspect="1" noMove="1" noResize="1" noEditPoints="1" noAdjustHandles="1" noChangeArrowheads="1" noChangeShapeType="1" noTextEdit="1"/>
                </p:cNvSpPr>
                <p:nvPr/>
              </p:nvSpPr>
              <p:spPr>
                <a:xfrm>
                  <a:off x="1193369" y="2307029"/>
                  <a:ext cx="345031" cy="299313"/>
                </a:xfrm>
                <a:prstGeom prst="rect">
                  <a:avLst/>
                </a:prstGeom>
                <a:blipFill>
                  <a:blip r:embed="rId4"/>
                  <a:stretch>
                    <a:fillRect l="-14286" r="-7143" b="-200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06D486D-097D-6E40-BA04-72773225AF94}"/>
                </a:ext>
              </a:extLst>
            </p:cNvPr>
            <p:cNvSpPr txBox="1"/>
            <p:nvPr/>
          </p:nvSpPr>
          <p:spPr>
            <a:xfrm>
              <a:off x="1649222" y="2256631"/>
              <a:ext cx="4590783" cy="400110"/>
            </a:xfrm>
            <a:prstGeom prst="rect">
              <a:avLst/>
            </a:prstGeom>
            <a:noFill/>
          </p:spPr>
          <p:txBody>
            <a:bodyPr wrap="square" rtlCol="0">
              <a:spAutoFit/>
            </a:bodyPr>
            <a:lstStyle/>
            <a:p>
              <a:r>
                <a:rPr lang="en-US" sz="2000" dirty="0"/>
                <a:t>denote the clicks for platform j in country </a:t>
              </a:r>
              <a:r>
                <a:rPr lang="en-US" sz="2000" dirty="0" err="1"/>
                <a:t>i</a:t>
              </a:r>
              <a:r>
                <a:rPr lang="en-US" sz="2000" dirty="0"/>
                <a:t>  </a:t>
              </a:r>
            </a:p>
          </p:txBody>
        </p:sp>
      </p:grpSp>
      <p:sp>
        <p:nvSpPr>
          <p:cNvPr id="22" name="TextBox 21">
            <a:extLst>
              <a:ext uri="{FF2B5EF4-FFF2-40B4-BE49-F238E27FC236}">
                <a16:creationId xmlns:a16="http://schemas.microsoft.com/office/drawing/2014/main" id="{040A39DD-EC4C-344A-AB89-B79DE78324B6}"/>
              </a:ext>
            </a:extLst>
          </p:cNvPr>
          <p:cNvSpPr txBox="1"/>
          <p:nvPr/>
        </p:nvSpPr>
        <p:spPr>
          <a:xfrm>
            <a:off x="242354" y="4105355"/>
            <a:ext cx="4319104" cy="400110"/>
          </a:xfrm>
          <a:prstGeom prst="rect">
            <a:avLst/>
          </a:prstGeom>
          <a:noFill/>
        </p:spPr>
        <p:txBody>
          <a:bodyPr wrap="square" rtlCol="0">
            <a:spAutoFit/>
          </a:bodyPr>
          <a:lstStyle/>
          <a:p>
            <a:r>
              <a:rPr lang="en-US" sz="2000" dirty="0"/>
              <a:t>Parameter for budget allocation: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459D146-C7E6-7B48-8227-275E928076F2}"/>
                  </a:ext>
                </a:extLst>
              </p:cNvPr>
              <p:cNvSpPr txBox="1"/>
              <p:nvPr/>
            </p:nvSpPr>
            <p:spPr>
              <a:xfrm>
                <a:off x="941473" y="5059394"/>
                <a:ext cx="3734099" cy="5695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𝐼</m:t>
                          </m:r>
                        </m:e>
                        <m:sub>
                          <m:r>
                            <a:rPr lang="en-CA" b="0" i="1" smtClean="0">
                              <a:latin typeface="Cambria Math" panose="02040503050406030204" pitchFamily="18" charset="0"/>
                            </a:rPr>
                            <m:t>𝑖𝑗</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1</m:t>
                          </m:r>
                        </m:num>
                        <m:den>
                          <m:r>
                            <a:rPr lang="en-CA" b="0" i="1" smtClean="0">
                              <a:latin typeface="Cambria Math" panose="02040503050406030204" pitchFamily="18" charset="0"/>
                              <a:ea typeface="Cambria Math" panose="02040503050406030204" pitchFamily="18" charset="0"/>
                            </a:rPr>
                            <m:t>𝐶𝑇𝑅</m:t>
                          </m:r>
                        </m:den>
                      </m:f>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𝑜𝑟</m:t>
                      </m:r>
                      <m:r>
                        <a:rPr lang="en-CA" b="0" i="1" smtClean="0">
                          <a:latin typeface="Cambria Math" panose="02040503050406030204" pitchFamily="18" charset="0"/>
                          <a:ea typeface="Cambria Math" panose="02040503050406030204" pitchFamily="18" charset="0"/>
                        </a:rPr>
                        <m:t> </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1</m:t>
                          </m:r>
                        </m:num>
                        <m:den>
                          <m:r>
                            <a:rPr lang="en-CA" b="0" i="1" smtClean="0">
                              <a:latin typeface="Cambria Math" panose="02040503050406030204" pitchFamily="18" charset="0"/>
                              <a:ea typeface="Cambria Math" panose="02040503050406030204" pitchFamily="18" charset="0"/>
                            </a:rPr>
                            <m:t>𝐶𝑇𝑅</m:t>
                          </m:r>
                          <m:r>
                            <a:rPr lang="en-CA" b="0" i="1"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𝑆𝑜𝑐𝑖𝑎𝑙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𝐶𝑇𝑅</m:t>
                          </m:r>
                          <m:r>
                            <a:rPr lang="en-CA" b="0" i="1" smtClean="0">
                              <a:latin typeface="Cambria Math" panose="02040503050406030204" pitchFamily="18" charset="0"/>
                              <a:ea typeface="Cambria Math" panose="02040503050406030204" pitchFamily="18" charset="0"/>
                            </a:rPr>
                            <m:t>)</m:t>
                          </m:r>
                        </m:den>
                      </m:f>
                    </m:oMath>
                  </m:oMathPara>
                </a14:m>
                <a:endParaRPr lang="en-US" dirty="0"/>
              </a:p>
            </p:txBody>
          </p:sp>
        </mc:Choice>
        <mc:Fallback>
          <p:sp>
            <p:nvSpPr>
              <p:cNvPr id="19" name="TextBox 18">
                <a:extLst>
                  <a:ext uri="{FF2B5EF4-FFF2-40B4-BE49-F238E27FC236}">
                    <a16:creationId xmlns:a16="http://schemas.microsoft.com/office/drawing/2014/main" id="{9459D146-C7E6-7B48-8227-275E928076F2}"/>
                  </a:ext>
                </a:extLst>
              </p:cNvPr>
              <p:cNvSpPr txBox="1">
                <a:spLocks noRot="1" noChangeAspect="1" noMove="1" noResize="1" noEditPoints="1" noAdjustHandles="1" noChangeArrowheads="1" noChangeShapeType="1" noTextEdit="1"/>
              </p:cNvSpPr>
              <p:nvPr/>
            </p:nvSpPr>
            <p:spPr>
              <a:xfrm>
                <a:off x="941473" y="5059394"/>
                <a:ext cx="3734099" cy="569580"/>
              </a:xfrm>
              <a:prstGeom prst="rect">
                <a:avLst/>
              </a:prstGeom>
              <a:blipFill>
                <a:blip r:embed="rId5"/>
                <a:stretch>
                  <a:fillRect l="-678" t="-2174" r="-1695" b="-17391"/>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1A3E22B1-68D8-BA4F-9C6C-74E1A1967B96}"/>
              </a:ext>
            </a:extLst>
          </p:cNvPr>
          <p:cNvSpPr txBox="1"/>
          <p:nvPr/>
        </p:nvSpPr>
        <p:spPr>
          <a:xfrm>
            <a:off x="6480625" y="1856520"/>
            <a:ext cx="3453789" cy="400110"/>
          </a:xfrm>
          <a:prstGeom prst="rect">
            <a:avLst/>
          </a:prstGeom>
          <a:noFill/>
        </p:spPr>
        <p:txBody>
          <a:bodyPr wrap="square" rtlCol="0">
            <a:spAutoFit/>
          </a:bodyPr>
          <a:lstStyle/>
          <a:p>
            <a:r>
              <a:rPr lang="en-US" sz="2000" dirty="0"/>
              <a:t>Hence, costs: </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C2F0527-8D51-0246-8906-CAF607ACDF70}"/>
                  </a:ext>
                </a:extLst>
              </p:cNvPr>
              <p:cNvSpPr txBox="1"/>
              <p:nvPr/>
            </p:nvSpPr>
            <p:spPr>
              <a:xfrm>
                <a:off x="7502700" y="2465230"/>
                <a:ext cx="2215799"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𝑖𝑗</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𝑋</m:t>
                          </m:r>
                        </m:e>
                        <m:sub>
                          <m:r>
                            <a:rPr lang="en-CA" b="0" i="1" smtClean="0">
                              <a:latin typeface="Cambria Math" panose="02040503050406030204" pitchFamily="18" charset="0"/>
                              <a:ea typeface="Cambria Math" panose="02040503050406030204" pitchFamily="18" charset="0"/>
                            </a:rPr>
                            <m:t>𝑖𝑗</m:t>
                          </m:r>
                        </m:sub>
                      </m:sSub>
                      <m:r>
                        <a:rPr lang="en-CA" b="0" i="1" smtClean="0">
                          <a:latin typeface="Cambria Math" panose="02040503050406030204" pitchFamily="18" charset="0"/>
                          <a:ea typeface="Cambria Math" panose="02040503050406030204" pitchFamily="18" charset="0"/>
                        </a:rPr>
                        <m:t> ×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𝐼</m:t>
                          </m:r>
                        </m:e>
                        <m:sub>
                          <m:r>
                            <a:rPr lang="en-CA" b="0" i="1" smtClean="0">
                              <a:latin typeface="Cambria Math" panose="02040503050406030204" pitchFamily="18" charset="0"/>
                              <a:ea typeface="Cambria Math" panose="02040503050406030204" pitchFamily="18" charset="0"/>
                            </a:rPr>
                            <m:t>𝑖𝑗</m:t>
                          </m:r>
                        </m:sub>
                      </m:sSub>
                      <m:r>
                        <a:rPr lang="en-CA" b="0" i="1" smtClean="0">
                          <a:latin typeface="Cambria Math" panose="02040503050406030204" pitchFamily="18" charset="0"/>
                          <a:ea typeface="Cambria Math" panose="02040503050406030204" pitchFamily="18" charset="0"/>
                        </a:rPr>
                        <m:t> × </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𝐶𝑃𝑀</m:t>
                          </m:r>
                        </m:num>
                        <m:den>
                          <m:r>
                            <a:rPr lang="en-CA" b="0" i="1" smtClean="0">
                              <a:latin typeface="Cambria Math" panose="02040503050406030204" pitchFamily="18" charset="0"/>
                              <a:ea typeface="Cambria Math" panose="02040503050406030204" pitchFamily="18" charset="0"/>
                            </a:rPr>
                            <m:t>1000</m:t>
                          </m:r>
                        </m:den>
                      </m:f>
                    </m:oMath>
                  </m:oMathPara>
                </a14:m>
                <a:endParaRPr lang="en-US" dirty="0"/>
              </a:p>
            </p:txBody>
          </p:sp>
        </mc:Choice>
        <mc:Fallback>
          <p:sp>
            <p:nvSpPr>
              <p:cNvPr id="21" name="TextBox 20">
                <a:extLst>
                  <a:ext uri="{FF2B5EF4-FFF2-40B4-BE49-F238E27FC236}">
                    <a16:creationId xmlns:a16="http://schemas.microsoft.com/office/drawing/2014/main" id="{AC2F0527-8D51-0246-8906-CAF607ACDF70}"/>
                  </a:ext>
                </a:extLst>
              </p:cNvPr>
              <p:cNvSpPr txBox="1">
                <a:spLocks noRot="1" noChangeAspect="1" noMove="1" noResize="1" noEditPoints="1" noAdjustHandles="1" noChangeArrowheads="1" noChangeShapeType="1" noTextEdit="1"/>
              </p:cNvSpPr>
              <p:nvPr/>
            </p:nvSpPr>
            <p:spPr>
              <a:xfrm>
                <a:off x="7502700" y="2465230"/>
                <a:ext cx="2215799" cy="520399"/>
              </a:xfrm>
              <a:prstGeom prst="rect">
                <a:avLst/>
              </a:prstGeom>
              <a:blipFill>
                <a:blip r:embed="rId6"/>
                <a:stretch>
                  <a:fillRect l="-1714" t="-2381" r="-1714" b="-11905"/>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265F814-D8B6-AE4B-9EFC-096E2D5FFDF3}"/>
              </a:ext>
            </a:extLst>
          </p:cNvPr>
          <p:cNvSpPr txBox="1"/>
          <p:nvPr/>
        </p:nvSpPr>
        <p:spPr>
          <a:xfrm>
            <a:off x="6528411" y="3465282"/>
            <a:ext cx="3453789" cy="400110"/>
          </a:xfrm>
          <a:prstGeom prst="rect">
            <a:avLst/>
          </a:prstGeom>
          <a:noFill/>
        </p:spPr>
        <p:txBody>
          <a:bodyPr wrap="square" rtlCol="0">
            <a:spAutoFit/>
          </a:bodyPr>
          <a:lstStyle/>
          <a:p>
            <a:r>
              <a:rPr lang="en-US" sz="2000" dirty="0"/>
              <a:t>Subject to:</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09F412F-F56E-0D4B-92B4-4D28D4D39C80}"/>
                  </a:ext>
                </a:extLst>
              </p:cNvPr>
              <p:cNvSpPr txBox="1"/>
              <p:nvPr/>
            </p:nvSpPr>
            <p:spPr>
              <a:xfrm>
                <a:off x="6216340" y="4272718"/>
                <a:ext cx="5547224"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75% </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𝑂𝑟𝑖𝑔𝑖𝑛𝑎𝑙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𝐶𝑜𝑠𝑡</m:t>
                      </m:r>
                      <m:r>
                        <a:rPr lang="en-CA" b="0" i="1" smtClean="0">
                          <a:latin typeface="Cambria Math" panose="02040503050406030204" pitchFamily="18" charset="0"/>
                          <a:ea typeface="Cambria Math" panose="02040503050406030204" pitchFamily="18" charset="0"/>
                        </a:rPr>
                        <m:t> ≤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𝑌</m:t>
                          </m:r>
                        </m:e>
                        <m:sub>
                          <m:r>
                            <a:rPr lang="en-CA" b="0" i="1" smtClean="0">
                              <a:latin typeface="Cambria Math" panose="02040503050406030204" pitchFamily="18" charset="0"/>
                              <a:ea typeface="Cambria Math" panose="02040503050406030204" pitchFamily="18" charset="0"/>
                            </a:rPr>
                            <m:t>𝑖𝑗</m:t>
                          </m:r>
                        </m:sub>
                      </m:sSub>
                      <m:r>
                        <a:rPr lang="en-CA" b="0" i="1" smtClean="0">
                          <a:latin typeface="Cambria Math" panose="02040503050406030204" pitchFamily="18" charset="0"/>
                          <a:ea typeface="Cambria Math" panose="02040503050406030204" pitchFamily="18" charset="0"/>
                        </a:rPr>
                        <m:t> ≤125% × </m:t>
                      </m:r>
                      <m:r>
                        <a:rPr lang="en-CA" b="0" i="1" smtClean="0">
                          <a:latin typeface="Cambria Math" panose="02040503050406030204" pitchFamily="18" charset="0"/>
                          <a:ea typeface="Cambria Math" panose="02040503050406030204" pitchFamily="18" charset="0"/>
                        </a:rPr>
                        <m:t>𝑂𝑟𝑖𝑔𝑖𝑛𝑎𝑙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𝑐𝑜𝑠𝑡𝑠</m:t>
                      </m:r>
                    </m:oMath>
                  </m:oMathPara>
                </a14:m>
                <a:endParaRPr lang="en-US" dirty="0"/>
              </a:p>
            </p:txBody>
          </p:sp>
        </mc:Choice>
        <mc:Fallback>
          <p:sp>
            <p:nvSpPr>
              <p:cNvPr id="23" name="TextBox 22">
                <a:extLst>
                  <a:ext uri="{FF2B5EF4-FFF2-40B4-BE49-F238E27FC236}">
                    <a16:creationId xmlns:a16="http://schemas.microsoft.com/office/drawing/2014/main" id="{D09F412F-F56E-0D4B-92B4-4D28D4D39C80}"/>
                  </a:ext>
                </a:extLst>
              </p:cNvPr>
              <p:cNvSpPr txBox="1">
                <a:spLocks noRot="1" noChangeAspect="1" noMove="1" noResize="1" noEditPoints="1" noAdjustHandles="1" noChangeArrowheads="1" noChangeShapeType="1" noTextEdit="1"/>
              </p:cNvSpPr>
              <p:nvPr/>
            </p:nvSpPr>
            <p:spPr>
              <a:xfrm>
                <a:off x="6216340" y="4272718"/>
                <a:ext cx="5547224" cy="299313"/>
              </a:xfrm>
              <a:prstGeom prst="rect">
                <a:avLst/>
              </a:prstGeom>
              <a:blipFill>
                <a:blip r:embed="rId7"/>
                <a:stretch>
                  <a:fillRect l="-457" t="-8333" r="-228"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F6018E9-9BA9-A44C-8803-959B48DEA1D6}"/>
                  </a:ext>
                </a:extLst>
              </p:cNvPr>
              <p:cNvSpPr txBox="1"/>
              <p:nvPr/>
            </p:nvSpPr>
            <p:spPr>
              <a:xfrm>
                <a:off x="6217402" y="4754006"/>
                <a:ext cx="2734017"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 </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𝑌</m:t>
                          </m:r>
                        </m:e>
                        <m:sub>
                          <m:r>
                            <a:rPr lang="en-CA" b="0" i="1" smtClean="0">
                              <a:latin typeface="Cambria Math" panose="02040503050406030204" pitchFamily="18" charset="0"/>
                              <a:ea typeface="Cambria Math" panose="02040503050406030204" pitchFamily="18" charset="0"/>
                            </a:rPr>
                            <m:t>𝑖𝑗</m:t>
                          </m:r>
                        </m:sub>
                      </m:sSub>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𝑂𝑟𝑖𝑔𝑖𝑛𝑎𝑙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𝑇𝑜𝑡𝑎𝑙</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𝐶𝑜𝑠𝑡</m:t>
                      </m:r>
                    </m:oMath>
                  </m:oMathPara>
                </a14:m>
                <a:endParaRPr lang="en-US" dirty="0"/>
              </a:p>
            </p:txBody>
          </p:sp>
        </mc:Choice>
        <mc:Fallback>
          <p:sp>
            <p:nvSpPr>
              <p:cNvPr id="31" name="TextBox 30">
                <a:extLst>
                  <a:ext uri="{FF2B5EF4-FFF2-40B4-BE49-F238E27FC236}">
                    <a16:creationId xmlns:a16="http://schemas.microsoft.com/office/drawing/2014/main" id="{7F6018E9-9BA9-A44C-8803-959B48DEA1D6}"/>
                  </a:ext>
                </a:extLst>
              </p:cNvPr>
              <p:cNvSpPr txBox="1">
                <a:spLocks noRot="1" noChangeAspect="1" noMove="1" noResize="1" noEditPoints="1" noAdjustHandles="1" noChangeArrowheads="1" noChangeShapeType="1" noTextEdit="1"/>
              </p:cNvSpPr>
              <p:nvPr/>
            </p:nvSpPr>
            <p:spPr>
              <a:xfrm>
                <a:off x="6217402" y="4754006"/>
                <a:ext cx="2734017" cy="299313"/>
              </a:xfrm>
              <a:prstGeom prst="rect">
                <a:avLst/>
              </a:prstGeom>
              <a:blipFill>
                <a:blip r:embed="rId8"/>
                <a:stretch>
                  <a:fillRect l="-2778" t="-4000" r="-926" b="-2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2E3013D-DEA4-1D4B-AF7D-B525C7F8177F}"/>
                  </a:ext>
                </a:extLst>
              </p:cNvPr>
              <p:cNvSpPr txBox="1"/>
              <p:nvPr/>
            </p:nvSpPr>
            <p:spPr>
              <a:xfrm>
                <a:off x="6224538" y="5235294"/>
                <a:ext cx="25837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𝑐𝑙𝑖𝑐𝑘𝑠</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𝑠h𝑜𝑢𝑙𝑑</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𝑏𝑒</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𝑖𝑛𝑡𝑒𝑔𝑒𝑟</m:t>
                      </m:r>
                    </m:oMath>
                  </m:oMathPara>
                </a14:m>
                <a:endParaRPr lang="en-US" dirty="0"/>
              </a:p>
            </p:txBody>
          </p:sp>
        </mc:Choice>
        <mc:Fallback>
          <p:sp>
            <p:nvSpPr>
              <p:cNvPr id="32" name="TextBox 31">
                <a:extLst>
                  <a:ext uri="{FF2B5EF4-FFF2-40B4-BE49-F238E27FC236}">
                    <a16:creationId xmlns:a16="http://schemas.microsoft.com/office/drawing/2014/main" id="{32E3013D-DEA4-1D4B-AF7D-B525C7F8177F}"/>
                  </a:ext>
                </a:extLst>
              </p:cNvPr>
              <p:cNvSpPr txBox="1">
                <a:spLocks noRot="1" noChangeAspect="1" noMove="1" noResize="1" noEditPoints="1" noAdjustHandles="1" noChangeArrowheads="1" noChangeShapeType="1" noTextEdit="1"/>
              </p:cNvSpPr>
              <p:nvPr/>
            </p:nvSpPr>
            <p:spPr>
              <a:xfrm>
                <a:off x="6224538" y="5235294"/>
                <a:ext cx="2583784" cy="276999"/>
              </a:xfrm>
              <a:prstGeom prst="rect">
                <a:avLst/>
              </a:prstGeom>
              <a:blipFill>
                <a:blip r:embed="rId9"/>
                <a:stretch>
                  <a:fillRect l="-488" t="-4348" r="-976" b="-34783"/>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034CE89-A41C-BD44-A41F-1BDF161EEF2B}"/>
              </a:ext>
            </a:extLst>
          </p:cNvPr>
          <p:cNvSpPr txBox="1"/>
          <p:nvPr/>
        </p:nvSpPr>
        <p:spPr>
          <a:xfrm>
            <a:off x="71182" y="6448134"/>
            <a:ext cx="9863232" cy="338554"/>
          </a:xfrm>
          <a:prstGeom prst="rect">
            <a:avLst/>
          </a:prstGeom>
          <a:noFill/>
        </p:spPr>
        <p:txBody>
          <a:bodyPr wrap="square" rtlCol="0">
            <a:spAutoFit/>
          </a:bodyPr>
          <a:lstStyle/>
          <a:p>
            <a:r>
              <a:rPr lang="en-US" sz="1600" dirty="0"/>
              <a:t>* Assumption: campaign timeline is consistent with the expected number of clicks </a:t>
            </a:r>
          </a:p>
        </p:txBody>
      </p:sp>
    </p:spTree>
    <p:extLst>
      <p:ext uri="{BB962C8B-B14F-4D97-AF65-F5344CB8AC3E}">
        <p14:creationId xmlns:p14="http://schemas.microsoft.com/office/powerpoint/2010/main" val="3558183770"/>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Isosceles Triangle 7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F34D8CB-BF87-A04D-9C54-FB9BCF78D999}"/>
              </a:ext>
            </a:extLst>
          </p:cNvPr>
          <p:cNvGraphicFramePr>
            <a:graphicFrameLocks noGrp="1"/>
          </p:cNvGraphicFramePr>
          <p:nvPr>
            <p:extLst>
              <p:ext uri="{D42A27DB-BD31-4B8C-83A1-F6EECF244321}">
                <p14:modId xmlns:p14="http://schemas.microsoft.com/office/powerpoint/2010/main" val="1331439756"/>
              </p:ext>
            </p:extLst>
          </p:nvPr>
        </p:nvGraphicFramePr>
        <p:xfrm>
          <a:off x="646176" y="758697"/>
          <a:ext cx="10512957" cy="5340608"/>
        </p:xfrm>
        <a:graphic>
          <a:graphicData uri="http://schemas.openxmlformats.org/drawingml/2006/table">
            <a:tbl>
              <a:tblPr firstRow="1" bandRow="1">
                <a:tableStyleId>{3B4B98B0-60AC-42C2-AFA5-B58CD77FA1E5}</a:tableStyleId>
              </a:tblPr>
              <a:tblGrid>
                <a:gridCol w="1054037">
                  <a:extLst>
                    <a:ext uri="{9D8B030D-6E8A-4147-A177-3AD203B41FA5}">
                      <a16:colId xmlns:a16="http://schemas.microsoft.com/office/drawing/2014/main" val="3879139049"/>
                    </a:ext>
                  </a:extLst>
                </a:gridCol>
                <a:gridCol w="1264646">
                  <a:extLst>
                    <a:ext uri="{9D8B030D-6E8A-4147-A177-3AD203B41FA5}">
                      <a16:colId xmlns:a16="http://schemas.microsoft.com/office/drawing/2014/main" val="4025710881"/>
                    </a:ext>
                  </a:extLst>
                </a:gridCol>
                <a:gridCol w="1454724">
                  <a:extLst>
                    <a:ext uri="{9D8B030D-6E8A-4147-A177-3AD203B41FA5}">
                      <a16:colId xmlns:a16="http://schemas.microsoft.com/office/drawing/2014/main" val="2574861776"/>
                    </a:ext>
                  </a:extLst>
                </a:gridCol>
                <a:gridCol w="1347910">
                  <a:extLst>
                    <a:ext uri="{9D8B030D-6E8A-4147-A177-3AD203B41FA5}">
                      <a16:colId xmlns:a16="http://schemas.microsoft.com/office/drawing/2014/main" val="3943985316"/>
                    </a:ext>
                  </a:extLst>
                </a:gridCol>
                <a:gridCol w="1347910">
                  <a:extLst>
                    <a:ext uri="{9D8B030D-6E8A-4147-A177-3AD203B41FA5}">
                      <a16:colId xmlns:a16="http://schemas.microsoft.com/office/drawing/2014/main" val="3539001034"/>
                    </a:ext>
                  </a:extLst>
                </a:gridCol>
                <a:gridCol w="1347910">
                  <a:extLst>
                    <a:ext uri="{9D8B030D-6E8A-4147-A177-3AD203B41FA5}">
                      <a16:colId xmlns:a16="http://schemas.microsoft.com/office/drawing/2014/main" val="1496089548"/>
                    </a:ext>
                  </a:extLst>
                </a:gridCol>
                <a:gridCol w="1347910">
                  <a:extLst>
                    <a:ext uri="{9D8B030D-6E8A-4147-A177-3AD203B41FA5}">
                      <a16:colId xmlns:a16="http://schemas.microsoft.com/office/drawing/2014/main" val="3329362221"/>
                    </a:ext>
                  </a:extLst>
                </a:gridCol>
                <a:gridCol w="1347910">
                  <a:extLst>
                    <a:ext uri="{9D8B030D-6E8A-4147-A177-3AD203B41FA5}">
                      <a16:colId xmlns:a16="http://schemas.microsoft.com/office/drawing/2014/main" val="1751661625"/>
                    </a:ext>
                  </a:extLst>
                </a:gridCol>
              </a:tblGrid>
              <a:tr h="333788">
                <a:tc>
                  <a:txBody>
                    <a:bodyPr/>
                    <a:lstStyle/>
                    <a:p>
                      <a:pPr algn="l" fontAlgn="b"/>
                      <a:r>
                        <a:rPr lang="en-US" sz="1200" u="none" strike="noStrike" dirty="0">
                          <a:effectLst/>
                        </a:rPr>
                        <a:t> </a:t>
                      </a:r>
                      <a:endParaRPr lang="en-US" sz="1200" b="1"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ctr" fontAlgn="ctr"/>
                      <a:r>
                        <a:rPr lang="en-US" sz="1200" u="none" strike="noStrike" dirty="0">
                          <a:effectLst/>
                        </a:rPr>
                        <a:t>Indonesia</a:t>
                      </a:r>
                      <a:endParaRPr lang="en-US" sz="1200" b="1" i="0" u="none" strike="noStrike" dirty="0">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Korea</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Malaysia</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Pakistan</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Phillipines</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Singapore</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ctr" fontAlgn="ctr"/>
                      <a:r>
                        <a:rPr lang="en-US" sz="1200" u="none" strike="noStrike">
                          <a:effectLst/>
                        </a:rPr>
                        <a:t>Total</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extLst>
                  <a:ext uri="{0D108BD9-81ED-4DB2-BD59-A6C34878D82A}">
                    <a16:rowId xmlns:a16="http://schemas.microsoft.com/office/drawing/2014/main" val="924918585"/>
                  </a:ext>
                </a:extLst>
              </a:tr>
              <a:tr h="333788">
                <a:tc>
                  <a:txBody>
                    <a:bodyPr/>
                    <a:lstStyle/>
                    <a:p>
                      <a:pPr algn="l" fontAlgn="ctr"/>
                      <a:r>
                        <a:rPr lang="en-US" sz="1200" u="none" strike="noStrike" dirty="0">
                          <a:effectLst/>
                        </a:rPr>
                        <a:t>Marketplace</a:t>
                      </a:r>
                      <a:endParaRPr lang="en-US" sz="1200" b="1" i="0" u="none" strike="noStrike" dirty="0">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2300812284"/>
                  </a:ext>
                </a:extLst>
              </a:tr>
              <a:tr h="333788">
                <a:tc>
                  <a:txBody>
                    <a:bodyPr/>
                    <a:lstStyle/>
                    <a:p>
                      <a:pPr algn="l" fontAlgn="b"/>
                      <a:r>
                        <a:rPr lang="en-US" sz="1200" u="none" strike="noStrike" dirty="0">
                          <a:effectLst/>
                        </a:rPr>
                        <a:t>Impressions</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6,000,000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6,000,000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6,000,000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6,000,000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2,000,000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27,000,000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676555476"/>
                  </a:ext>
                </a:extLst>
              </a:tr>
              <a:tr h="333788">
                <a:tc>
                  <a:txBody>
                    <a:bodyPr/>
                    <a:lstStyle/>
                    <a:p>
                      <a:pPr algn="l" fontAlgn="b"/>
                      <a:r>
                        <a:rPr lang="en-US" sz="1200" u="none" strike="noStrike">
                          <a:effectLst/>
                        </a:rPr>
                        <a:t>CPM($)</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0.5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0.9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0.7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0.6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131686319"/>
                  </a:ext>
                </a:extLst>
              </a:tr>
              <a:tr h="333788">
                <a:tc>
                  <a:txBody>
                    <a:bodyPr/>
                    <a:lstStyle/>
                    <a:p>
                      <a:pPr algn="l" fontAlgn="b"/>
                      <a:r>
                        <a:rPr lang="en-US" sz="1200" u="none" strike="noStrike">
                          <a:effectLst/>
                        </a:rPr>
                        <a:t>Cost($)</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3,180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5,280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3,600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570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3,360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1,420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17,410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551311804"/>
                  </a:ext>
                </a:extLst>
              </a:tr>
              <a:tr h="333788">
                <a:tc>
                  <a:txBody>
                    <a:bodyPr/>
                    <a:lstStyle/>
                    <a:p>
                      <a:pPr algn="l" fontAlgn="ctr"/>
                      <a:r>
                        <a:rPr lang="en-US" sz="1200" u="none" strike="noStrike">
                          <a:effectLst/>
                        </a:rPr>
                        <a:t>Premium</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967830508"/>
                  </a:ext>
                </a:extLst>
              </a:tr>
              <a:tr h="333788">
                <a:tc>
                  <a:txBody>
                    <a:bodyPr/>
                    <a:lstStyle/>
                    <a:p>
                      <a:pPr algn="l" fontAlgn="b"/>
                      <a:r>
                        <a:rPr lang="en-US" sz="1200" u="none" strike="noStrike">
                          <a:effectLst/>
                        </a:rPr>
                        <a:t>Impressions</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3,500,000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3,700,000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1,350,000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16,650,000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1535257066"/>
                  </a:ext>
                </a:extLst>
              </a:tr>
              <a:tr h="333788">
                <a:tc>
                  <a:txBody>
                    <a:bodyPr/>
                    <a:lstStyle/>
                    <a:p>
                      <a:pPr algn="l" fontAlgn="b"/>
                      <a:r>
                        <a:rPr lang="en-US" sz="1200" u="none" strike="noStrike">
                          <a:effectLst/>
                        </a:rPr>
                        <a:t>CPM($)</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4.4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5.3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3.2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4.4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3.9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5.6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4.3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183769326"/>
                  </a:ext>
                </a:extLst>
              </a:tr>
              <a:tr h="333788">
                <a:tc>
                  <a:txBody>
                    <a:bodyPr/>
                    <a:lstStyle/>
                    <a:p>
                      <a:pPr algn="l" fontAlgn="b"/>
                      <a:r>
                        <a:rPr lang="en-US" sz="1200" u="none" strike="noStrike">
                          <a:effectLst/>
                        </a:rPr>
                        <a:t>Cost($)</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15,435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19,425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11,914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3,087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14,245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7,560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71,666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630348254"/>
                  </a:ext>
                </a:extLst>
              </a:tr>
              <a:tr h="333788">
                <a:tc>
                  <a:txBody>
                    <a:bodyPr/>
                    <a:lstStyle/>
                    <a:p>
                      <a:pPr algn="l" fontAlgn="ctr"/>
                      <a:r>
                        <a:rPr lang="en-US" sz="1200" u="none" strike="noStrike">
                          <a:effectLst/>
                        </a:rPr>
                        <a:t>Mobile Ads</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2310358594"/>
                  </a:ext>
                </a:extLst>
              </a:tr>
              <a:tr h="333788">
                <a:tc>
                  <a:txBody>
                    <a:bodyPr/>
                    <a:lstStyle/>
                    <a:p>
                      <a:pPr algn="l" fontAlgn="b"/>
                      <a:r>
                        <a:rPr lang="en-US" sz="1200" u="none" strike="noStrike">
                          <a:effectLst/>
                        </a:rPr>
                        <a:t>Impressions</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3,000,000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3,000,000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15,000,000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1172922002"/>
                  </a:ext>
                </a:extLst>
              </a:tr>
              <a:tr h="333788">
                <a:tc>
                  <a:txBody>
                    <a:bodyPr/>
                    <a:lstStyle/>
                    <a:p>
                      <a:pPr algn="l" fontAlgn="b"/>
                      <a:r>
                        <a:rPr lang="en-US" sz="1200" u="none" strike="noStrike">
                          <a:effectLst/>
                        </a:rPr>
                        <a:t>CPM($)</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4200909409"/>
                  </a:ext>
                </a:extLst>
              </a:tr>
              <a:tr h="333788">
                <a:tc>
                  <a:txBody>
                    <a:bodyPr/>
                    <a:lstStyle/>
                    <a:p>
                      <a:pPr algn="l" fontAlgn="b"/>
                      <a:r>
                        <a:rPr lang="en-US" sz="1200" u="none" strike="noStrike">
                          <a:effectLst/>
                        </a:rPr>
                        <a:t>Cost($)</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1,200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2793375087"/>
                  </a:ext>
                </a:extLst>
              </a:tr>
              <a:tr h="333788">
                <a:tc>
                  <a:txBody>
                    <a:bodyPr/>
                    <a:lstStyle/>
                    <a:p>
                      <a:pPr algn="l" fontAlgn="ctr"/>
                      <a:r>
                        <a:rPr lang="en-US" sz="1200" u="none" strike="noStrike">
                          <a:effectLst/>
                        </a:rPr>
                        <a:t>Total Ads</a:t>
                      </a:r>
                      <a:endParaRPr lang="en-US" sz="1200" b="1" i="0" u="none" strike="noStrike">
                        <a:solidFill>
                          <a:schemeClr val="bg2">
                            <a:lumMod val="10000"/>
                          </a:schemeClr>
                        </a:solidFill>
                        <a:effectLst/>
                        <a:latin typeface="Avenir Light" panose="020B0402020203020204" pitchFamily="34" charset="77"/>
                      </a:endParaRPr>
                    </a:p>
                  </a:txBody>
                  <a:tcPr marL="120677" marR="72406" marT="72406" marB="72406" anchor="ctr"/>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914610281"/>
                  </a:ext>
                </a:extLst>
              </a:tr>
              <a:tr h="333788">
                <a:tc>
                  <a:txBody>
                    <a:bodyPr/>
                    <a:lstStyle/>
                    <a:p>
                      <a:pPr algn="l" fontAlgn="b"/>
                      <a:r>
                        <a:rPr lang="en-US" sz="1200" u="none" strike="noStrike">
                          <a:effectLst/>
                        </a:rPr>
                        <a:t>Impressions</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12,500,000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9,700,000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4,700,000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12,700,000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6,350,000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58,650,000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3289279080"/>
                  </a:ext>
                </a:extLst>
              </a:tr>
              <a:tr h="333788">
                <a:tc>
                  <a:txBody>
                    <a:bodyPr/>
                    <a:lstStyle/>
                    <a:p>
                      <a:pPr algn="l" fontAlgn="b"/>
                      <a:r>
                        <a:rPr lang="en-US" sz="1200" u="none" strike="noStrike">
                          <a:effectLst/>
                        </a:rPr>
                        <a:t>Cost($)</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19,815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24,705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16,714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4,857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18,805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a:effectLst/>
                        </a:rPr>
                        <a:t>                10,180 </a:t>
                      </a:r>
                      <a:endParaRPr lang="en-US" sz="1200" b="0" i="0" u="none" strike="noStrike">
                        <a:solidFill>
                          <a:schemeClr val="bg2">
                            <a:lumMod val="10000"/>
                          </a:schemeClr>
                        </a:solidFill>
                        <a:effectLst/>
                        <a:latin typeface="Avenir Light" panose="020B0402020203020204" pitchFamily="34" charset="77"/>
                      </a:endParaRPr>
                    </a:p>
                  </a:txBody>
                  <a:tcPr marL="120677" marR="72406" marT="72406" marB="72406" anchor="b"/>
                </a:tc>
                <a:tc>
                  <a:txBody>
                    <a:bodyPr/>
                    <a:lstStyle/>
                    <a:p>
                      <a:pPr algn="l" fontAlgn="b"/>
                      <a:r>
                        <a:rPr lang="en-US" sz="1200" u="none" strike="noStrike" dirty="0">
                          <a:effectLst/>
                        </a:rPr>
                        <a:t>                95,076 </a:t>
                      </a:r>
                      <a:endParaRPr lang="en-US" sz="1200" b="0" i="0" u="none" strike="noStrike" dirty="0">
                        <a:solidFill>
                          <a:schemeClr val="bg2">
                            <a:lumMod val="10000"/>
                          </a:schemeClr>
                        </a:solidFill>
                        <a:effectLst/>
                        <a:latin typeface="Avenir Light" panose="020B0402020203020204" pitchFamily="34" charset="77"/>
                      </a:endParaRPr>
                    </a:p>
                  </a:txBody>
                  <a:tcPr marL="120677" marR="72406" marT="72406" marB="72406" anchor="b"/>
                </a:tc>
                <a:extLst>
                  <a:ext uri="{0D108BD9-81ED-4DB2-BD59-A6C34878D82A}">
                    <a16:rowId xmlns:a16="http://schemas.microsoft.com/office/drawing/2014/main" val="1339749356"/>
                  </a:ext>
                </a:extLst>
              </a:tr>
            </a:tbl>
          </a:graphicData>
        </a:graphic>
      </p:graphicFrame>
      <p:sp>
        <p:nvSpPr>
          <p:cNvPr id="47" name="Rectangle 46">
            <a:extLst>
              <a:ext uri="{FF2B5EF4-FFF2-40B4-BE49-F238E27FC236}">
                <a16:creationId xmlns:a16="http://schemas.microsoft.com/office/drawing/2014/main" id="{0669660E-7E49-BB47-BE2E-9FAAA6127DAF}"/>
              </a:ext>
            </a:extLst>
          </p:cNvPr>
          <p:cNvSpPr/>
          <p:nvPr/>
        </p:nvSpPr>
        <p:spPr>
          <a:xfrm>
            <a:off x="1318665" y="117473"/>
            <a:ext cx="9941167" cy="584775"/>
          </a:xfrm>
          <a:prstGeom prst="rect">
            <a:avLst/>
          </a:prstGeom>
        </p:spPr>
        <p:txBody>
          <a:bodyPr wrap="square">
            <a:spAutoFit/>
          </a:bodyPr>
          <a:lstStyle/>
          <a:p>
            <a:pPr algn="ctr"/>
            <a:r>
              <a:rPr lang="en-US" sz="3200" b="1" dirty="0">
                <a:latin typeface="Source Sans Pro Light" panose="020B0403030403020204" pitchFamily="34" charset="0"/>
                <a:ea typeface="Roboto Black" panose="02000000000000000000" pitchFamily="2" charset="0"/>
                <a:cs typeface="Roboto Black" panose="02000000000000000000" pitchFamily="2" charset="0"/>
              </a:rPr>
              <a:t>Original</a:t>
            </a:r>
            <a:r>
              <a:rPr lang="en-US" sz="3200" dirty="0">
                <a:latin typeface="Source Sans Pro Light" panose="020B0403030403020204" pitchFamily="34" charset="0"/>
                <a:ea typeface="Roboto Black" panose="02000000000000000000" pitchFamily="2" charset="0"/>
                <a:cs typeface="Roboto Black" panose="02000000000000000000" pitchFamily="2" charset="0"/>
              </a:rPr>
              <a:t> Marketing Plan</a:t>
            </a:r>
            <a:endParaRPr lang="en-US" sz="3200" dirty="0"/>
          </a:p>
        </p:txBody>
      </p:sp>
      <p:sp>
        <p:nvSpPr>
          <p:cNvPr id="3" name="Slide Number Placeholder 2">
            <a:extLst>
              <a:ext uri="{FF2B5EF4-FFF2-40B4-BE49-F238E27FC236}">
                <a16:creationId xmlns:a16="http://schemas.microsoft.com/office/drawing/2014/main" id="{E7F52440-8551-D44E-ABDA-E94595820024}"/>
              </a:ext>
            </a:extLst>
          </p:cNvPr>
          <p:cNvSpPr>
            <a:spLocks noGrp="1"/>
          </p:cNvSpPr>
          <p:nvPr>
            <p:ph type="sldNum" sz="quarter" idx="12"/>
          </p:nvPr>
        </p:nvSpPr>
        <p:spPr/>
        <p:txBody>
          <a:bodyPr/>
          <a:lstStyle/>
          <a:p>
            <a:fld id="{A3E374E3-2222-408E-BAB6-4DE3AF7B841B}" type="slidenum">
              <a:rPr lang="en-US" smtClean="0"/>
              <a:t>4</a:t>
            </a:fld>
            <a:endParaRPr lang="en-US"/>
          </a:p>
        </p:txBody>
      </p:sp>
    </p:spTree>
    <p:extLst>
      <p:ext uri="{BB962C8B-B14F-4D97-AF65-F5344CB8AC3E}">
        <p14:creationId xmlns:p14="http://schemas.microsoft.com/office/powerpoint/2010/main" val="577474544"/>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488F65D-3C12-3B44-B77C-305AABBBE657}"/>
              </a:ext>
            </a:extLst>
          </p:cNvPr>
          <p:cNvSpPr/>
          <p:nvPr/>
        </p:nvSpPr>
        <p:spPr>
          <a:xfrm>
            <a:off x="4479010" y="2014780"/>
            <a:ext cx="852407" cy="464949"/>
          </a:xfrm>
          <a:prstGeom prst="roundRect">
            <a:avLst/>
          </a:prstGeom>
          <a:solidFill>
            <a:srgbClr val="B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C2A8B6C4-BE9F-1542-8BC9-B66D4CC471EF}"/>
              </a:ext>
            </a:extLst>
          </p:cNvPr>
          <p:cNvGraphicFramePr>
            <a:graphicFrameLocks noGrp="1"/>
          </p:cNvGraphicFramePr>
          <p:nvPr>
            <p:extLst>
              <p:ext uri="{D42A27DB-BD31-4B8C-83A1-F6EECF244321}">
                <p14:modId xmlns:p14="http://schemas.microsoft.com/office/powerpoint/2010/main" val="1005818102"/>
              </p:ext>
            </p:extLst>
          </p:nvPr>
        </p:nvGraphicFramePr>
        <p:xfrm>
          <a:off x="646176" y="758952"/>
          <a:ext cx="10849252" cy="5201728"/>
        </p:xfrm>
        <a:graphic>
          <a:graphicData uri="http://schemas.openxmlformats.org/drawingml/2006/table">
            <a:tbl>
              <a:tblPr firstRow="1" bandRow="1">
                <a:tableStyleId>{3B4B98B0-60AC-42C2-AFA5-B58CD77FA1E5}</a:tableStyleId>
              </a:tblPr>
              <a:tblGrid>
                <a:gridCol w="1196860">
                  <a:extLst>
                    <a:ext uri="{9D8B030D-6E8A-4147-A177-3AD203B41FA5}">
                      <a16:colId xmlns:a16="http://schemas.microsoft.com/office/drawing/2014/main" val="2857513138"/>
                    </a:ext>
                  </a:extLst>
                </a:gridCol>
                <a:gridCol w="1020485">
                  <a:extLst>
                    <a:ext uri="{9D8B030D-6E8A-4147-A177-3AD203B41FA5}">
                      <a16:colId xmlns:a16="http://schemas.microsoft.com/office/drawing/2014/main" val="3251033883"/>
                    </a:ext>
                  </a:extLst>
                </a:gridCol>
                <a:gridCol w="1308158">
                  <a:extLst>
                    <a:ext uri="{9D8B030D-6E8A-4147-A177-3AD203B41FA5}">
                      <a16:colId xmlns:a16="http://schemas.microsoft.com/office/drawing/2014/main" val="2353175355"/>
                    </a:ext>
                  </a:extLst>
                </a:gridCol>
                <a:gridCol w="1308158">
                  <a:extLst>
                    <a:ext uri="{9D8B030D-6E8A-4147-A177-3AD203B41FA5}">
                      <a16:colId xmlns:a16="http://schemas.microsoft.com/office/drawing/2014/main" val="1124064257"/>
                    </a:ext>
                  </a:extLst>
                </a:gridCol>
                <a:gridCol w="1531860">
                  <a:extLst>
                    <a:ext uri="{9D8B030D-6E8A-4147-A177-3AD203B41FA5}">
                      <a16:colId xmlns:a16="http://schemas.microsoft.com/office/drawing/2014/main" val="3579885458"/>
                    </a:ext>
                  </a:extLst>
                </a:gridCol>
                <a:gridCol w="1494577">
                  <a:extLst>
                    <a:ext uri="{9D8B030D-6E8A-4147-A177-3AD203B41FA5}">
                      <a16:colId xmlns:a16="http://schemas.microsoft.com/office/drawing/2014/main" val="4042200596"/>
                    </a:ext>
                  </a:extLst>
                </a:gridCol>
                <a:gridCol w="1494577">
                  <a:extLst>
                    <a:ext uri="{9D8B030D-6E8A-4147-A177-3AD203B41FA5}">
                      <a16:colId xmlns:a16="http://schemas.microsoft.com/office/drawing/2014/main" val="2964685821"/>
                    </a:ext>
                  </a:extLst>
                </a:gridCol>
                <a:gridCol w="1494577">
                  <a:extLst>
                    <a:ext uri="{9D8B030D-6E8A-4147-A177-3AD203B41FA5}">
                      <a16:colId xmlns:a16="http://schemas.microsoft.com/office/drawing/2014/main" val="36423548"/>
                    </a:ext>
                  </a:extLst>
                </a:gridCol>
              </a:tblGrid>
              <a:tr h="325108">
                <a:tc>
                  <a:txBody>
                    <a:bodyPr/>
                    <a:lstStyle/>
                    <a:p>
                      <a:pPr algn="l" fontAlgn="b"/>
                      <a:r>
                        <a:rPr lang="en-US" sz="1200" u="none" strike="noStrike" dirty="0">
                          <a:effectLst/>
                        </a:rPr>
                        <a:t> </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ctr" fontAlgn="ctr"/>
                      <a:r>
                        <a:rPr lang="en-US" sz="1200" u="none" strike="noStrike" dirty="0">
                          <a:effectLst/>
                        </a:rPr>
                        <a:t>Indonesia</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a:effectLst/>
                        </a:rPr>
                        <a:t>Korea</a:t>
                      </a:r>
                      <a:endParaRPr lang="en-US" sz="1200" b="1" i="0" u="none" strike="noStrike">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a:effectLst/>
                        </a:rPr>
                        <a:t>Malaysia</a:t>
                      </a:r>
                      <a:endParaRPr lang="en-US" sz="1200" b="1" i="0" u="none" strike="noStrike">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a:effectLst/>
                        </a:rPr>
                        <a:t>Pakistan</a:t>
                      </a:r>
                      <a:endParaRPr lang="en-US" sz="1200" b="1" i="0" u="none" strike="noStrike">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a:effectLst/>
                        </a:rPr>
                        <a:t>Phillipines</a:t>
                      </a:r>
                      <a:endParaRPr lang="en-US" sz="1200" b="1" i="0" u="none" strike="noStrike">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a:effectLst/>
                        </a:rPr>
                        <a:t>Singapore</a:t>
                      </a:r>
                      <a:endParaRPr lang="en-US" sz="1200" b="1" i="0" u="none" strike="noStrike">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ctr" fontAlgn="ctr"/>
                      <a:r>
                        <a:rPr lang="en-US" sz="1200" u="none" strike="noStrike" dirty="0">
                          <a:effectLst/>
                        </a:rPr>
                        <a:t>Total</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extLst>
                  <a:ext uri="{0D108BD9-81ED-4DB2-BD59-A6C34878D82A}">
                    <a16:rowId xmlns:a16="http://schemas.microsoft.com/office/drawing/2014/main" val="2576880948"/>
                  </a:ext>
                </a:extLst>
              </a:tr>
              <a:tr h="325108">
                <a:tc gridSpan="2">
                  <a:txBody>
                    <a:bodyPr/>
                    <a:lstStyle/>
                    <a:p>
                      <a:pPr algn="l" fontAlgn="ctr"/>
                      <a:r>
                        <a:rPr lang="en-US" sz="1200" b="1" u="none" strike="noStrike" dirty="0">
                          <a:effectLst/>
                        </a:rPr>
                        <a:t>Marketplace</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tc hMerge="1">
                  <a:txBody>
                    <a:bodyPr/>
                    <a:lstStyle/>
                    <a:p>
                      <a:endParaRPr lang="en-US"/>
                    </a:p>
                  </a:txBody>
                  <a:tcPr/>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1403011774"/>
                  </a:ext>
                </a:extLst>
              </a:tr>
              <a:tr h="325108">
                <a:tc>
                  <a:txBody>
                    <a:bodyPr/>
                    <a:lstStyle/>
                    <a:p>
                      <a:pPr algn="l" fontAlgn="b"/>
                      <a:r>
                        <a:rPr lang="en-US" sz="1200" u="none" strike="noStrike" dirty="0">
                          <a:effectLst/>
                        </a:rPr>
                        <a:t>Impressions</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7,500,000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4,500,000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7,500,000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1,250,000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7,500,000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2,500,000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30,750,000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2295467563"/>
                  </a:ext>
                </a:extLst>
              </a:tr>
              <a:tr h="325108">
                <a:tc>
                  <a:txBody>
                    <a:bodyPr/>
                    <a:lstStyle/>
                    <a:p>
                      <a:pPr algn="l" fontAlgn="b"/>
                      <a:r>
                        <a:rPr lang="en-US" sz="1200" u="none" strike="noStrike" dirty="0">
                          <a:effectLst/>
                        </a:rPr>
                        <a:t>CPM($)</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0.5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0.9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0.6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0.7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2174346714"/>
                  </a:ext>
                </a:extLst>
              </a:tr>
              <a:tr h="325108">
                <a:tc>
                  <a:txBody>
                    <a:bodyPr/>
                    <a:lstStyle/>
                    <a:p>
                      <a:pPr algn="l" fontAlgn="b"/>
                      <a:r>
                        <a:rPr lang="en-US" sz="1200" u="none" strike="noStrike" dirty="0">
                          <a:effectLst/>
                        </a:rPr>
                        <a:t>Cost($)</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3,975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3,960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b="1" u="none" strike="noStrike" dirty="0">
                          <a:solidFill>
                            <a:srgbClr val="00B050"/>
                          </a:solidFill>
                          <a:effectLst/>
                        </a:rPr>
                        <a:t>             4,500 </a:t>
                      </a:r>
                      <a:endParaRPr lang="en-US" sz="1200" b="1" i="0" u="none" strike="noStrike" dirty="0">
                        <a:solidFill>
                          <a:srgbClr val="00B050"/>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713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4,200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1,775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b="1" u="none" strike="noStrike" dirty="0">
                          <a:solidFill>
                            <a:srgbClr val="00B050"/>
                          </a:solidFill>
                          <a:effectLst/>
                        </a:rPr>
                        <a:t>                19,123 </a:t>
                      </a:r>
                      <a:endParaRPr lang="en-US" sz="1200" b="1" i="0" u="none" strike="noStrike" dirty="0">
                        <a:solidFill>
                          <a:srgbClr val="00B050"/>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1153779628"/>
                  </a:ext>
                </a:extLst>
              </a:tr>
              <a:tr h="325108">
                <a:tc>
                  <a:txBody>
                    <a:bodyPr/>
                    <a:lstStyle/>
                    <a:p>
                      <a:pPr algn="l" fontAlgn="ctr"/>
                      <a:r>
                        <a:rPr lang="en-US" sz="1200" b="1" u="none" strike="noStrike" dirty="0">
                          <a:effectLst/>
                        </a:rPr>
                        <a:t>Premium</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2746375248"/>
                  </a:ext>
                </a:extLst>
              </a:tr>
              <a:tr h="325108">
                <a:tc>
                  <a:txBody>
                    <a:bodyPr/>
                    <a:lstStyle/>
                    <a:p>
                      <a:pPr algn="l" fontAlgn="b"/>
                      <a:r>
                        <a:rPr lang="en-US" sz="1200" u="none" strike="noStrike" dirty="0">
                          <a:effectLst/>
                        </a:rPr>
                        <a:t>Impressions</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2,625,060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2,775,407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2,775,118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874,870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3,966,130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1,012,645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14,029,230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3616562318"/>
                  </a:ext>
                </a:extLst>
              </a:tr>
              <a:tr h="325108">
                <a:tc>
                  <a:txBody>
                    <a:bodyPr/>
                    <a:lstStyle/>
                    <a:p>
                      <a:pPr algn="l" fontAlgn="b"/>
                      <a:r>
                        <a:rPr lang="en-US" sz="1200" u="none" strike="noStrike">
                          <a:effectLst/>
                        </a:rPr>
                        <a:t>CPM($)</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4.4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5.3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3.2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4.4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3.9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5.6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4.3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1351495278"/>
                  </a:ext>
                </a:extLst>
              </a:tr>
              <a:tr h="325108">
                <a:tc>
                  <a:txBody>
                    <a:bodyPr/>
                    <a:lstStyle/>
                    <a:p>
                      <a:pPr algn="l" fontAlgn="b"/>
                      <a:r>
                        <a:rPr lang="en-US" sz="1200" u="none" strike="noStrike" dirty="0">
                          <a:effectLst/>
                        </a:rPr>
                        <a:t>Cost($)</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11,577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14,571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8,936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3,858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15,270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5,671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r>
                        <a:rPr lang="en-US" sz="1200" b="1" u="none" strike="noStrike" dirty="0">
                          <a:solidFill>
                            <a:srgbClr val="FF0000"/>
                          </a:solidFill>
                          <a:effectLst/>
                        </a:rPr>
                        <a:t>59,882</a:t>
                      </a:r>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1166066691"/>
                  </a:ext>
                </a:extLst>
              </a:tr>
              <a:tr h="325108">
                <a:tc gridSpan="2">
                  <a:txBody>
                    <a:bodyPr/>
                    <a:lstStyle/>
                    <a:p>
                      <a:pPr algn="l" fontAlgn="ctr"/>
                      <a:r>
                        <a:rPr lang="en-US" sz="1200" b="1" u="none" strike="noStrike" dirty="0">
                          <a:effectLst/>
                        </a:rPr>
                        <a:t>Mobile Ads</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tc hMerge="1">
                  <a:txBody>
                    <a:bodyPr/>
                    <a:lstStyle/>
                    <a:p>
                      <a:endParaRPr lang="en-US"/>
                    </a:p>
                  </a:txBody>
                  <a:tcPr/>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3295801277"/>
                  </a:ext>
                </a:extLst>
              </a:tr>
              <a:tr h="325108">
                <a:tc>
                  <a:txBody>
                    <a:bodyPr/>
                    <a:lstStyle/>
                    <a:p>
                      <a:pPr algn="l" fontAlgn="b"/>
                      <a:r>
                        <a:rPr lang="en-US" sz="1200" u="none" strike="noStrike" dirty="0">
                          <a:effectLst/>
                        </a:rPr>
                        <a:t>Impressions</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3,617,105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3,749,754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3,749,026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3,748,158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3,749,386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18,613,430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4205625033"/>
                  </a:ext>
                </a:extLst>
              </a:tr>
              <a:tr h="325108">
                <a:tc>
                  <a:txBody>
                    <a:bodyPr/>
                    <a:lstStyle/>
                    <a:p>
                      <a:pPr algn="l" fontAlgn="b"/>
                      <a:r>
                        <a:rPr lang="en-US" sz="1200" u="none" strike="noStrike">
                          <a:effectLst/>
                        </a:rPr>
                        <a:t>CPM($)</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0.4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0.4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3765153685"/>
                  </a:ext>
                </a:extLst>
              </a:tr>
              <a:tr h="325108">
                <a:tc>
                  <a:txBody>
                    <a:bodyPr/>
                    <a:lstStyle/>
                    <a:p>
                      <a:pPr algn="l" fontAlgn="b"/>
                      <a:r>
                        <a:rPr lang="en-US" sz="1200" u="none" strike="noStrike" dirty="0">
                          <a:effectLst/>
                        </a:rPr>
                        <a:t>Cost($)</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1,447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1,500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1,500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1,499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1,500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r>
                        <a:rPr lang="en-US" sz="1200" b="1" u="none" strike="noStrike" dirty="0">
                          <a:solidFill>
                            <a:srgbClr val="00B050"/>
                          </a:solidFill>
                          <a:effectLst/>
                        </a:rPr>
                        <a:t>7,445</a:t>
                      </a:r>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3645065871"/>
                  </a:ext>
                </a:extLst>
              </a:tr>
              <a:tr h="325108">
                <a:tc>
                  <a:txBody>
                    <a:bodyPr/>
                    <a:lstStyle/>
                    <a:p>
                      <a:pPr algn="l" fontAlgn="ctr"/>
                      <a:r>
                        <a:rPr lang="en-US" sz="1200" b="1" u="none" strike="noStrike" dirty="0">
                          <a:effectLst/>
                        </a:rPr>
                        <a:t>Total Ads</a:t>
                      </a:r>
                      <a:endParaRPr lang="en-US" sz="1200" b="1" i="0" u="none" strike="noStrike" dirty="0">
                        <a:solidFill>
                          <a:schemeClr val="bg2">
                            <a:lumMod val="10000"/>
                          </a:schemeClr>
                        </a:solidFill>
                        <a:effectLst/>
                        <a:latin typeface="Avenir Light" panose="020B0402020203020204" pitchFamily="34" charset="77"/>
                      </a:endParaRPr>
                    </a:p>
                  </a:txBody>
                  <a:tcPr marL="117852" marR="5695" marT="58926" marB="58926" anchor="ctr"/>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4087422243"/>
                  </a:ext>
                </a:extLst>
              </a:tr>
              <a:tr h="325108">
                <a:tc>
                  <a:txBody>
                    <a:bodyPr/>
                    <a:lstStyle/>
                    <a:p>
                      <a:pPr algn="l" fontAlgn="b"/>
                      <a:r>
                        <a:rPr lang="en-US" sz="1200" u="none" strike="noStrike" dirty="0">
                          <a:effectLst/>
                        </a:rPr>
                        <a:t>Impressions</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13,742,165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7,275,407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14,024,872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a:effectLst/>
                        </a:rPr>
                        <a:t>          5,873,895 </a:t>
                      </a:r>
                      <a:endParaRPr lang="en-US" sz="1200" b="0" i="0" u="none" strike="noStrike">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15,214,288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7,262,031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63,392,659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3193164811"/>
                  </a:ext>
                </a:extLst>
              </a:tr>
              <a:tr h="325108">
                <a:tc>
                  <a:txBody>
                    <a:bodyPr/>
                    <a:lstStyle/>
                    <a:p>
                      <a:pPr algn="l" fontAlgn="b"/>
                      <a:r>
                        <a:rPr lang="en-US" sz="1200" u="none" strike="noStrike" dirty="0">
                          <a:effectLst/>
                        </a:rPr>
                        <a:t>Cost($)</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16,998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18,531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14,936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6,070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20,969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8,946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tc>
                  <a:txBody>
                    <a:bodyPr/>
                    <a:lstStyle/>
                    <a:p>
                      <a:pPr algn="l" fontAlgn="b"/>
                      <a:r>
                        <a:rPr lang="en-US" sz="1200" u="none" strike="noStrike" dirty="0">
                          <a:effectLst/>
                        </a:rPr>
                        <a:t>                86,450 </a:t>
                      </a:r>
                      <a:endParaRPr lang="en-US" sz="1200" b="0" i="0" u="none" strike="noStrike" dirty="0">
                        <a:solidFill>
                          <a:schemeClr val="bg2">
                            <a:lumMod val="10000"/>
                          </a:schemeClr>
                        </a:solidFill>
                        <a:effectLst/>
                        <a:latin typeface="Avenir Light" panose="020B0402020203020204" pitchFamily="34" charset="77"/>
                      </a:endParaRPr>
                    </a:p>
                  </a:txBody>
                  <a:tcPr marL="117852" marR="5695" marT="58926" marB="58926" anchor="b"/>
                </a:tc>
                <a:extLst>
                  <a:ext uri="{0D108BD9-81ED-4DB2-BD59-A6C34878D82A}">
                    <a16:rowId xmlns:a16="http://schemas.microsoft.com/office/drawing/2014/main" val="720894784"/>
                  </a:ext>
                </a:extLst>
              </a:tr>
            </a:tbl>
          </a:graphicData>
        </a:graphic>
      </p:graphicFrame>
      <p:sp>
        <p:nvSpPr>
          <p:cNvPr id="17" name="Rectangle 16">
            <a:extLst>
              <a:ext uri="{FF2B5EF4-FFF2-40B4-BE49-F238E27FC236}">
                <a16:creationId xmlns:a16="http://schemas.microsoft.com/office/drawing/2014/main" id="{889682C6-1F7B-084B-BC36-3904C9C53E08}"/>
              </a:ext>
            </a:extLst>
          </p:cNvPr>
          <p:cNvSpPr/>
          <p:nvPr/>
        </p:nvSpPr>
        <p:spPr>
          <a:xfrm>
            <a:off x="1318665" y="117473"/>
            <a:ext cx="9941167" cy="584775"/>
          </a:xfrm>
          <a:prstGeom prst="rect">
            <a:avLst/>
          </a:prstGeom>
        </p:spPr>
        <p:txBody>
          <a:bodyPr wrap="square">
            <a:spAutoFit/>
          </a:bodyPr>
          <a:lstStyle/>
          <a:p>
            <a:pPr algn="ctr"/>
            <a:r>
              <a:rPr lang="en-US" sz="3200" b="1" dirty="0">
                <a:latin typeface="Source Sans Pro Light" panose="020B0403030403020204" pitchFamily="34" charset="0"/>
                <a:ea typeface="Roboto Black" panose="02000000000000000000" pitchFamily="2" charset="0"/>
                <a:cs typeface="Roboto Black" panose="02000000000000000000" pitchFamily="2" charset="0"/>
              </a:rPr>
              <a:t>Optimized</a:t>
            </a:r>
            <a:r>
              <a:rPr lang="en-US" sz="3200" dirty="0">
                <a:latin typeface="Source Sans Pro Light" panose="020B0403030403020204" pitchFamily="34" charset="0"/>
                <a:ea typeface="Roboto Black" panose="02000000000000000000" pitchFamily="2" charset="0"/>
                <a:cs typeface="Roboto Black" panose="02000000000000000000" pitchFamily="2" charset="0"/>
              </a:rPr>
              <a:t> Marketing Plan</a:t>
            </a:r>
            <a:endParaRPr lang="en-US" sz="3200" dirty="0"/>
          </a:p>
        </p:txBody>
      </p:sp>
      <p:sp>
        <p:nvSpPr>
          <p:cNvPr id="3" name="Slide Number Placeholder 2">
            <a:extLst>
              <a:ext uri="{FF2B5EF4-FFF2-40B4-BE49-F238E27FC236}">
                <a16:creationId xmlns:a16="http://schemas.microsoft.com/office/drawing/2014/main" id="{8DB960B9-AF86-344A-BBCA-9023AC864961}"/>
              </a:ext>
            </a:extLst>
          </p:cNvPr>
          <p:cNvSpPr>
            <a:spLocks noGrp="1"/>
          </p:cNvSpPr>
          <p:nvPr>
            <p:ph type="sldNum" sz="quarter" idx="12"/>
          </p:nvPr>
        </p:nvSpPr>
        <p:spPr/>
        <p:txBody>
          <a:bodyPr/>
          <a:lstStyle/>
          <a:p>
            <a:fld id="{A3E374E3-2222-408E-BAB6-4DE3AF7B841B}" type="slidenum">
              <a:rPr lang="en-US" smtClean="0"/>
              <a:t>5</a:t>
            </a:fld>
            <a:endParaRPr lang="en-US"/>
          </a:p>
        </p:txBody>
      </p:sp>
    </p:spTree>
    <p:extLst>
      <p:ext uri="{BB962C8B-B14F-4D97-AF65-F5344CB8AC3E}">
        <p14:creationId xmlns:p14="http://schemas.microsoft.com/office/powerpoint/2010/main" val="3183271426"/>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3">
            <a:extLst>
              <a:ext uri="{FF2B5EF4-FFF2-40B4-BE49-F238E27FC236}">
                <a16:creationId xmlns:a16="http://schemas.microsoft.com/office/drawing/2014/main" id="{C236B8B4-7ACA-BF43-BE94-2255EF54AD8A}"/>
              </a:ext>
            </a:extLst>
          </p:cNvPr>
          <p:cNvSpPr>
            <a:spLocks noChangeAspect="1" noChangeArrowheads="1" noTextEdit="1"/>
          </p:cNvSpPr>
          <p:nvPr/>
        </p:nvSpPr>
        <p:spPr bwMode="auto">
          <a:xfrm>
            <a:off x="334973" y="767624"/>
            <a:ext cx="6225387" cy="62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8B6DA67-A92C-0B4E-A15A-1983285A5C94}"/>
              </a:ext>
            </a:extLst>
          </p:cNvPr>
          <p:cNvSpPr>
            <a:spLocks noChangeArrowheads="1"/>
          </p:cNvSpPr>
          <p:nvPr/>
        </p:nvSpPr>
        <p:spPr bwMode="auto">
          <a:xfrm>
            <a:off x="334973" y="767624"/>
            <a:ext cx="6225387" cy="62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2CEB3F35-40B2-3A4A-8EBA-A64ABEA07E60}"/>
              </a:ext>
            </a:extLst>
          </p:cNvPr>
          <p:cNvGrpSpPr/>
          <p:nvPr/>
        </p:nvGrpSpPr>
        <p:grpSpPr>
          <a:xfrm>
            <a:off x="171067" y="2086281"/>
            <a:ext cx="5420138" cy="1634381"/>
            <a:chOff x="238099" y="1605500"/>
            <a:chExt cx="5420138" cy="1634381"/>
          </a:xfrm>
        </p:grpSpPr>
        <p:grpSp>
          <p:nvGrpSpPr>
            <p:cNvPr id="62" name="Group 61">
              <a:extLst>
                <a:ext uri="{FF2B5EF4-FFF2-40B4-BE49-F238E27FC236}">
                  <a16:creationId xmlns:a16="http://schemas.microsoft.com/office/drawing/2014/main" id="{1AF3B7DD-FCBA-EE45-9004-995749392A92}"/>
                </a:ext>
              </a:extLst>
            </p:cNvPr>
            <p:cNvGrpSpPr/>
            <p:nvPr/>
          </p:nvGrpSpPr>
          <p:grpSpPr>
            <a:xfrm>
              <a:off x="1367736" y="1605500"/>
              <a:ext cx="4290501" cy="1634381"/>
              <a:chOff x="1854191" y="1984007"/>
              <a:chExt cx="4290501" cy="1634381"/>
            </a:xfrm>
          </p:grpSpPr>
          <p:sp>
            <p:nvSpPr>
              <p:cNvPr id="66" name="TextBox 65">
                <a:extLst>
                  <a:ext uri="{FF2B5EF4-FFF2-40B4-BE49-F238E27FC236}">
                    <a16:creationId xmlns:a16="http://schemas.microsoft.com/office/drawing/2014/main" id="{727032C8-F824-754A-AD45-91F52FC54D21}"/>
                  </a:ext>
                </a:extLst>
              </p:cNvPr>
              <p:cNvSpPr txBox="1"/>
              <p:nvPr/>
            </p:nvSpPr>
            <p:spPr>
              <a:xfrm>
                <a:off x="2068260" y="2458327"/>
                <a:ext cx="3731721" cy="1160061"/>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Increase marketplace and mobile budget allocation across all countries: lowest cost per click</a:t>
                </a:r>
                <a:r>
                  <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a:t>
                </a:r>
              </a:p>
            </p:txBody>
          </p:sp>
          <p:sp>
            <p:nvSpPr>
              <p:cNvPr id="67" name="TextBox 66">
                <a:extLst>
                  <a:ext uri="{FF2B5EF4-FFF2-40B4-BE49-F238E27FC236}">
                    <a16:creationId xmlns:a16="http://schemas.microsoft.com/office/drawing/2014/main" id="{06E785AB-891E-904F-BA82-39CFCFFC184F}"/>
                  </a:ext>
                </a:extLst>
              </p:cNvPr>
              <p:cNvSpPr txBox="1"/>
              <p:nvPr/>
            </p:nvSpPr>
            <p:spPr>
              <a:xfrm>
                <a:off x="1854191" y="1984007"/>
                <a:ext cx="4290501" cy="522451"/>
              </a:xfrm>
              <a:prstGeom prst="rect">
                <a:avLst/>
              </a:prstGeom>
              <a:noFill/>
            </p:spPr>
            <p:txBody>
              <a:bodyPr wrap="square" rtlCol="0">
                <a:spAutoFit/>
              </a:bodyPr>
              <a:lstStyle/>
              <a:p>
                <a:pPr algn="ct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Marketplace &amp; Mobile Ads</a:t>
                </a:r>
              </a:p>
            </p:txBody>
          </p:sp>
        </p:grpSp>
        <p:pic>
          <p:nvPicPr>
            <p:cNvPr id="3" name="Picture 2">
              <a:extLst>
                <a:ext uri="{FF2B5EF4-FFF2-40B4-BE49-F238E27FC236}">
                  <a16:creationId xmlns:a16="http://schemas.microsoft.com/office/drawing/2014/main" id="{9B00B55B-FC90-E347-8545-FAD80FEECCC2}"/>
                </a:ext>
              </a:extLst>
            </p:cNvPr>
            <p:cNvPicPr>
              <a:picLocks noChangeAspect="1"/>
            </p:cNvPicPr>
            <p:nvPr/>
          </p:nvPicPr>
          <p:blipFill>
            <a:blip r:embed="rId3">
              <a:clrChange>
                <a:clrFrom>
                  <a:srgbClr val="FAFAFA"/>
                </a:clrFrom>
                <a:clrTo>
                  <a:srgbClr val="FAFAFA">
                    <a:alpha val="0"/>
                  </a:srgbClr>
                </a:clrTo>
              </a:clrChange>
              <a:duotone>
                <a:schemeClr val="accent4">
                  <a:shade val="45000"/>
                  <a:satMod val="135000"/>
                </a:schemeClr>
                <a:prstClr val="white"/>
              </a:duotone>
            </a:blip>
            <a:stretch>
              <a:fillRect/>
            </a:stretch>
          </p:blipFill>
          <p:spPr>
            <a:xfrm>
              <a:off x="238099" y="1877561"/>
              <a:ext cx="1297389" cy="1160061"/>
            </a:xfrm>
            <a:prstGeom prst="rect">
              <a:avLst/>
            </a:prstGeom>
          </p:spPr>
        </p:pic>
      </p:grpSp>
      <p:sp>
        <p:nvSpPr>
          <p:cNvPr id="2" name="Slide Number Placeholder 1">
            <a:extLst>
              <a:ext uri="{FF2B5EF4-FFF2-40B4-BE49-F238E27FC236}">
                <a16:creationId xmlns:a16="http://schemas.microsoft.com/office/drawing/2014/main" id="{CA9FDA33-1551-5C40-9C0D-8EA640BA4F4A}"/>
              </a:ext>
            </a:extLst>
          </p:cNvPr>
          <p:cNvSpPr>
            <a:spLocks noGrp="1"/>
          </p:cNvSpPr>
          <p:nvPr>
            <p:ph type="sldNum" sz="quarter" idx="12"/>
          </p:nvPr>
        </p:nvSpPr>
        <p:spPr/>
        <p:txBody>
          <a:bodyPr/>
          <a:lstStyle/>
          <a:p>
            <a:fld id="{A3E374E3-2222-408E-BAB6-4DE3AF7B841B}" type="slidenum">
              <a:rPr lang="en-US" smtClean="0"/>
              <a:t>6</a:t>
            </a:fld>
            <a:endParaRPr lang="en-US"/>
          </a:p>
        </p:txBody>
      </p:sp>
      <p:sp>
        <p:nvSpPr>
          <p:cNvPr id="24" name="TextBox 23">
            <a:extLst>
              <a:ext uri="{FF2B5EF4-FFF2-40B4-BE49-F238E27FC236}">
                <a16:creationId xmlns:a16="http://schemas.microsoft.com/office/drawing/2014/main" id="{4195B6F4-8051-B842-8569-57D64431EB8A}"/>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Optimized Marketing Plan</a:t>
            </a:r>
          </a:p>
        </p:txBody>
      </p:sp>
      <p:sp>
        <p:nvSpPr>
          <p:cNvPr id="25" name="Google Shape;84;p16">
            <a:extLst>
              <a:ext uri="{FF2B5EF4-FFF2-40B4-BE49-F238E27FC236}">
                <a16:creationId xmlns:a16="http://schemas.microsoft.com/office/drawing/2014/main" id="{C2A25094-5A95-3841-912E-421292C37C33}"/>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sp>
        <p:nvSpPr>
          <p:cNvPr id="28" name="TextBox 27">
            <a:extLst>
              <a:ext uri="{FF2B5EF4-FFF2-40B4-BE49-F238E27FC236}">
                <a16:creationId xmlns:a16="http://schemas.microsoft.com/office/drawing/2014/main" id="{09733624-28E9-2C4A-B90D-B499442F177F}"/>
              </a:ext>
            </a:extLst>
          </p:cNvPr>
          <p:cNvSpPr txBox="1"/>
          <p:nvPr/>
        </p:nvSpPr>
        <p:spPr>
          <a:xfrm>
            <a:off x="337292" y="909067"/>
            <a:ext cx="4290502" cy="400110"/>
          </a:xfrm>
          <a:prstGeom prst="rect">
            <a:avLst/>
          </a:prstGeom>
          <a:noFill/>
        </p:spPr>
        <p:txBody>
          <a:bodyPr wrap="square" rtlCol="0">
            <a:spAutoFit/>
          </a:bodyPr>
          <a:lstStyle/>
          <a:p>
            <a:r>
              <a:rPr lang="en-US" sz="2000" b="1" dirty="0"/>
              <a:t>Detailed budget allocation impact</a:t>
            </a:r>
          </a:p>
        </p:txBody>
      </p:sp>
      <p:grpSp>
        <p:nvGrpSpPr>
          <p:cNvPr id="10" name="Group 9">
            <a:extLst>
              <a:ext uri="{FF2B5EF4-FFF2-40B4-BE49-F238E27FC236}">
                <a16:creationId xmlns:a16="http://schemas.microsoft.com/office/drawing/2014/main" id="{D2EEEE29-8D72-054D-A6D2-EE037C7D68C9}"/>
              </a:ext>
            </a:extLst>
          </p:cNvPr>
          <p:cNvGrpSpPr/>
          <p:nvPr/>
        </p:nvGrpSpPr>
        <p:grpSpPr>
          <a:xfrm>
            <a:off x="6096000" y="2659850"/>
            <a:ext cx="5343983" cy="2162643"/>
            <a:chOff x="6440935" y="4193707"/>
            <a:chExt cx="5343983" cy="2162643"/>
          </a:xfrm>
        </p:grpSpPr>
        <p:grpSp>
          <p:nvGrpSpPr>
            <p:cNvPr id="69" name="Group 68">
              <a:extLst>
                <a:ext uri="{FF2B5EF4-FFF2-40B4-BE49-F238E27FC236}">
                  <a16:creationId xmlns:a16="http://schemas.microsoft.com/office/drawing/2014/main" id="{D62118FC-FC4F-F44C-B90A-EFEB5193D277}"/>
                </a:ext>
              </a:extLst>
            </p:cNvPr>
            <p:cNvGrpSpPr/>
            <p:nvPr/>
          </p:nvGrpSpPr>
          <p:grpSpPr>
            <a:xfrm>
              <a:off x="7812559" y="4193707"/>
              <a:ext cx="3972359" cy="2162643"/>
              <a:chOff x="1053019" y="1618255"/>
              <a:chExt cx="3972359" cy="2162643"/>
            </a:xfrm>
          </p:grpSpPr>
          <p:sp>
            <p:nvSpPr>
              <p:cNvPr id="73" name="TextBox 72">
                <a:extLst>
                  <a:ext uri="{FF2B5EF4-FFF2-40B4-BE49-F238E27FC236}">
                    <a16:creationId xmlns:a16="http://schemas.microsoft.com/office/drawing/2014/main" id="{58028C81-B6E7-F842-9B8E-CACDCB41FED4}"/>
                  </a:ext>
                </a:extLst>
              </p:cNvPr>
              <p:cNvSpPr txBox="1"/>
              <p:nvPr/>
            </p:nvSpPr>
            <p:spPr>
              <a:xfrm>
                <a:off x="1053019" y="2620837"/>
                <a:ext cx="3042118" cy="1160061"/>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Diversification in the campaign budget allocation due to constraints </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74" name="TextBox 73">
                <a:extLst>
                  <a:ext uri="{FF2B5EF4-FFF2-40B4-BE49-F238E27FC236}">
                    <a16:creationId xmlns:a16="http://schemas.microsoft.com/office/drawing/2014/main" id="{AB443199-BC39-CD44-BAFF-271D64536BD6}"/>
                  </a:ext>
                </a:extLst>
              </p:cNvPr>
              <p:cNvSpPr txBox="1"/>
              <p:nvPr/>
            </p:nvSpPr>
            <p:spPr>
              <a:xfrm>
                <a:off x="1053019" y="1618255"/>
                <a:ext cx="3972359" cy="1002582"/>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Analysis: Constraints &amp; Diversification</a:t>
                </a:r>
              </a:p>
            </p:txBody>
          </p:sp>
        </p:grpSp>
        <p:pic>
          <p:nvPicPr>
            <p:cNvPr id="6" name="Picture 5" descr="A picture containing tripod&#10;&#10;Description automatically generated">
              <a:extLst>
                <a:ext uri="{FF2B5EF4-FFF2-40B4-BE49-F238E27FC236}">
                  <a16:creationId xmlns:a16="http://schemas.microsoft.com/office/drawing/2014/main" id="{7B38FB2D-4C7F-0D45-A7F0-B82823C2F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935" y="4832244"/>
              <a:ext cx="1216509" cy="1002582"/>
            </a:xfrm>
            <a:prstGeom prst="rect">
              <a:avLst/>
            </a:prstGeom>
          </p:spPr>
        </p:pic>
      </p:grpSp>
      <p:grpSp>
        <p:nvGrpSpPr>
          <p:cNvPr id="12" name="Group 11">
            <a:extLst>
              <a:ext uri="{FF2B5EF4-FFF2-40B4-BE49-F238E27FC236}">
                <a16:creationId xmlns:a16="http://schemas.microsoft.com/office/drawing/2014/main" id="{E7F87AD4-51A0-964A-B44F-E9792D7CE295}"/>
              </a:ext>
            </a:extLst>
          </p:cNvPr>
          <p:cNvGrpSpPr/>
          <p:nvPr/>
        </p:nvGrpSpPr>
        <p:grpSpPr>
          <a:xfrm>
            <a:off x="409723" y="4349329"/>
            <a:ext cx="4145640" cy="1265049"/>
            <a:chOff x="431967" y="4155418"/>
            <a:chExt cx="4145640" cy="1265049"/>
          </a:xfrm>
        </p:grpSpPr>
        <p:grpSp>
          <p:nvGrpSpPr>
            <p:cNvPr id="27" name="Group 26">
              <a:extLst>
                <a:ext uri="{FF2B5EF4-FFF2-40B4-BE49-F238E27FC236}">
                  <a16:creationId xmlns:a16="http://schemas.microsoft.com/office/drawing/2014/main" id="{1ECB2522-529B-784C-AB69-10EAEE193D72}"/>
                </a:ext>
              </a:extLst>
            </p:cNvPr>
            <p:cNvGrpSpPr/>
            <p:nvPr/>
          </p:nvGrpSpPr>
          <p:grpSpPr>
            <a:xfrm>
              <a:off x="1535488" y="4155418"/>
              <a:ext cx="3042119" cy="1265049"/>
              <a:chOff x="1228621" y="2041547"/>
              <a:chExt cx="3042119" cy="1265049"/>
            </a:xfrm>
          </p:grpSpPr>
          <p:sp>
            <p:nvSpPr>
              <p:cNvPr id="50" name="TextBox 49">
                <a:extLst>
                  <a:ext uri="{FF2B5EF4-FFF2-40B4-BE49-F238E27FC236}">
                    <a16:creationId xmlns:a16="http://schemas.microsoft.com/office/drawing/2014/main" id="{15EF8454-AD7B-A746-84ED-F00591AA5154}"/>
                  </a:ext>
                </a:extLst>
              </p:cNvPr>
              <p:cNvSpPr txBox="1"/>
              <p:nvPr/>
            </p:nvSpPr>
            <p:spPr>
              <a:xfrm>
                <a:off x="1228621" y="2515867"/>
                <a:ext cx="3042119" cy="790729"/>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Reduce budget allocation from Premium</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51" name="TextBox 50">
                <a:extLst>
                  <a:ext uri="{FF2B5EF4-FFF2-40B4-BE49-F238E27FC236}">
                    <a16:creationId xmlns:a16="http://schemas.microsoft.com/office/drawing/2014/main" id="{313889D3-3946-D842-8545-FBD3227802E3}"/>
                  </a:ext>
                </a:extLst>
              </p:cNvPr>
              <p:cNvSpPr txBox="1"/>
              <p:nvPr/>
            </p:nvSpPr>
            <p:spPr>
              <a:xfrm>
                <a:off x="1228621" y="2041547"/>
                <a:ext cx="2166689" cy="522451"/>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Premium</a:t>
                </a:r>
              </a:p>
            </p:txBody>
          </p:sp>
        </p:grpSp>
        <p:pic>
          <p:nvPicPr>
            <p:cNvPr id="9" name="Picture 8" descr="A star in the background&#10;&#10;Description automatically generated">
              <a:extLst>
                <a:ext uri="{FF2B5EF4-FFF2-40B4-BE49-F238E27FC236}">
                  <a16:creationId xmlns:a16="http://schemas.microsoft.com/office/drawing/2014/main" id="{AAEE6816-20E9-B94E-8464-77E25A116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967" y="4365546"/>
              <a:ext cx="954844" cy="790730"/>
            </a:xfrm>
            <a:prstGeom prst="rect">
              <a:avLst/>
            </a:prstGeom>
          </p:spPr>
        </p:pic>
      </p:grpSp>
    </p:spTree>
    <p:extLst>
      <p:ext uri="{BB962C8B-B14F-4D97-AF65-F5344CB8AC3E}">
        <p14:creationId xmlns:p14="http://schemas.microsoft.com/office/powerpoint/2010/main" val="1155931844"/>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7523301-792D-7441-B567-94806D23239A}"/>
              </a:ext>
            </a:extLst>
          </p:cNvPr>
          <p:cNvSpPr>
            <a:spLocks noGrp="1"/>
          </p:cNvSpPr>
          <p:nvPr>
            <p:ph type="sldNum" idx="12"/>
          </p:nvPr>
        </p:nvSpPr>
        <p:spPr/>
        <p:txBody>
          <a:bodyPr/>
          <a:lstStyle/>
          <a:p>
            <a:fld id="{00000000-1234-1234-1234-123412341234}" type="slidenum">
              <a:rPr lang="en-GB" smtClean="0"/>
              <a:pPr/>
              <a:t>7</a:t>
            </a:fld>
            <a:endParaRPr lang="en-GB"/>
          </a:p>
        </p:txBody>
      </p:sp>
      <p:sp>
        <p:nvSpPr>
          <p:cNvPr id="19" name="TextBox 18">
            <a:extLst>
              <a:ext uri="{FF2B5EF4-FFF2-40B4-BE49-F238E27FC236}">
                <a16:creationId xmlns:a16="http://schemas.microsoft.com/office/drawing/2014/main" id="{40EDB059-40C6-B148-967A-CC77466AD487}"/>
              </a:ext>
            </a:extLst>
          </p:cNvPr>
          <p:cNvSpPr txBox="1"/>
          <p:nvPr/>
        </p:nvSpPr>
        <p:spPr>
          <a:xfrm>
            <a:off x="539646" y="3567659"/>
            <a:ext cx="3312826" cy="707886"/>
          </a:xfrm>
          <a:prstGeom prst="rect">
            <a:avLst/>
          </a:prstGeom>
          <a:noFill/>
        </p:spPr>
        <p:txBody>
          <a:bodyPr wrap="square" rtlCol="0">
            <a:spAutoFit/>
          </a:bodyPr>
          <a:lstStyle/>
          <a:p>
            <a:pPr algn="ctr"/>
            <a:r>
              <a:rPr lang="en-US" sz="2000" dirty="0"/>
              <a:t>Large number of mobile  users</a:t>
            </a:r>
          </a:p>
        </p:txBody>
      </p:sp>
      <p:sp>
        <p:nvSpPr>
          <p:cNvPr id="30" name="TextBox 29">
            <a:extLst>
              <a:ext uri="{FF2B5EF4-FFF2-40B4-BE49-F238E27FC236}">
                <a16:creationId xmlns:a16="http://schemas.microsoft.com/office/drawing/2014/main" id="{5E79968A-743F-D14D-93FE-D77E5072CC55}"/>
              </a:ext>
            </a:extLst>
          </p:cNvPr>
          <p:cNvSpPr txBox="1"/>
          <p:nvPr/>
        </p:nvSpPr>
        <p:spPr>
          <a:xfrm>
            <a:off x="330571" y="4490989"/>
            <a:ext cx="3866675" cy="400110"/>
          </a:xfrm>
          <a:prstGeom prst="rect">
            <a:avLst/>
          </a:prstGeom>
          <a:noFill/>
        </p:spPr>
        <p:txBody>
          <a:bodyPr wrap="square" rtlCol="0">
            <a:spAutoFit/>
          </a:bodyPr>
          <a:lstStyle/>
          <a:p>
            <a:pPr algn="ctr"/>
            <a:r>
              <a:rPr lang="en-US" sz="2000" dirty="0"/>
              <a:t>2</a:t>
            </a:r>
            <a:r>
              <a:rPr lang="en-US" sz="2000" baseline="30000" dirty="0"/>
              <a:t>nd</a:t>
            </a:r>
            <a:r>
              <a:rPr lang="en-US" sz="2000" dirty="0"/>
              <a:t> highest market growth for Intel</a:t>
            </a:r>
          </a:p>
        </p:txBody>
      </p:sp>
      <p:sp>
        <p:nvSpPr>
          <p:cNvPr id="31" name="TextBox 30">
            <a:extLst>
              <a:ext uri="{FF2B5EF4-FFF2-40B4-BE49-F238E27FC236}">
                <a16:creationId xmlns:a16="http://schemas.microsoft.com/office/drawing/2014/main" id="{B54648DB-AFE4-5042-AB64-4AE2B864D709}"/>
              </a:ext>
            </a:extLst>
          </p:cNvPr>
          <p:cNvSpPr txBox="1"/>
          <p:nvPr/>
        </p:nvSpPr>
        <p:spPr>
          <a:xfrm>
            <a:off x="431413" y="5830462"/>
            <a:ext cx="11329173" cy="523220"/>
          </a:xfrm>
          <a:prstGeom prst="rect">
            <a:avLst/>
          </a:prstGeom>
          <a:noFill/>
        </p:spPr>
        <p:txBody>
          <a:bodyPr wrap="square" rtlCol="0">
            <a:spAutoFit/>
          </a:bodyPr>
          <a:lstStyle/>
          <a:p>
            <a:pPr algn="ctr"/>
            <a:r>
              <a:rPr lang="en-US" sz="2800" dirty="0"/>
              <a:t>Increase number of clicks by </a:t>
            </a:r>
            <a:r>
              <a:rPr lang="en-US" sz="2800" b="1" dirty="0"/>
              <a:t>2000</a:t>
            </a:r>
            <a:r>
              <a:rPr lang="en-US" sz="2800" dirty="0"/>
              <a:t> </a:t>
            </a:r>
            <a:r>
              <a:rPr lang="en-US" sz="2800" b="1" dirty="0"/>
              <a:t>clicks </a:t>
            </a:r>
            <a:r>
              <a:rPr lang="en-US" sz="2800" dirty="0"/>
              <a:t>with the same budget</a:t>
            </a:r>
          </a:p>
        </p:txBody>
      </p:sp>
      <p:sp>
        <p:nvSpPr>
          <p:cNvPr id="37" name="TextBox 36">
            <a:extLst>
              <a:ext uri="{FF2B5EF4-FFF2-40B4-BE49-F238E27FC236}">
                <a16:creationId xmlns:a16="http://schemas.microsoft.com/office/drawing/2014/main" id="{A79F817D-9291-3C44-A5E9-0BB47D155D8C}"/>
              </a:ext>
            </a:extLst>
          </p:cNvPr>
          <p:cNvSpPr txBox="1"/>
          <p:nvPr/>
        </p:nvSpPr>
        <p:spPr>
          <a:xfrm>
            <a:off x="4630919" y="3567659"/>
            <a:ext cx="3312826" cy="400110"/>
          </a:xfrm>
          <a:prstGeom prst="rect">
            <a:avLst/>
          </a:prstGeom>
          <a:noFill/>
        </p:spPr>
        <p:txBody>
          <a:bodyPr wrap="square" rtlCol="0">
            <a:spAutoFit/>
          </a:bodyPr>
          <a:lstStyle/>
          <a:p>
            <a:pPr algn="ctr"/>
            <a:r>
              <a:rPr lang="en-US" sz="2000" dirty="0"/>
              <a:t>No internal data on CPM</a:t>
            </a:r>
          </a:p>
        </p:txBody>
      </p:sp>
      <p:sp>
        <p:nvSpPr>
          <p:cNvPr id="42" name="TextBox 41">
            <a:extLst>
              <a:ext uri="{FF2B5EF4-FFF2-40B4-BE49-F238E27FC236}">
                <a16:creationId xmlns:a16="http://schemas.microsoft.com/office/drawing/2014/main" id="{47C765CC-162B-9343-A477-7C0E6DD45EC0}"/>
              </a:ext>
            </a:extLst>
          </p:cNvPr>
          <p:cNvSpPr txBox="1"/>
          <p:nvPr/>
        </p:nvSpPr>
        <p:spPr>
          <a:xfrm>
            <a:off x="8449757" y="3563121"/>
            <a:ext cx="3312826" cy="707886"/>
          </a:xfrm>
          <a:prstGeom prst="rect">
            <a:avLst/>
          </a:prstGeom>
          <a:noFill/>
        </p:spPr>
        <p:txBody>
          <a:bodyPr wrap="square" rtlCol="0">
            <a:spAutoFit/>
          </a:bodyPr>
          <a:lstStyle/>
          <a:p>
            <a:pPr algn="ctr"/>
            <a:r>
              <a:rPr lang="en-US" sz="2000" dirty="0"/>
              <a:t>Assume $ 0.40 CPM for Korean Mobile Ads </a:t>
            </a:r>
          </a:p>
        </p:txBody>
      </p:sp>
      <p:sp>
        <p:nvSpPr>
          <p:cNvPr id="43" name="TextBox 42">
            <a:extLst>
              <a:ext uri="{FF2B5EF4-FFF2-40B4-BE49-F238E27FC236}">
                <a16:creationId xmlns:a16="http://schemas.microsoft.com/office/drawing/2014/main" id="{1B59648E-6375-B447-859B-123721C9F9A6}"/>
              </a:ext>
            </a:extLst>
          </p:cNvPr>
          <p:cNvSpPr txBox="1"/>
          <p:nvPr/>
        </p:nvSpPr>
        <p:spPr>
          <a:xfrm>
            <a:off x="8548603" y="4447955"/>
            <a:ext cx="3312826" cy="707886"/>
          </a:xfrm>
          <a:prstGeom prst="rect">
            <a:avLst/>
          </a:prstGeom>
          <a:noFill/>
        </p:spPr>
        <p:txBody>
          <a:bodyPr wrap="square" rtlCol="0">
            <a:spAutoFit/>
          </a:bodyPr>
          <a:lstStyle/>
          <a:p>
            <a:pPr algn="ctr"/>
            <a:r>
              <a:rPr lang="en-US" sz="2000" dirty="0"/>
              <a:t>Based on model’s sensitivity analysis</a:t>
            </a:r>
          </a:p>
        </p:txBody>
      </p:sp>
      <p:sp>
        <p:nvSpPr>
          <p:cNvPr id="22" name="TextBox 21">
            <a:extLst>
              <a:ext uri="{FF2B5EF4-FFF2-40B4-BE49-F238E27FC236}">
                <a16:creationId xmlns:a16="http://schemas.microsoft.com/office/drawing/2014/main" id="{B72DF62D-8064-A940-BC0F-6FF2E2F6F5DD}"/>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Other Scenario: Korea Mobile Ads</a:t>
            </a:r>
          </a:p>
        </p:txBody>
      </p:sp>
      <p:sp>
        <p:nvSpPr>
          <p:cNvPr id="23" name="Google Shape;84;p16">
            <a:extLst>
              <a:ext uri="{FF2B5EF4-FFF2-40B4-BE49-F238E27FC236}">
                <a16:creationId xmlns:a16="http://schemas.microsoft.com/office/drawing/2014/main" id="{9325FE1E-13ED-2645-8613-289CA1F94D29}"/>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sp>
        <p:nvSpPr>
          <p:cNvPr id="24" name="TextBox 23">
            <a:extLst>
              <a:ext uri="{FF2B5EF4-FFF2-40B4-BE49-F238E27FC236}">
                <a16:creationId xmlns:a16="http://schemas.microsoft.com/office/drawing/2014/main" id="{1C33E259-C793-6A4E-B2CB-0BF6A5718A88}"/>
              </a:ext>
            </a:extLst>
          </p:cNvPr>
          <p:cNvSpPr txBox="1"/>
          <p:nvPr/>
        </p:nvSpPr>
        <p:spPr>
          <a:xfrm>
            <a:off x="337292" y="909067"/>
            <a:ext cx="6884918" cy="400110"/>
          </a:xfrm>
          <a:prstGeom prst="rect">
            <a:avLst/>
          </a:prstGeom>
          <a:noFill/>
        </p:spPr>
        <p:txBody>
          <a:bodyPr wrap="square" rtlCol="0">
            <a:spAutoFit/>
          </a:bodyPr>
          <a:lstStyle/>
          <a:p>
            <a:r>
              <a:rPr lang="en-US" sz="2000" b="1" dirty="0"/>
              <a:t>Opportunity: Campaign should include Korean Mobile Ads</a:t>
            </a:r>
          </a:p>
        </p:txBody>
      </p:sp>
      <p:pic>
        <p:nvPicPr>
          <p:cNvPr id="28" name="Picture 27" descr="A picture containing light&#10;&#10;Description automatically generated">
            <a:extLst>
              <a:ext uri="{FF2B5EF4-FFF2-40B4-BE49-F238E27FC236}">
                <a16:creationId xmlns:a16="http://schemas.microsoft.com/office/drawing/2014/main" id="{9A35582F-FD27-0745-8155-458E53970472}"/>
              </a:ext>
            </a:extLst>
          </p:cNvPr>
          <p:cNvPicPr>
            <a:picLocks noChangeAspect="1"/>
          </p:cNvPicPr>
          <p:nvPr/>
        </p:nvPicPr>
        <p:blipFill>
          <a:blip r:embed="rId3">
            <a:clrChange>
              <a:clrFrom>
                <a:srgbClr val="FAFAFA"/>
              </a:clrFrom>
              <a:clrTo>
                <a:srgbClr val="FAFAFA">
                  <a:alpha val="0"/>
                </a:srgbClr>
              </a:clrTo>
            </a:clrChange>
            <a:duotone>
              <a:srgbClr val="70AD47">
                <a:shade val="45000"/>
                <a:satMod val="135000"/>
              </a:srgbClr>
              <a:prstClr val="white"/>
            </a:duotone>
          </a:blip>
          <a:stretch>
            <a:fillRect/>
          </a:stretch>
        </p:blipFill>
        <p:spPr>
          <a:xfrm>
            <a:off x="1805319" y="1794325"/>
            <a:ext cx="1006955" cy="1060450"/>
          </a:xfrm>
          <a:prstGeom prst="rect">
            <a:avLst/>
          </a:prstGeom>
        </p:spPr>
      </p:pic>
      <p:sp>
        <p:nvSpPr>
          <p:cNvPr id="32" name="TextBox 31">
            <a:extLst>
              <a:ext uri="{FF2B5EF4-FFF2-40B4-BE49-F238E27FC236}">
                <a16:creationId xmlns:a16="http://schemas.microsoft.com/office/drawing/2014/main" id="{7145C089-DFAC-8940-8347-B67C76EECE0D}"/>
              </a:ext>
            </a:extLst>
          </p:cNvPr>
          <p:cNvSpPr txBox="1"/>
          <p:nvPr/>
        </p:nvSpPr>
        <p:spPr>
          <a:xfrm>
            <a:off x="1494759" y="2915413"/>
            <a:ext cx="162807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5AA14E"/>
                </a:solidFill>
                <a:effectLst/>
                <a:uLnTx/>
                <a:uFillTx/>
              </a:rPr>
              <a:t>Advantages</a:t>
            </a:r>
          </a:p>
        </p:txBody>
      </p:sp>
      <p:pic>
        <p:nvPicPr>
          <p:cNvPr id="40" name="Picture 39" descr="A close up of a device&#10;&#10;Description automatically generated">
            <a:extLst>
              <a:ext uri="{FF2B5EF4-FFF2-40B4-BE49-F238E27FC236}">
                <a16:creationId xmlns:a16="http://schemas.microsoft.com/office/drawing/2014/main" id="{C322797D-12B5-5646-B3BD-F4AFEA6B6301}"/>
              </a:ext>
            </a:extLst>
          </p:cNvPr>
          <p:cNvPicPr>
            <a:picLocks noChangeAspect="1"/>
          </p:cNvPicPr>
          <p:nvPr/>
        </p:nvPicPr>
        <p:blipFill>
          <a:blip r:embed="rId4">
            <a:duotone>
              <a:srgbClr val="ED7D31">
                <a:shade val="45000"/>
                <a:satMod val="135000"/>
              </a:srgbClr>
              <a:prstClr val="white"/>
            </a:duotone>
          </a:blip>
          <a:stretch>
            <a:fillRect/>
          </a:stretch>
        </p:blipFill>
        <p:spPr>
          <a:xfrm>
            <a:off x="5664200" y="1757429"/>
            <a:ext cx="1246266" cy="1134242"/>
          </a:xfrm>
          <a:prstGeom prst="rect">
            <a:avLst/>
          </a:prstGeom>
        </p:spPr>
      </p:pic>
      <p:sp>
        <p:nvSpPr>
          <p:cNvPr id="45" name="TextBox 44">
            <a:extLst>
              <a:ext uri="{FF2B5EF4-FFF2-40B4-BE49-F238E27FC236}">
                <a16:creationId xmlns:a16="http://schemas.microsoft.com/office/drawing/2014/main" id="{D56709D5-540D-CC4D-B327-FEE54295AD91}"/>
              </a:ext>
            </a:extLst>
          </p:cNvPr>
          <p:cNvSpPr txBox="1"/>
          <p:nvPr/>
        </p:nvSpPr>
        <p:spPr>
          <a:xfrm>
            <a:off x="5522219" y="2928973"/>
            <a:ext cx="153022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C3590F"/>
                </a:solidFill>
                <a:effectLst/>
                <a:uLnTx/>
                <a:uFillTx/>
              </a:rPr>
              <a:t>Challenges</a:t>
            </a:r>
          </a:p>
        </p:txBody>
      </p:sp>
      <p:pic>
        <p:nvPicPr>
          <p:cNvPr id="48" name="Picture 47" descr="A picture containing food&#10;&#10;Description automatically generated">
            <a:extLst>
              <a:ext uri="{FF2B5EF4-FFF2-40B4-BE49-F238E27FC236}">
                <a16:creationId xmlns:a16="http://schemas.microsoft.com/office/drawing/2014/main" id="{4FCD9C38-B374-9946-8EDA-FC3B8F4ED0E3}"/>
              </a:ext>
            </a:extLst>
          </p:cNvPr>
          <p:cNvPicPr>
            <a:picLocks noChangeAspect="1"/>
          </p:cNvPicPr>
          <p:nvPr/>
        </p:nvPicPr>
        <p:blipFill>
          <a:blip r:embed="rId5">
            <a:duotone>
              <a:srgbClr val="4472C4">
                <a:shade val="45000"/>
                <a:satMod val="135000"/>
              </a:srgbClr>
              <a:prstClr val="white"/>
            </a:duotone>
          </a:blip>
          <a:stretch>
            <a:fillRect/>
          </a:stretch>
        </p:blipFill>
        <p:spPr>
          <a:xfrm>
            <a:off x="9762392" y="1828838"/>
            <a:ext cx="957541" cy="1025937"/>
          </a:xfrm>
          <a:prstGeom prst="rect">
            <a:avLst/>
          </a:prstGeom>
        </p:spPr>
      </p:pic>
      <p:sp>
        <p:nvSpPr>
          <p:cNvPr id="49" name="TextBox 48">
            <a:extLst>
              <a:ext uri="{FF2B5EF4-FFF2-40B4-BE49-F238E27FC236}">
                <a16:creationId xmlns:a16="http://schemas.microsoft.com/office/drawing/2014/main" id="{D5532E2F-85BC-1444-B2D8-7C7425F5BDB7}"/>
              </a:ext>
            </a:extLst>
          </p:cNvPr>
          <p:cNvSpPr txBox="1"/>
          <p:nvPr/>
        </p:nvSpPr>
        <p:spPr>
          <a:xfrm>
            <a:off x="9572549" y="2941704"/>
            <a:ext cx="133722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E5597"/>
                </a:solidFill>
                <a:effectLst/>
                <a:uLnTx/>
                <a:uFillTx/>
              </a:rPr>
              <a:t>Solutions</a:t>
            </a:r>
          </a:p>
        </p:txBody>
      </p:sp>
    </p:spTree>
    <p:extLst>
      <p:ext uri="{BB962C8B-B14F-4D97-AF65-F5344CB8AC3E}">
        <p14:creationId xmlns:p14="http://schemas.microsoft.com/office/powerpoint/2010/main" val="437713473"/>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3">
            <a:extLst>
              <a:ext uri="{FF2B5EF4-FFF2-40B4-BE49-F238E27FC236}">
                <a16:creationId xmlns:a16="http://schemas.microsoft.com/office/drawing/2014/main" id="{C236B8B4-7ACA-BF43-BE94-2255EF54AD8A}"/>
              </a:ext>
            </a:extLst>
          </p:cNvPr>
          <p:cNvSpPr>
            <a:spLocks noChangeAspect="1" noChangeArrowheads="1" noTextEdit="1"/>
          </p:cNvSpPr>
          <p:nvPr/>
        </p:nvSpPr>
        <p:spPr bwMode="auto">
          <a:xfrm>
            <a:off x="334973" y="767624"/>
            <a:ext cx="6225387" cy="62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8B6DA67-A92C-0B4E-A15A-1983285A5C94}"/>
              </a:ext>
            </a:extLst>
          </p:cNvPr>
          <p:cNvSpPr>
            <a:spLocks noChangeArrowheads="1"/>
          </p:cNvSpPr>
          <p:nvPr/>
        </p:nvSpPr>
        <p:spPr bwMode="auto">
          <a:xfrm>
            <a:off x="334973" y="767624"/>
            <a:ext cx="6225387" cy="62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6DD654F9-07F2-9646-A6C4-2A8062D97E15}"/>
              </a:ext>
            </a:extLst>
          </p:cNvPr>
          <p:cNvSpPr>
            <a:spLocks noGrp="1"/>
          </p:cNvSpPr>
          <p:nvPr>
            <p:ph type="sldNum" sz="quarter" idx="12"/>
          </p:nvPr>
        </p:nvSpPr>
        <p:spPr/>
        <p:txBody>
          <a:bodyPr/>
          <a:lstStyle/>
          <a:p>
            <a:fld id="{A3E374E3-2222-408E-BAB6-4DE3AF7B841B}" type="slidenum">
              <a:rPr lang="en-US" smtClean="0"/>
              <a:t>8</a:t>
            </a:fld>
            <a:endParaRPr lang="en-US"/>
          </a:p>
        </p:txBody>
      </p:sp>
      <p:sp>
        <p:nvSpPr>
          <p:cNvPr id="43" name="TextBox 42">
            <a:extLst>
              <a:ext uri="{FF2B5EF4-FFF2-40B4-BE49-F238E27FC236}">
                <a16:creationId xmlns:a16="http://schemas.microsoft.com/office/drawing/2014/main" id="{0F9D8098-F132-0649-BA4E-C46EF8B332BB}"/>
              </a:ext>
            </a:extLst>
          </p:cNvPr>
          <p:cNvSpPr txBox="1"/>
          <p:nvPr/>
        </p:nvSpPr>
        <p:spPr>
          <a:xfrm>
            <a:off x="253388" y="294181"/>
            <a:ext cx="7553866" cy="584775"/>
          </a:xfrm>
          <a:prstGeom prst="rect">
            <a:avLst/>
          </a:prstGeom>
          <a:noFill/>
        </p:spPr>
        <p:txBody>
          <a:bodyPr wrap="square" rtlCol="0">
            <a:spAutoFit/>
          </a:bodyPr>
          <a:lstStyle/>
          <a:p>
            <a:r>
              <a:rPr lang="en-US" sz="3200" b="1" dirty="0">
                <a:latin typeface="Source Sans Pro Light" panose="020B0403030403020204" pitchFamily="34" charset="0"/>
                <a:ea typeface="Roboto Black" panose="02000000000000000000" pitchFamily="2" charset="0"/>
                <a:cs typeface="Roboto Black" panose="02000000000000000000" pitchFamily="2" charset="0"/>
              </a:rPr>
              <a:t>Key Takeaways &amp; Further Considerations</a:t>
            </a:r>
          </a:p>
        </p:txBody>
      </p:sp>
      <p:sp>
        <p:nvSpPr>
          <p:cNvPr id="44" name="Google Shape;84;p16">
            <a:extLst>
              <a:ext uri="{FF2B5EF4-FFF2-40B4-BE49-F238E27FC236}">
                <a16:creationId xmlns:a16="http://schemas.microsoft.com/office/drawing/2014/main" id="{FA0D0EE3-1284-DA44-A763-DFFB7A98C403}"/>
              </a:ext>
            </a:extLst>
          </p:cNvPr>
          <p:cNvSpPr/>
          <p:nvPr/>
        </p:nvSpPr>
        <p:spPr>
          <a:xfrm>
            <a:off x="-106933" y="278067"/>
            <a:ext cx="278000" cy="1262000"/>
          </a:xfrm>
          <a:prstGeom prst="rect">
            <a:avLst/>
          </a:prstGeom>
          <a:solidFill>
            <a:srgbClr val="BBE7FF"/>
          </a:solidFill>
          <a:ln>
            <a:noFill/>
          </a:ln>
        </p:spPr>
        <p:txBody>
          <a:bodyPr spcFirstLastPara="1" wrap="square" lIns="121900" tIns="121900" rIns="121900" bIns="121900" anchor="ctr" anchorCtr="0">
            <a:noAutofit/>
          </a:bodyPr>
          <a:lstStyle/>
          <a:p>
            <a:endParaRPr sz="2400"/>
          </a:p>
        </p:txBody>
      </p:sp>
      <p:grpSp>
        <p:nvGrpSpPr>
          <p:cNvPr id="17" name="Group 16">
            <a:extLst>
              <a:ext uri="{FF2B5EF4-FFF2-40B4-BE49-F238E27FC236}">
                <a16:creationId xmlns:a16="http://schemas.microsoft.com/office/drawing/2014/main" id="{47C034A1-1144-4A4C-A3E9-C9C37F325334}"/>
              </a:ext>
            </a:extLst>
          </p:cNvPr>
          <p:cNvGrpSpPr/>
          <p:nvPr/>
        </p:nvGrpSpPr>
        <p:grpSpPr>
          <a:xfrm>
            <a:off x="580143" y="2446764"/>
            <a:ext cx="5515857" cy="1259229"/>
            <a:chOff x="580143" y="2446764"/>
            <a:chExt cx="5515857" cy="1259229"/>
          </a:xfrm>
        </p:grpSpPr>
        <p:sp>
          <p:nvSpPr>
            <p:cNvPr id="58" name="TextBox 57">
              <a:extLst>
                <a:ext uri="{FF2B5EF4-FFF2-40B4-BE49-F238E27FC236}">
                  <a16:creationId xmlns:a16="http://schemas.microsoft.com/office/drawing/2014/main" id="{1D041430-AD0D-9E40-86E1-BCC335DD8F08}"/>
                </a:ext>
              </a:extLst>
            </p:cNvPr>
            <p:cNvSpPr txBox="1"/>
            <p:nvPr/>
          </p:nvSpPr>
          <p:spPr>
            <a:xfrm>
              <a:off x="580143" y="2915264"/>
              <a:ext cx="3731721" cy="790729"/>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Based on internal data yields expected approx. </a:t>
              </a:r>
              <a:r>
                <a:rPr lang="en-US" sz="1600" b="1" dirty="0">
                  <a:solidFill>
                    <a:srgbClr val="595959"/>
                  </a:solidFill>
                  <a:latin typeface="Arial" panose="020B0604020202020204" pitchFamily="34" charset="0"/>
                </a:rPr>
                <a:t>96,000 campaign clicks</a:t>
              </a:r>
              <a:endParaRPr lang="en-US" sz="1600" b="1"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61" name="TextBox 60">
              <a:extLst>
                <a:ext uri="{FF2B5EF4-FFF2-40B4-BE49-F238E27FC236}">
                  <a16:creationId xmlns:a16="http://schemas.microsoft.com/office/drawing/2014/main" id="{DC121AC4-C14E-7641-B46A-0C1140510EF5}"/>
                </a:ext>
              </a:extLst>
            </p:cNvPr>
            <p:cNvSpPr txBox="1"/>
            <p:nvPr/>
          </p:nvSpPr>
          <p:spPr>
            <a:xfrm>
              <a:off x="580143" y="2446764"/>
              <a:ext cx="5515857" cy="522451"/>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Optimized Catch &amp; Win Campaign</a:t>
              </a:r>
            </a:p>
          </p:txBody>
        </p:sp>
      </p:grpSp>
      <p:grpSp>
        <p:nvGrpSpPr>
          <p:cNvPr id="12" name="Group 11">
            <a:extLst>
              <a:ext uri="{FF2B5EF4-FFF2-40B4-BE49-F238E27FC236}">
                <a16:creationId xmlns:a16="http://schemas.microsoft.com/office/drawing/2014/main" id="{2C4D3652-7B40-D440-B01B-79B4F6F58B7A}"/>
              </a:ext>
            </a:extLst>
          </p:cNvPr>
          <p:cNvGrpSpPr/>
          <p:nvPr/>
        </p:nvGrpSpPr>
        <p:grpSpPr>
          <a:xfrm>
            <a:off x="6054896" y="2457428"/>
            <a:ext cx="6096000" cy="1259229"/>
            <a:chOff x="6338800" y="1797128"/>
            <a:chExt cx="5515857" cy="1259229"/>
          </a:xfrm>
        </p:grpSpPr>
        <p:sp>
          <p:nvSpPr>
            <p:cNvPr id="62" name="TextBox 61">
              <a:extLst>
                <a:ext uri="{FF2B5EF4-FFF2-40B4-BE49-F238E27FC236}">
                  <a16:creationId xmlns:a16="http://schemas.microsoft.com/office/drawing/2014/main" id="{A6DC5082-CFE6-F14B-9F31-F82C6E5C3075}"/>
                </a:ext>
              </a:extLst>
            </p:cNvPr>
            <p:cNvSpPr txBox="1"/>
            <p:nvPr/>
          </p:nvSpPr>
          <p:spPr>
            <a:xfrm>
              <a:off x="6338800" y="2265628"/>
              <a:ext cx="3731721" cy="790729"/>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Opportunity to increase clicks to approx. </a:t>
              </a:r>
              <a:r>
                <a:rPr lang="en-US" sz="1600" b="1" dirty="0">
                  <a:solidFill>
                    <a:srgbClr val="595959"/>
                  </a:solidFill>
                  <a:latin typeface="Arial" panose="020B0604020202020204" pitchFamily="34" charset="0"/>
                </a:rPr>
                <a:t>98,000 with same budget</a:t>
              </a:r>
            </a:p>
          </p:txBody>
        </p:sp>
        <p:sp>
          <p:nvSpPr>
            <p:cNvPr id="63" name="TextBox 62">
              <a:extLst>
                <a:ext uri="{FF2B5EF4-FFF2-40B4-BE49-F238E27FC236}">
                  <a16:creationId xmlns:a16="http://schemas.microsoft.com/office/drawing/2014/main" id="{EFFC1BF4-55E4-3849-8673-B58326A68593}"/>
                </a:ext>
              </a:extLst>
            </p:cNvPr>
            <p:cNvSpPr txBox="1"/>
            <p:nvPr/>
          </p:nvSpPr>
          <p:spPr>
            <a:xfrm>
              <a:off x="6338800" y="1797128"/>
              <a:ext cx="5515857" cy="522451"/>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Korea Mobile Ads Opportunity</a:t>
              </a:r>
            </a:p>
          </p:txBody>
        </p:sp>
      </p:grpSp>
      <p:pic>
        <p:nvPicPr>
          <p:cNvPr id="9" name="Picture 8" descr="A close up of a device&#10;&#10;Description automatically generated">
            <a:extLst>
              <a:ext uri="{FF2B5EF4-FFF2-40B4-BE49-F238E27FC236}">
                <a16:creationId xmlns:a16="http://schemas.microsoft.com/office/drawing/2014/main" id="{D1D99A49-D847-1E42-9EB4-B589C09DD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694" y="4014089"/>
            <a:ext cx="1155417" cy="1051560"/>
          </a:xfrm>
          <a:prstGeom prst="rect">
            <a:avLst/>
          </a:prstGeom>
        </p:spPr>
      </p:pic>
      <p:pic>
        <p:nvPicPr>
          <p:cNvPr id="11" name="Picture 10" descr="A close up of a black background&#10;&#10;Description automatically generated">
            <a:extLst>
              <a:ext uri="{FF2B5EF4-FFF2-40B4-BE49-F238E27FC236}">
                <a16:creationId xmlns:a16="http://schemas.microsoft.com/office/drawing/2014/main" id="{EB9C8B7C-D4BB-E241-8883-2768A8353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659" y="1484754"/>
            <a:ext cx="972674" cy="972674"/>
          </a:xfrm>
          <a:prstGeom prst="rect">
            <a:avLst/>
          </a:prstGeom>
        </p:spPr>
      </p:pic>
      <p:pic>
        <p:nvPicPr>
          <p:cNvPr id="14" name="Picture 13" descr="A close up of a logo&#10;&#10;Description automatically generated">
            <a:extLst>
              <a:ext uri="{FF2B5EF4-FFF2-40B4-BE49-F238E27FC236}">
                <a16:creationId xmlns:a16="http://schemas.microsoft.com/office/drawing/2014/main" id="{D8E8C159-BAC5-394A-B325-760510E7FB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746" y="1406472"/>
            <a:ext cx="1161105" cy="900516"/>
          </a:xfrm>
          <a:prstGeom prst="rect">
            <a:avLst/>
          </a:prstGeom>
        </p:spPr>
      </p:pic>
      <p:grpSp>
        <p:nvGrpSpPr>
          <p:cNvPr id="18" name="Group 17">
            <a:extLst>
              <a:ext uri="{FF2B5EF4-FFF2-40B4-BE49-F238E27FC236}">
                <a16:creationId xmlns:a16="http://schemas.microsoft.com/office/drawing/2014/main" id="{FE41DB03-C778-3343-8FDA-EAC739F36079}"/>
              </a:ext>
            </a:extLst>
          </p:cNvPr>
          <p:cNvGrpSpPr/>
          <p:nvPr/>
        </p:nvGrpSpPr>
        <p:grpSpPr>
          <a:xfrm>
            <a:off x="687183" y="5193620"/>
            <a:ext cx="5515857" cy="1259229"/>
            <a:chOff x="694158" y="5097121"/>
            <a:chExt cx="5515857" cy="1259229"/>
          </a:xfrm>
        </p:grpSpPr>
        <p:sp>
          <p:nvSpPr>
            <p:cNvPr id="64" name="TextBox 63">
              <a:extLst>
                <a:ext uri="{FF2B5EF4-FFF2-40B4-BE49-F238E27FC236}">
                  <a16:creationId xmlns:a16="http://schemas.microsoft.com/office/drawing/2014/main" id="{76F893F9-5435-2948-8513-970609229AD2}"/>
                </a:ext>
              </a:extLst>
            </p:cNvPr>
            <p:cNvSpPr txBox="1"/>
            <p:nvPr/>
          </p:nvSpPr>
          <p:spPr>
            <a:xfrm>
              <a:off x="694158" y="5565621"/>
              <a:ext cx="4420283" cy="790729"/>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Budget allocation to premium ads might </a:t>
              </a:r>
              <a:r>
                <a:rPr lang="en-US" sz="1600" b="1" dirty="0">
                  <a:solidFill>
                    <a:srgbClr val="595959"/>
                  </a:solidFill>
                  <a:latin typeface="Arial" panose="020B0604020202020204" pitchFamily="34" charset="0"/>
                </a:rPr>
                <a:t>need to increase</a:t>
              </a:r>
              <a:r>
                <a:rPr lang="en-US" sz="1600" dirty="0">
                  <a:solidFill>
                    <a:srgbClr val="595959"/>
                  </a:solidFill>
                  <a:latin typeface="Arial" panose="020B0604020202020204" pitchFamily="34" charset="0"/>
                </a:rPr>
                <a:t> if campaign is shorter</a:t>
              </a:r>
              <a:endParaRPr lang="en-US" sz="16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65" name="TextBox 64">
              <a:extLst>
                <a:ext uri="{FF2B5EF4-FFF2-40B4-BE49-F238E27FC236}">
                  <a16:creationId xmlns:a16="http://schemas.microsoft.com/office/drawing/2014/main" id="{C628F2CD-104C-3841-9FC7-B9641CEEDE87}"/>
                </a:ext>
              </a:extLst>
            </p:cNvPr>
            <p:cNvSpPr txBox="1"/>
            <p:nvPr/>
          </p:nvSpPr>
          <p:spPr>
            <a:xfrm>
              <a:off x="694158" y="5097121"/>
              <a:ext cx="5515857" cy="522451"/>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Campaign Timeline</a:t>
              </a:r>
            </a:p>
          </p:txBody>
        </p:sp>
      </p:grpSp>
      <p:pic>
        <p:nvPicPr>
          <p:cNvPr id="16" name="Picture 15" descr="A picture containing window&#10;&#10;Description automatically generated">
            <a:extLst>
              <a:ext uri="{FF2B5EF4-FFF2-40B4-BE49-F238E27FC236}">
                <a16:creationId xmlns:a16="http://schemas.microsoft.com/office/drawing/2014/main" id="{35AC4E0C-A93C-AA42-B4CF-D16C203CBBFC}"/>
              </a:ext>
            </a:extLst>
          </p:cNvPr>
          <p:cNvPicPr>
            <a:picLocks noChangeAspect="1"/>
          </p:cNvPicPr>
          <p:nvPr/>
        </p:nvPicPr>
        <p:blipFill>
          <a:blip r:embed="rId6">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8315361" y="3996397"/>
            <a:ext cx="1060819" cy="1053886"/>
          </a:xfrm>
          <a:prstGeom prst="rect">
            <a:avLst/>
          </a:prstGeom>
        </p:spPr>
      </p:pic>
      <p:grpSp>
        <p:nvGrpSpPr>
          <p:cNvPr id="66" name="Group 65">
            <a:extLst>
              <a:ext uri="{FF2B5EF4-FFF2-40B4-BE49-F238E27FC236}">
                <a16:creationId xmlns:a16="http://schemas.microsoft.com/office/drawing/2014/main" id="{2476CF5B-8D29-5843-A826-1E53D297ADAA}"/>
              </a:ext>
            </a:extLst>
          </p:cNvPr>
          <p:cNvGrpSpPr/>
          <p:nvPr/>
        </p:nvGrpSpPr>
        <p:grpSpPr>
          <a:xfrm>
            <a:off x="6096001" y="5097121"/>
            <a:ext cx="6096000" cy="1623175"/>
            <a:chOff x="6338800" y="1797128"/>
            <a:chExt cx="5515857" cy="1623175"/>
          </a:xfrm>
        </p:grpSpPr>
        <p:sp>
          <p:nvSpPr>
            <p:cNvPr id="67" name="TextBox 66">
              <a:extLst>
                <a:ext uri="{FF2B5EF4-FFF2-40B4-BE49-F238E27FC236}">
                  <a16:creationId xmlns:a16="http://schemas.microsoft.com/office/drawing/2014/main" id="{E55D6EF8-1F97-964F-91EE-1AD869D87B4C}"/>
                </a:ext>
              </a:extLst>
            </p:cNvPr>
            <p:cNvSpPr txBox="1"/>
            <p:nvPr/>
          </p:nvSpPr>
          <p:spPr>
            <a:xfrm>
              <a:off x="6338800" y="2265628"/>
              <a:ext cx="5381538" cy="1154675"/>
            </a:xfrm>
            <a:prstGeom prst="rect">
              <a:avLst/>
            </a:prstGeom>
            <a:noFill/>
          </p:spPr>
          <p:txBody>
            <a:bodyPr wrap="square" rtlCol="0">
              <a:spAutoFit/>
            </a:bodyPr>
            <a:lstStyle/>
            <a:p>
              <a:pPr>
                <a:lnSpc>
                  <a:spcPct val="150000"/>
                </a:lnSpc>
              </a:pPr>
              <a:r>
                <a:rPr lang="en-US" sz="1600" dirty="0">
                  <a:solidFill>
                    <a:srgbClr val="595959"/>
                  </a:solidFill>
                  <a:latin typeface="Arial" panose="020B0604020202020204" pitchFamily="34" charset="0"/>
                </a:rPr>
                <a:t>In 2012, CTR benchmarks for Google were higher than Facebook’s, therefore, limiting our marketing campaign on Facebook may not be ideal </a:t>
              </a:r>
            </a:p>
          </p:txBody>
        </p:sp>
        <p:sp>
          <p:nvSpPr>
            <p:cNvPr id="68" name="TextBox 67">
              <a:extLst>
                <a:ext uri="{FF2B5EF4-FFF2-40B4-BE49-F238E27FC236}">
                  <a16:creationId xmlns:a16="http://schemas.microsoft.com/office/drawing/2014/main" id="{A34F7E37-7FCC-2D4B-944F-F18BBD6AE063}"/>
                </a:ext>
              </a:extLst>
            </p:cNvPr>
            <p:cNvSpPr txBox="1"/>
            <p:nvPr/>
          </p:nvSpPr>
          <p:spPr>
            <a:xfrm>
              <a:off x="6338800" y="1797128"/>
              <a:ext cx="5515857" cy="522451"/>
            </a:xfrm>
            <a:prstGeom prst="rect">
              <a:avLst/>
            </a:prstGeom>
            <a:noFill/>
          </p:spPr>
          <p:txBody>
            <a:bodyPr wrap="square" rtlCol="0">
              <a:spAutoFit/>
            </a:bodyPr>
            <a:lstStyle/>
            <a:p>
              <a:pPr>
                <a:lnSpc>
                  <a:spcPct val="130000"/>
                </a:lnSpc>
              </a:pPr>
              <a:r>
                <a:rPr lang="en-AU" sz="2400" b="1" dirty="0">
                  <a:latin typeface="Roboto Black" panose="02000000000000000000" pitchFamily="2" charset="0"/>
                  <a:ea typeface="Roboto Black" panose="02000000000000000000" pitchFamily="2" charset="0"/>
                  <a:cs typeface="Roboto Black" panose="02000000000000000000" pitchFamily="2" charset="0"/>
                </a:rPr>
                <a:t>Google Ads</a:t>
              </a:r>
            </a:p>
          </p:txBody>
        </p:sp>
      </p:grpSp>
    </p:spTree>
    <p:extLst>
      <p:ext uri="{BB962C8B-B14F-4D97-AF65-F5344CB8AC3E}">
        <p14:creationId xmlns:p14="http://schemas.microsoft.com/office/powerpoint/2010/main" val="2229412049"/>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404780" cy="6858000"/>
          </a:xfrm>
          <a:prstGeom prst="rect">
            <a:avLst/>
          </a:prstGeom>
          <a:gradFill flip="none" rotWithShape="1">
            <a:gsLst>
              <a:gs pos="0">
                <a:schemeClr val="tx2">
                  <a:lumMod val="60000"/>
                  <a:lumOff val="40000"/>
                </a:schemeClr>
              </a:gs>
              <a:gs pos="100000">
                <a:schemeClr val="accent3"/>
              </a:gs>
              <a:gs pos="100000">
                <a:schemeClr val="accent6"/>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02535" y="226529"/>
            <a:ext cx="15412825" cy="16074031"/>
            <a:chOff x="0" y="-77012"/>
            <a:chExt cx="15412825" cy="16074031"/>
          </a:xfrm>
        </p:grpSpPr>
        <p:grpSp>
          <p:nvGrpSpPr>
            <p:cNvPr id="3" name="Group 84"/>
            <p:cNvGrpSpPr>
              <a:grpSpLocks noChangeAspect="1"/>
            </p:cNvGrpSpPr>
            <p:nvPr/>
          </p:nvGrpSpPr>
          <p:grpSpPr bwMode="auto">
            <a:xfrm>
              <a:off x="0" y="5280998"/>
              <a:ext cx="12148525" cy="10716021"/>
              <a:chOff x="3286" y="1675"/>
              <a:chExt cx="1094" cy="965"/>
            </a:xfrm>
            <a:solidFill>
              <a:schemeClr val="bg1">
                <a:alpha val="3000"/>
              </a:schemeClr>
            </a:solidFill>
          </p:grpSpPr>
          <p:sp>
            <p:nvSpPr>
              <p:cNvPr id="4" name="Freeform 85"/>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86"/>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87"/>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8"/>
              <p:cNvSpPr>
                <a:spLocks noEditPoints="1"/>
              </p:cNvSpPr>
              <p:nvPr/>
            </p:nvSpPr>
            <p:spPr bwMode="auto">
              <a:xfrm>
                <a:off x="3286" y="1675"/>
                <a:ext cx="1094" cy="965"/>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88"/>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8"/>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Shape 2907"/>
          <p:cNvSpPr/>
          <p:nvPr/>
        </p:nvSpPr>
        <p:spPr>
          <a:xfrm>
            <a:off x="5880840" y="5280998"/>
            <a:ext cx="427940" cy="42794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nvGrpSpPr>
          <p:cNvPr id="84" name="Group 83">
            <a:extLst>
              <a:ext uri="{FF2B5EF4-FFF2-40B4-BE49-F238E27FC236}">
                <a16:creationId xmlns:a16="http://schemas.microsoft.com/office/drawing/2014/main" id="{A238A9AB-F787-DF4E-BA74-C143808F632D}"/>
              </a:ext>
            </a:extLst>
          </p:cNvPr>
          <p:cNvGrpSpPr/>
          <p:nvPr/>
        </p:nvGrpSpPr>
        <p:grpSpPr>
          <a:xfrm>
            <a:off x="5338520" y="1679592"/>
            <a:ext cx="6157537" cy="3488141"/>
            <a:chOff x="42863" y="0"/>
            <a:chExt cx="12106276" cy="6858001"/>
          </a:xfrm>
        </p:grpSpPr>
        <p:sp>
          <p:nvSpPr>
            <p:cNvPr id="85" name="Freeform 5">
              <a:extLst>
                <a:ext uri="{FF2B5EF4-FFF2-40B4-BE49-F238E27FC236}">
                  <a16:creationId xmlns:a16="http://schemas.microsoft.com/office/drawing/2014/main" id="{4B254F8B-7762-EE41-918A-4F5EA4DCB696}"/>
                </a:ext>
              </a:extLst>
            </p:cNvPr>
            <p:cNvSpPr>
              <a:spLocks/>
            </p:cNvSpPr>
            <p:nvPr/>
          </p:nvSpPr>
          <p:spPr bwMode="auto">
            <a:xfrm>
              <a:off x="6732588" y="1903413"/>
              <a:ext cx="5153025" cy="2541588"/>
            </a:xfrm>
            <a:custGeom>
              <a:avLst/>
              <a:gdLst>
                <a:gd name="T0" fmla="*/ 1717 w 3246"/>
                <a:gd name="T1" fmla="*/ 0 h 1601"/>
                <a:gd name="T2" fmla="*/ 1717 w 3246"/>
                <a:gd name="T3" fmla="*/ 926 h 1601"/>
                <a:gd name="T4" fmla="*/ 2626 w 3246"/>
                <a:gd name="T5" fmla="*/ 926 h 1601"/>
                <a:gd name="T6" fmla="*/ 2626 w 3246"/>
                <a:gd name="T7" fmla="*/ 910 h 1601"/>
                <a:gd name="T8" fmla="*/ 2626 w 3246"/>
                <a:gd name="T9" fmla="*/ 675 h 1601"/>
                <a:gd name="T10" fmla="*/ 3246 w 3246"/>
                <a:gd name="T11" fmla="*/ 1135 h 1601"/>
                <a:gd name="T12" fmla="*/ 2626 w 3246"/>
                <a:gd name="T13" fmla="*/ 1601 h 1601"/>
                <a:gd name="T14" fmla="*/ 2626 w 3246"/>
                <a:gd name="T15" fmla="*/ 1354 h 1601"/>
                <a:gd name="T16" fmla="*/ 1289 w 3246"/>
                <a:gd name="T17" fmla="*/ 1354 h 1601"/>
                <a:gd name="T18" fmla="*/ 1289 w 3246"/>
                <a:gd name="T19" fmla="*/ 434 h 1601"/>
                <a:gd name="T20" fmla="*/ 0 w 3246"/>
                <a:gd name="T21" fmla="*/ 434 h 1601"/>
                <a:gd name="T22" fmla="*/ 0 w 3246"/>
                <a:gd name="T23" fmla="*/ 0 h 1601"/>
                <a:gd name="T24" fmla="*/ 1717 w 3246"/>
                <a:gd name="T25" fmla="*/ 0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6" h="1601">
                  <a:moveTo>
                    <a:pt x="1717" y="0"/>
                  </a:moveTo>
                  <a:lnTo>
                    <a:pt x="1717" y="926"/>
                  </a:lnTo>
                  <a:lnTo>
                    <a:pt x="2626" y="926"/>
                  </a:lnTo>
                  <a:lnTo>
                    <a:pt x="2626" y="910"/>
                  </a:lnTo>
                  <a:lnTo>
                    <a:pt x="2626" y="675"/>
                  </a:lnTo>
                  <a:lnTo>
                    <a:pt x="3246" y="1135"/>
                  </a:lnTo>
                  <a:lnTo>
                    <a:pt x="2626" y="1601"/>
                  </a:lnTo>
                  <a:lnTo>
                    <a:pt x="2626" y="1354"/>
                  </a:lnTo>
                  <a:lnTo>
                    <a:pt x="1289" y="1354"/>
                  </a:lnTo>
                  <a:lnTo>
                    <a:pt x="1289" y="434"/>
                  </a:lnTo>
                  <a:lnTo>
                    <a:pt x="0" y="434"/>
                  </a:lnTo>
                  <a:lnTo>
                    <a:pt x="0" y="0"/>
                  </a:lnTo>
                  <a:lnTo>
                    <a:pt x="1717"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
              <a:extLst>
                <a:ext uri="{FF2B5EF4-FFF2-40B4-BE49-F238E27FC236}">
                  <a16:creationId xmlns:a16="http://schemas.microsoft.com/office/drawing/2014/main" id="{FC257F81-724B-4448-8561-ECFDBA9ACA6A}"/>
                </a:ext>
              </a:extLst>
            </p:cNvPr>
            <p:cNvSpPr>
              <a:spLocks/>
            </p:cNvSpPr>
            <p:nvPr/>
          </p:nvSpPr>
          <p:spPr bwMode="auto">
            <a:xfrm>
              <a:off x="204788" y="2473325"/>
              <a:ext cx="4184650" cy="2540000"/>
            </a:xfrm>
            <a:custGeom>
              <a:avLst/>
              <a:gdLst>
                <a:gd name="T0" fmla="*/ 1524 w 2636"/>
                <a:gd name="T1" fmla="*/ 1600 h 1600"/>
                <a:gd name="T2" fmla="*/ 1524 w 2636"/>
                <a:gd name="T3" fmla="*/ 680 h 1600"/>
                <a:gd name="T4" fmla="*/ 615 w 2636"/>
                <a:gd name="T5" fmla="*/ 680 h 1600"/>
                <a:gd name="T6" fmla="*/ 615 w 2636"/>
                <a:gd name="T7" fmla="*/ 685 h 1600"/>
                <a:gd name="T8" fmla="*/ 615 w 2636"/>
                <a:gd name="T9" fmla="*/ 926 h 1600"/>
                <a:gd name="T10" fmla="*/ 0 w 2636"/>
                <a:gd name="T11" fmla="*/ 460 h 1600"/>
                <a:gd name="T12" fmla="*/ 615 w 2636"/>
                <a:gd name="T13" fmla="*/ 0 h 1600"/>
                <a:gd name="T14" fmla="*/ 615 w 2636"/>
                <a:gd name="T15" fmla="*/ 251 h 1600"/>
                <a:gd name="T16" fmla="*/ 1952 w 2636"/>
                <a:gd name="T17" fmla="*/ 251 h 1600"/>
                <a:gd name="T18" fmla="*/ 1952 w 2636"/>
                <a:gd name="T19" fmla="*/ 1172 h 1600"/>
                <a:gd name="T20" fmla="*/ 2636 w 2636"/>
                <a:gd name="T21" fmla="*/ 1172 h 1600"/>
                <a:gd name="T22" fmla="*/ 2636 w 2636"/>
                <a:gd name="T23" fmla="*/ 1600 h 1600"/>
                <a:gd name="T24" fmla="*/ 1524 w 2636"/>
                <a:gd name="T2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6" h="1600">
                  <a:moveTo>
                    <a:pt x="1524" y="1600"/>
                  </a:moveTo>
                  <a:lnTo>
                    <a:pt x="1524" y="680"/>
                  </a:lnTo>
                  <a:lnTo>
                    <a:pt x="615" y="680"/>
                  </a:lnTo>
                  <a:lnTo>
                    <a:pt x="615" y="685"/>
                  </a:lnTo>
                  <a:lnTo>
                    <a:pt x="615" y="926"/>
                  </a:lnTo>
                  <a:lnTo>
                    <a:pt x="0" y="460"/>
                  </a:lnTo>
                  <a:lnTo>
                    <a:pt x="615" y="0"/>
                  </a:lnTo>
                  <a:lnTo>
                    <a:pt x="615" y="251"/>
                  </a:lnTo>
                  <a:lnTo>
                    <a:pt x="1952" y="251"/>
                  </a:lnTo>
                  <a:lnTo>
                    <a:pt x="1952" y="1172"/>
                  </a:lnTo>
                  <a:lnTo>
                    <a:pt x="2636" y="1172"/>
                  </a:lnTo>
                  <a:lnTo>
                    <a:pt x="2636" y="1600"/>
                  </a:lnTo>
                  <a:lnTo>
                    <a:pt x="1524" y="160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a:extLst>
                <a:ext uri="{FF2B5EF4-FFF2-40B4-BE49-F238E27FC236}">
                  <a16:creationId xmlns:a16="http://schemas.microsoft.com/office/drawing/2014/main" id="{E5D68724-2896-E045-AF9A-175DFC98B0BF}"/>
                </a:ext>
              </a:extLst>
            </p:cNvPr>
            <p:cNvSpPr>
              <a:spLocks/>
            </p:cNvSpPr>
            <p:nvPr/>
          </p:nvSpPr>
          <p:spPr bwMode="auto">
            <a:xfrm>
              <a:off x="204788" y="2473325"/>
              <a:ext cx="4184650" cy="2540000"/>
            </a:xfrm>
            <a:custGeom>
              <a:avLst/>
              <a:gdLst>
                <a:gd name="T0" fmla="*/ 1524 w 2636"/>
                <a:gd name="T1" fmla="*/ 1600 h 1600"/>
                <a:gd name="T2" fmla="*/ 1524 w 2636"/>
                <a:gd name="T3" fmla="*/ 680 h 1600"/>
                <a:gd name="T4" fmla="*/ 615 w 2636"/>
                <a:gd name="T5" fmla="*/ 680 h 1600"/>
                <a:gd name="T6" fmla="*/ 615 w 2636"/>
                <a:gd name="T7" fmla="*/ 685 h 1600"/>
                <a:gd name="T8" fmla="*/ 615 w 2636"/>
                <a:gd name="T9" fmla="*/ 926 h 1600"/>
                <a:gd name="T10" fmla="*/ 0 w 2636"/>
                <a:gd name="T11" fmla="*/ 460 h 1600"/>
                <a:gd name="T12" fmla="*/ 615 w 2636"/>
                <a:gd name="T13" fmla="*/ 0 h 1600"/>
                <a:gd name="T14" fmla="*/ 615 w 2636"/>
                <a:gd name="T15" fmla="*/ 251 h 1600"/>
                <a:gd name="T16" fmla="*/ 1952 w 2636"/>
                <a:gd name="T17" fmla="*/ 251 h 1600"/>
                <a:gd name="T18" fmla="*/ 1952 w 2636"/>
                <a:gd name="T19" fmla="*/ 1172 h 1600"/>
                <a:gd name="T20" fmla="*/ 2636 w 2636"/>
                <a:gd name="T21" fmla="*/ 1172 h 1600"/>
                <a:gd name="T22" fmla="*/ 2636 w 2636"/>
                <a:gd name="T23" fmla="*/ 1600 h 1600"/>
                <a:gd name="T24" fmla="*/ 1524 w 2636"/>
                <a:gd name="T25" fmla="*/ 1600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6" h="1600">
                  <a:moveTo>
                    <a:pt x="1524" y="1600"/>
                  </a:moveTo>
                  <a:lnTo>
                    <a:pt x="1524" y="680"/>
                  </a:lnTo>
                  <a:lnTo>
                    <a:pt x="615" y="680"/>
                  </a:lnTo>
                  <a:lnTo>
                    <a:pt x="615" y="685"/>
                  </a:lnTo>
                  <a:lnTo>
                    <a:pt x="615" y="926"/>
                  </a:lnTo>
                  <a:lnTo>
                    <a:pt x="0" y="460"/>
                  </a:lnTo>
                  <a:lnTo>
                    <a:pt x="615" y="0"/>
                  </a:lnTo>
                  <a:lnTo>
                    <a:pt x="615" y="251"/>
                  </a:lnTo>
                  <a:lnTo>
                    <a:pt x="1952" y="251"/>
                  </a:lnTo>
                  <a:lnTo>
                    <a:pt x="1952" y="1172"/>
                  </a:lnTo>
                  <a:lnTo>
                    <a:pt x="2636" y="1172"/>
                  </a:lnTo>
                  <a:lnTo>
                    <a:pt x="2636" y="1600"/>
                  </a:lnTo>
                  <a:lnTo>
                    <a:pt x="1524" y="1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a:extLst>
                <a:ext uri="{FF2B5EF4-FFF2-40B4-BE49-F238E27FC236}">
                  <a16:creationId xmlns:a16="http://schemas.microsoft.com/office/drawing/2014/main" id="{C7D20CEB-5C3C-2A49-9B4D-EF7384606E00}"/>
                </a:ext>
              </a:extLst>
            </p:cNvPr>
            <p:cNvSpPr>
              <a:spLocks noEditPoints="1"/>
            </p:cNvSpPr>
            <p:nvPr/>
          </p:nvSpPr>
          <p:spPr bwMode="auto">
            <a:xfrm>
              <a:off x="4449763" y="1979613"/>
              <a:ext cx="3233738" cy="3238500"/>
            </a:xfrm>
            <a:custGeom>
              <a:avLst/>
              <a:gdLst>
                <a:gd name="T0" fmla="*/ 167 w 381"/>
                <a:gd name="T1" fmla="*/ 371 h 381"/>
                <a:gd name="T2" fmla="*/ 209 w 381"/>
                <a:gd name="T3" fmla="*/ 380 h 381"/>
                <a:gd name="T4" fmla="*/ 230 w 381"/>
                <a:gd name="T5" fmla="*/ 377 h 381"/>
                <a:gd name="T6" fmla="*/ 124 w 381"/>
                <a:gd name="T7" fmla="*/ 369 h 381"/>
                <a:gd name="T8" fmla="*/ 144 w 381"/>
                <a:gd name="T9" fmla="*/ 375 h 381"/>
                <a:gd name="T10" fmla="*/ 267 w 381"/>
                <a:gd name="T11" fmla="*/ 355 h 381"/>
                <a:gd name="T12" fmla="*/ 104 w 381"/>
                <a:gd name="T13" fmla="*/ 360 h 381"/>
                <a:gd name="T14" fmla="*/ 108 w 381"/>
                <a:gd name="T15" fmla="*/ 353 h 381"/>
                <a:gd name="T16" fmla="*/ 286 w 381"/>
                <a:gd name="T17" fmla="*/ 346 h 381"/>
                <a:gd name="T18" fmla="*/ 290 w 381"/>
                <a:gd name="T19" fmla="*/ 353 h 381"/>
                <a:gd name="T20" fmla="*/ 58 w 381"/>
                <a:gd name="T21" fmla="*/ 316 h 381"/>
                <a:gd name="T22" fmla="*/ 324 w 381"/>
                <a:gd name="T23" fmla="*/ 326 h 381"/>
                <a:gd name="T24" fmla="*/ 339 w 381"/>
                <a:gd name="T25" fmla="*/ 310 h 381"/>
                <a:gd name="T26" fmla="*/ 26 w 381"/>
                <a:gd name="T27" fmla="*/ 287 h 381"/>
                <a:gd name="T28" fmla="*/ 38 w 381"/>
                <a:gd name="T29" fmla="*/ 305 h 381"/>
                <a:gd name="T30" fmla="*/ 354 w 381"/>
                <a:gd name="T31" fmla="*/ 270 h 381"/>
                <a:gd name="T32" fmla="*/ 16 w 381"/>
                <a:gd name="T33" fmla="*/ 268 h 381"/>
                <a:gd name="T34" fmla="*/ 24 w 381"/>
                <a:gd name="T35" fmla="*/ 265 h 381"/>
                <a:gd name="T36" fmla="*/ 362 w 381"/>
                <a:gd name="T37" fmla="*/ 251 h 381"/>
                <a:gd name="T38" fmla="*/ 370 w 381"/>
                <a:gd name="T39" fmla="*/ 254 h 381"/>
                <a:gd name="T40" fmla="*/ 9 w 381"/>
                <a:gd name="T41" fmla="*/ 205 h 381"/>
                <a:gd name="T42" fmla="*/ 380 w 381"/>
                <a:gd name="T43" fmla="*/ 212 h 381"/>
                <a:gd name="T44" fmla="*/ 381 w 381"/>
                <a:gd name="T45" fmla="*/ 190 h 381"/>
                <a:gd name="T46" fmla="*/ 0 w 381"/>
                <a:gd name="T47" fmla="*/ 184 h 381"/>
                <a:gd name="T48" fmla="*/ 8 w 381"/>
                <a:gd name="T49" fmla="*/ 184 h 381"/>
                <a:gd name="T50" fmla="*/ 379 w 381"/>
                <a:gd name="T51" fmla="*/ 160 h 381"/>
                <a:gd name="T52" fmla="*/ 15 w 381"/>
                <a:gd name="T53" fmla="*/ 143 h 381"/>
                <a:gd name="T54" fmla="*/ 21 w 381"/>
                <a:gd name="T55" fmla="*/ 124 h 381"/>
                <a:gd name="T56" fmla="*/ 359 w 381"/>
                <a:gd name="T57" fmla="*/ 122 h 381"/>
                <a:gd name="T58" fmla="*/ 366 w 381"/>
                <a:gd name="T59" fmla="*/ 141 h 381"/>
                <a:gd name="T60" fmla="*/ 33 w 381"/>
                <a:gd name="T61" fmla="*/ 83 h 381"/>
                <a:gd name="T62" fmla="*/ 350 w 381"/>
                <a:gd name="T63" fmla="*/ 103 h 381"/>
                <a:gd name="T64" fmla="*/ 358 w 381"/>
                <a:gd name="T65" fmla="*/ 99 h 381"/>
                <a:gd name="T66" fmla="*/ 47 w 381"/>
                <a:gd name="T67" fmla="*/ 65 h 381"/>
                <a:gd name="T68" fmla="*/ 53 w 381"/>
                <a:gd name="T69" fmla="*/ 71 h 381"/>
                <a:gd name="T70" fmla="*/ 318 w 381"/>
                <a:gd name="T71" fmla="*/ 49 h 381"/>
                <a:gd name="T72" fmla="*/ 83 w 381"/>
                <a:gd name="T73" fmla="*/ 43 h 381"/>
                <a:gd name="T74" fmla="*/ 101 w 381"/>
                <a:gd name="T75" fmla="*/ 32 h 381"/>
                <a:gd name="T76" fmla="*/ 279 w 381"/>
                <a:gd name="T77" fmla="*/ 31 h 381"/>
                <a:gd name="T78" fmla="*/ 296 w 381"/>
                <a:gd name="T79" fmla="*/ 42 h 381"/>
                <a:gd name="T80" fmla="*/ 136 w 381"/>
                <a:gd name="T81" fmla="*/ 8 h 381"/>
                <a:gd name="T82" fmla="*/ 260 w 381"/>
                <a:gd name="T83" fmla="*/ 22 h 381"/>
                <a:gd name="T84" fmla="*/ 263 w 381"/>
                <a:gd name="T85" fmla="*/ 14 h 381"/>
                <a:gd name="T86" fmla="*/ 157 w 381"/>
                <a:gd name="T87" fmla="*/ 3 h 381"/>
                <a:gd name="T88" fmla="*/ 159 w 381"/>
                <a:gd name="T89" fmla="*/ 11 h 381"/>
                <a:gd name="T90" fmla="*/ 200 w 381"/>
                <a:gd name="T9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1" h="381">
                  <a:moveTo>
                    <a:pt x="187" y="381"/>
                  </a:moveTo>
                  <a:cubicBezTo>
                    <a:pt x="180" y="381"/>
                    <a:pt x="173" y="380"/>
                    <a:pt x="166" y="379"/>
                  </a:cubicBezTo>
                  <a:cubicBezTo>
                    <a:pt x="167" y="371"/>
                    <a:pt x="167" y="371"/>
                    <a:pt x="167" y="371"/>
                  </a:cubicBezTo>
                  <a:cubicBezTo>
                    <a:pt x="174" y="372"/>
                    <a:pt x="180" y="372"/>
                    <a:pt x="187" y="372"/>
                  </a:cubicBezTo>
                  <a:lnTo>
                    <a:pt x="187" y="381"/>
                  </a:lnTo>
                  <a:close/>
                  <a:moveTo>
                    <a:pt x="209" y="380"/>
                  </a:moveTo>
                  <a:cubicBezTo>
                    <a:pt x="208" y="372"/>
                    <a:pt x="208" y="372"/>
                    <a:pt x="208" y="372"/>
                  </a:cubicBezTo>
                  <a:cubicBezTo>
                    <a:pt x="215" y="371"/>
                    <a:pt x="222" y="370"/>
                    <a:pt x="228" y="368"/>
                  </a:cubicBezTo>
                  <a:cubicBezTo>
                    <a:pt x="230" y="377"/>
                    <a:pt x="230" y="377"/>
                    <a:pt x="230" y="377"/>
                  </a:cubicBezTo>
                  <a:cubicBezTo>
                    <a:pt x="223" y="378"/>
                    <a:pt x="216" y="379"/>
                    <a:pt x="209" y="380"/>
                  </a:cubicBezTo>
                  <a:close/>
                  <a:moveTo>
                    <a:pt x="144" y="375"/>
                  </a:moveTo>
                  <a:cubicBezTo>
                    <a:pt x="137" y="374"/>
                    <a:pt x="131" y="371"/>
                    <a:pt x="124" y="369"/>
                  </a:cubicBezTo>
                  <a:cubicBezTo>
                    <a:pt x="127" y="361"/>
                    <a:pt x="127" y="361"/>
                    <a:pt x="127" y="361"/>
                  </a:cubicBezTo>
                  <a:cubicBezTo>
                    <a:pt x="133" y="363"/>
                    <a:pt x="140" y="365"/>
                    <a:pt x="146" y="367"/>
                  </a:cubicBezTo>
                  <a:lnTo>
                    <a:pt x="144" y="375"/>
                  </a:lnTo>
                  <a:close/>
                  <a:moveTo>
                    <a:pt x="251" y="371"/>
                  </a:moveTo>
                  <a:cubicBezTo>
                    <a:pt x="248" y="363"/>
                    <a:pt x="248" y="363"/>
                    <a:pt x="248" y="363"/>
                  </a:cubicBezTo>
                  <a:cubicBezTo>
                    <a:pt x="255" y="361"/>
                    <a:pt x="261" y="358"/>
                    <a:pt x="267" y="355"/>
                  </a:cubicBezTo>
                  <a:cubicBezTo>
                    <a:pt x="271" y="363"/>
                    <a:pt x="271" y="363"/>
                    <a:pt x="271" y="363"/>
                  </a:cubicBezTo>
                  <a:cubicBezTo>
                    <a:pt x="265" y="366"/>
                    <a:pt x="258" y="369"/>
                    <a:pt x="251" y="371"/>
                  </a:cubicBezTo>
                  <a:close/>
                  <a:moveTo>
                    <a:pt x="104" y="360"/>
                  </a:moveTo>
                  <a:cubicBezTo>
                    <a:pt x="98" y="357"/>
                    <a:pt x="91" y="353"/>
                    <a:pt x="85" y="349"/>
                  </a:cubicBezTo>
                  <a:cubicBezTo>
                    <a:pt x="90" y="342"/>
                    <a:pt x="90" y="342"/>
                    <a:pt x="90" y="342"/>
                  </a:cubicBezTo>
                  <a:cubicBezTo>
                    <a:pt x="96" y="346"/>
                    <a:pt x="102" y="350"/>
                    <a:pt x="108" y="353"/>
                  </a:cubicBezTo>
                  <a:lnTo>
                    <a:pt x="104" y="360"/>
                  </a:lnTo>
                  <a:close/>
                  <a:moveTo>
                    <a:pt x="290" y="353"/>
                  </a:moveTo>
                  <a:cubicBezTo>
                    <a:pt x="286" y="346"/>
                    <a:pt x="286" y="346"/>
                    <a:pt x="286" y="346"/>
                  </a:cubicBezTo>
                  <a:cubicBezTo>
                    <a:pt x="292" y="342"/>
                    <a:pt x="297" y="338"/>
                    <a:pt x="303" y="334"/>
                  </a:cubicBezTo>
                  <a:cubicBezTo>
                    <a:pt x="308" y="341"/>
                    <a:pt x="308" y="341"/>
                    <a:pt x="308" y="341"/>
                  </a:cubicBezTo>
                  <a:cubicBezTo>
                    <a:pt x="302" y="345"/>
                    <a:pt x="296" y="349"/>
                    <a:pt x="290" y="353"/>
                  </a:cubicBezTo>
                  <a:close/>
                  <a:moveTo>
                    <a:pt x="68" y="336"/>
                  </a:moveTo>
                  <a:cubicBezTo>
                    <a:pt x="63" y="332"/>
                    <a:pt x="57" y="327"/>
                    <a:pt x="52" y="322"/>
                  </a:cubicBezTo>
                  <a:cubicBezTo>
                    <a:pt x="58" y="316"/>
                    <a:pt x="58" y="316"/>
                    <a:pt x="58" y="316"/>
                  </a:cubicBezTo>
                  <a:cubicBezTo>
                    <a:pt x="63" y="321"/>
                    <a:pt x="68" y="325"/>
                    <a:pt x="73" y="330"/>
                  </a:cubicBezTo>
                  <a:lnTo>
                    <a:pt x="68" y="336"/>
                  </a:lnTo>
                  <a:close/>
                  <a:moveTo>
                    <a:pt x="324" y="326"/>
                  </a:moveTo>
                  <a:cubicBezTo>
                    <a:pt x="318" y="320"/>
                    <a:pt x="318" y="320"/>
                    <a:pt x="318" y="320"/>
                  </a:cubicBezTo>
                  <a:cubicBezTo>
                    <a:pt x="323" y="315"/>
                    <a:pt x="328" y="310"/>
                    <a:pt x="332" y="305"/>
                  </a:cubicBezTo>
                  <a:cubicBezTo>
                    <a:pt x="339" y="310"/>
                    <a:pt x="339" y="310"/>
                    <a:pt x="339" y="310"/>
                  </a:cubicBezTo>
                  <a:cubicBezTo>
                    <a:pt x="334" y="316"/>
                    <a:pt x="329" y="321"/>
                    <a:pt x="324" y="326"/>
                  </a:cubicBezTo>
                  <a:close/>
                  <a:moveTo>
                    <a:pt x="38" y="305"/>
                  </a:moveTo>
                  <a:cubicBezTo>
                    <a:pt x="34" y="299"/>
                    <a:pt x="30" y="293"/>
                    <a:pt x="26" y="287"/>
                  </a:cubicBezTo>
                  <a:cubicBezTo>
                    <a:pt x="34" y="283"/>
                    <a:pt x="34" y="283"/>
                    <a:pt x="34" y="283"/>
                  </a:cubicBezTo>
                  <a:cubicBezTo>
                    <a:pt x="37" y="289"/>
                    <a:pt x="41" y="295"/>
                    <a:pt x="45" y="300"/>
                  </a:cubicBezTo>
                  <a:lnTo>
                    <a:pt x="38" y="305"/>
                  </a:lnTo>
                  <a:close/>
                  <a:moveTo>
                    <a:pt x="351" y="293"/>
                  </a:moveTo>
                  <a:cubicBezTo>
                    <a:pt x="344" y="288"/>
                    <a:pt x="344" y="288"/>
                    <a:pt x="344" y="288"/>
                  </a:cubicBezTo>
                  <a:cubicBezTo>
                    <a:pt x="348" y="282"/>
                    <a:pt x="351" y="276"/>
                    <a:pt x="354" y="270"/>
                  </a:cubicBezTo>
                  <a:cubicBezTo>
                    <a:pt x="362" y="274"/>
                    <a:pt x="362" y="274"/>
                    <a:pt x="362" y="274"/>
                  </a:cubicBezTo>
                  <a:cubicBezTo>
                    <a:pt x="359" y="280"/>
                    <a:pt x="355" y="287"/>
                    <a:pt x="351" y="293"/>
                  </a:cubicBezTo>
                  <a:close/>
                  <a:moveTo>
                    <a:pt x="16" y="268"/>
                  </a:moveTo>
                  <a:cubicBezTo>
                    <a:pt x="13" y="261"/>
                    <a:pt x="11" y="255"/>
                    <a:pt x="9" y="248"/>
                  </a:cubicBezTo>
                  <a:cubicBezTo>
                    <a:pt x="17" y="245"/>
                    <a:pt x="17" y="245"/>
                    <a:pt x="17" y="245"/>
                  </a:cubicBezTo>
                  <a:cubicBezTo>
                    <a:pt x="19" y="252"/>
                    <a:pt x="21" y="258"/>
                    <a:pt x="24" y="265"/>
                  </a:cubicBezTo>
                  <a:lnTo>
                    <a:pt x="16" y="268"/>
                  </a:lnTo>
                  <a:close/>
                  <a:moveTo>
                    <a:pt x="370" y="254"/>
                  </a:moveTo>
                  <a:cubicBezTo>
                    <a:pt x="362" y="251"/>
                    <a:pt x="362" y="251"/>
                    <a:pt x="362" y="251"/>
                  </a:cubicBezTo>
                  <a:cubicBezTo>
                    <a:pt x="364" y="245"/>
                    <a:pt x="366" y="238"/>
                    <a:pt x="368" y="231"/>
                  </a:cubicBezTo>
                  <a:cubicBezTo>
                    <a:pt x="376" y="233"/>
                    <a:pt x="376" y="233"/>
                    <a:pt x="376" y="233"/>
                  </a:cubicBezTo>
                  <a:cubicBezTo>
                    <a:pt x="375" y="240"/>
                    <a:pt x="373" y="247"/>
                    <a:pt x="370" y="254"/>
                  </a:cubicBezTo>
                  <a:close/>
                  <a:moveTo>
                    <a:pt x="3" y="227"/>
                  </a:moveTo>
                  <a:cubicBezTo>
                    <a:pt x="2" y="220"/>
                    <a:pt x="1" y="213"/>
                    <a:pt x="1" y="205"/>
                  </a:cubicBezTo>
                  <a:cubicBezTo>
                    <a:pt x="9" y="205"/>
                    <a:pt x="9" y="205"/>
                    <a:pt x="9" y="205"/>
                  </a:cubicBezTo>
                  <a:cubicBezTo>
                    <a:pt x="9" y="212"/>
                    <a:pt x="10" y="218"/>
                    <a:pt x="12" y="225"/>
                  </a:cubicBezTo>
                  <a:lnTo>
                    <a:pt x="3" y="227"/>
                  </a:lnTo>
                  <a:close/>
                  <a:moveTo>
                    <a:pt x="380" y="212"/>
                  </a:moveTo>
                  <a:cubicBezTo>
                    <a:pt x="371" y="211"/>
                    <a:pt x="371" y="211"/>
                    <a:pt x="371" y="211"/>
                  </a:cubicBezTo>
                  <a:cubicBezTo>
                    <a:pt x="372" y="204"/>
                    <a:pt x="373" y="197"/>
                    <a:pt x="373" y="190"/>
                  </a:cubicBezTo>
                  <a:cubicBezTo>
                    <a:pt x="381" y="190"/>
                    <a:pt x="381" y="190"/>
                    <a:pt x="381" y="190"/>
                  </a:cubicBezTo>
                  <a:cubicBezTo>
                    <a:pt x="381" y="198"/>
                    <a:pt x="381" y="205"/>
                    <a:pt x="380" y="212"/>
                  </a:cubicBezTo>
                  <a:close/>
                  <a:moveTo>
                    <a:pt x="8" y="184"/>
                  </a:moveTo>
                  <a:cubicBezTo>
                    <a:pt x="0" y="184"/>
                    <a:pt x="0" y="184"/>
                    <a:pt x="0" y="184"/>
                  </a:cubicBezTo>
                  <a:cubicBezTo>
                    <a:pt x="0" y="177"/>
                    <a:pt x="1" y="169"/>
                    <a:pt x="2" y="162"/>
                  </a:cubicBezTo>
                  <a:cubicBezTo>
                    <a:pt x="10" y="164"/>
                    <a:pt x="10" y="164"/>
                    <a:pt x="10" y="164"/>
                  </a:cubicBezTo>
                  <a:cubicBezTo>
                    <a:pt x="9" y="170"/>
                    <a:pt x="9" y="177"/>
                    <a:pt x="8" y="184"/>
                  </a:cubicBezTo>
                  <a:close/>
                  <a:moveTo>
                    <a:pt x="372" y="182"/>
                  </a:moveTo>
                  <a:cubicBezTo>
                    <a:pt x="372" y="175"/>
                    <a:pt x="371" y="168"/>
                    <a:pt x="370" y="162"/>
                  </a:cubicBezTo>
                  <a:cubicBezTo>
                    <a:pt x="379" y="160"/>
                    <a:pt x="379" y="160"/>
                    <a:pt x="379" y="160"/>
                  </a:cubicBezTo>
                  <a:cubicBezTo>
                    <a:pt x="380" y="167"/>
                    <a:pt x="381" y="175"/>
                    <a:pt x="381" y="182"/>
                  </a:cubicBezTo>
                  <a:lnTo>
                    <a:pt x="372" y="182"/>
                  </a:lnTo>
                  <a:close/>
                  <a:moveTo>
                    <a:pt x="15" y="143"/>
                  </a:moveTo>
                  <a:cubicBezTo>
                    <a:pt x="6" y="141"/>
                    <a:pt x="6" y="141"/>
                    <a:pt x="6" y="141"/>
                  </a:cubicBezTo>
                  <a:cubicBezTo>
                    <a:pt x="8" y="134"/>
                    <a:pt x="10" y="127"/>
                    <a:pt x="13" y="121"/>
                  </a:cubicBezTo>
                  <a:cubicBezTo>
                    <a:pt x="21" y="124"/>
                    <a:pt x="21" y="124"/>
                    <a:pt x="21" y="124"/>
                  </a:cubicBezTo>
                  <a:cubicBezTo>
                    <a:pt x="18" y="130"/>
                    <a:pt x="16" y="137"/>
                    <a:pt x="15" y="143"/>
                  </a:cubicBezTo>
                  <a:close/>
                  <a:moveTo>
                    <a:pt x="366" y="141"/>
                  </a:moveTo>
                  <a:cubicBezTo>
                    <a:pt x="364" y="135"/>
                    <a:pt x="362" y="128"/>
                    <a:pt x="359" y="122"/>
                  </a:cubicBezTo>
                  <a:cubicBezTo>
                    <a:pt x="367" y="119"/>
                    <a:pt x="367" y="119"/>
                    <a:pt x="367" y="119"/>
                  </a:cubicBezTo>
                  <a:cubicBezTo>
                    <a:pt x="370" y="125"/>
                    <a:pt x="372" y="132"/>
                    <a:pt x="374" y="139"/>
                  </a:cubicBezTo>
                  <a:lnTo>
                    <a:pt x="366" y="141"/>
                  </a:lnTo>
                  <a:close/>
                  <a:moveTo>
                    <a:pt x="30" y="105"/>
                  </a:moveTo>
                  <a:cubicBezTo>
                    <a:pt x="22" y="101"/>
                    <a:pt x="22" y="101"/>
                    <a:pt x="22" y="101"/>
                  </a:cubicBezTo>
                  <a:cubicBezTo>
                    <a:pt x="26" y="95"/>
                    <a:pt x="29" y="88"/>
                    <a:pt x="33" y="83"/>
                  </a:cubicBezTo>
                  <a:cubicBezTo>
                    <a:pt x="40" y="87"/>
                    <a:pt x="40" y="87"/>
                    <a:pt x="40" y="87"/>
                  </a:cubicBezTo>
                  <a:cubicBezTo>
                    <a:pt x="36" y="93"/>
                    <a:pt x="33" y="99"/>
                    <a:pt x="30" y="105"/>
                  </a:cubicBezTo>
                  <a:close/>
                  <a:moveTo>
                    <a:pt x="350" y="103"/>
                  </a:moveTo>
                  <a:cubicBezTo>
                    <a:pt x="347" y="97"/>
                    <a:pt x="344" y="91"/>
                    <a:pt x="340" y="86"/>
                  </a:cubicBezTo>
                  <a:cubicBezTo>
                    <a:pt x="346" y="81"/>
                    <a:pt x="346" y="81"/>
                    <a:pt x="346" y="81"/>
                  </a:cubicBezTo>
                  <a:cubicBezTo>
                    <a:pt x="351" y="87"/>
                    <a:pt x="354" y="93"/>
                    <a:pt x="358" y="99"/>
                  </a:cubicBezTo>
                  <a:lnTo>
                    <a:pt x="350" y="103"/>
                  </a:lnTo>
                  <a:close/>
                  <a:moveTo>
                    <a:pt x="53" y="71"/>
                  </a:moveTo>
                  <a:cubicBezTo>
                    <a:pt x="47" y="65"/>
                    <a:pt x="47" y="65"/>
                    <a:pt x="47" y="65"/>
                  </a:cubicBezTo>
                  <a:cubicBezTo>
                    <a:pt x="51" y="60"/>
                    <a:pt x="56" y="55"/>
                    <a:pt x="62" y="50"/>
                  </a:cubicBezTo>
                  <a:cubicBezTo>
                    <a:pt x="67" y="56"/>
                    <a:pt x="67" y="56"/>
                    <a:pt x="67" y="56"/>
                  </a:cubicBezTo>
                  <a:cubicBezTo>
                    <a:pt x="62" y="61"/>
                    <a:pt x="57" y="66"/>
                    <a:pt x="53" y="71"/>
                  </a:cubicBezTo>
                  <a:close/>
                  <a:moveTo>
                    <a:pt x="327" y="70"/>
                  </a:moveTo>
                  <a:cubicBezTo>
                    <a:pt x="322" y="64"/>
                    <a:pt x="317" y="59"/>
                    <a:pt x="312" y="55"/>
                  </a:cubicBezTo>
                  <a:cubicBezTo>
                    <a:pt x="318" y="49"/>
                    <a:pt x="318" y="49"/>
                    <a:pt x="318" y="49"/>
                  </a:cubicBezTo>
                  <a:cubicBezTo>
                    <a:pt x="323" y="53"/>
                    <a:pt x="328" y="59"/>
                    <a:pt x="333" y="64"/>
                  </a:cubicBezTo>
                  <a:lnTo>
                    <a:pt x="327" y="70"/>
                  </a:lnTo>
                  <a:close/>
                  <a:moveTo>
                    <a:pt x="83" y="43"/>
                  </a:moveTo>
                  <a:cubicBezTo>
                    <a:pt x="78" y="36"/>
                    <a:pt x="78" y="36"/>
                    <a:pt x="78" y="36"/>
                  </a:cubicBezTo>
                  <a:cubicBezTo>
                    <a:pt x="84" y="32"/>
                    <a:pt x="90" y="28"/>
                    <a:pt x="97" y="25"/>
                  </a:cubicBezTo>
                  <a:cubicBezTo>
                    <a:pt x="101" y="32"/>
                    <a:pt x="101" y="32"/>
                    <a:pt x="101" y="32"/>
                  </a:cubicBezTo>
                  <a:cubicBezTo>
                    <a:pt x="95" y="35"/>
                    <a:pt x="89" y="39"/>
                    <a:pt x="83" y="43"/>
                  </a:cubicBezTo>
                  <a:close/>
                  <a:moveTo>
                    <a:pt x="296" y="42"/>
                  </a:moveTo>
                  <a:cubicBezTo>
                    <a:pt x="290" y="38"/>
                    <a:pt x="285" y="34"/>
                    <a:pt x="279" y="31"/>
                  </a:cubicBezTo>
                  <a:cubicBezTo>
                    <a:pt x="283" y="24"/>
                    <a:pt x="283" y="24"/>
                    <a:pt x="283" y="24"/>
                  </a:cubicBezTo>
                  <a:cubicBezTo>
                    <a:pt x="289" y="27"/>
                    <a:pt x="295" y="31"/>
                    <a:pt x="301" y="35"/>
                  </a:cubicBezTo>
                  <a:lnTo>
                    <a:pt x="296" y="42"/>
                  </a:lnTo>
                  <a:close/>
                  <a:moveTo>
                    <a:pt x="119" y="23"/>
                  </a:moveTo>
                  <a:cubicBezTo>
                    <a:pt x="116" y="15"/>
                    <a:pt x="116" y="15"/>
                    <a:pt x="116" y="15"/>
                  </a:cubicBezTo>
                  <a:cubicBezTo>
                    <a:pt x="122" y="12"/>
                    <a:pt x="129" y="10"/>
                    <a:pt x="136" y="8"/>
                  </a:cubicBezTo>
                  <a:cubicBezTo>
                    <a:pt x="139" y="16"/>
                    <a:pt x="139" y="16"/>
                    <a:pt x="139" y="16"/>
                  </a:cubicBezTo>
                  <a:cubicBezTo>
                    <a:pt x="132" y="18"/>
                    <a:pt x="125" y="20"/>
                    <a:pt x="119" y="23"/>
                  </a:cubicBezTo>
                  <a:close/>
                  <a:moveTo>
                    <a:pt x="260" y="22"/>
                  </a:moveTo>
                  <a:cubicBezTo>
                    <a:pt x="254" y="19"/>
                    <a:pt x="247" y="17"/>
                    <a:pt x="241" y="15"/>
                  </a:cubicBezTo>
                  <a:cubicBezTo>
                    <a:pt x="243" y="7"/>
                    <a:pt x="243" y="7"/>
                    <a:pt x="243" y="7"/>
                  </a:cubicBezTo>
                  <a:cubicBezTo>
                    <a:pt x="250" y="9"/>
                    <a:pt x="257" y="11"/>
                    <a:pt x="263" y="14"/>
                  </a:cubicBezTo>
                  <a:lnTo>
                    <a:pt x="260" y="22"/>
                  </a:lnTo>
                  <a:close/>
                  <a:moveTo>
                    <a:pt x="159" y="11"/>
                  </a:moveTo>
                  <a:cubicBezTo>
                    <a:pt x="157" y="3"/>
                    <a:pt x="157" y="3"/>
                    <a:pt x="157" y="3"/>
                  </a:cubicBezTo>
                  <a:cubicBezTo>
                    <a:pt x="164" y="1"/>
                    <a:pt x="172" y="1"/>
                    <a:pt x="179" y="0"/>
                  </a:cubicBezTo>
                  <a:cubicBezTo>
                    <a:pt x="179" y="9"/>
                    <a:pt x="179" y="9"/>
                    <a:pt x="179" y="9"/>
                  </a:cubicBezTo>
                  <a:cubicBezTo>
                    <a:pt x="172" y="9"/>
                    <a:pt x="165" y="10"/>
                    <a:pt x="159" y="11"/>
                  </a:cubicBezTo>
                  <a:close/>
                  <a:moveTo>
                    <a:pt x="220" y="11"/>
                  </a:moveTo>
                  <a:cubicBezTo>
                    <a:pt x="214" y="10"/>
                    <a:pt x="207" y="9"/>
                    <a:pt x="200" y="8"/>
                  </a:cubicBezTo>
                  <a:cubicBezTo>
                    <a:pt x="200" y="0"/>
                    <a:pt x="200" y="0"/>
                    <a:pt x="200" y="0"/>
                  </a:cubicBezTo>
                  <a:cubicBezTo>
                    <a:pt x="207" y="0"/>
                    <a:pt x="215" y="1"/>
                    <a:pt x="222" y="2"/>
                  </a:cubicBezTo>
                  <a:lnTo>
                    <a:pt x="220" y="1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a:extLst>
                <a:ext uri="{FF2B5EF4-FFF2-40B4-BE49-F238E27FC236}">
                  <a16:creationId xmlns:a16="http://schemas.microsoft.com/office/drawing/2014/main" id="{C4D63BDC-AB36-8748-BA1B-45A1C79F3EC0}"/>
                </a:ext>
              </a:extLst>
            </p:cNvPr>
            <p:cNvSpPr>
              <a:spLocks/>
            </p:cNvSpPr>
            <p:nvPr/>
          </p:nvSpPr>
          <p:spPr bwMode="auto">
            <a:xfrm>
              <a:off x="3344863" y="866775"/>
              <a:ext cx="4635500" cy="5472113"/>
            </a:xfrm>
            <a:custGeom>
              <a:avLst/>
              <a:gdLst>
                <a:gd name="T0" fmla="*/ 322 w 546"/>
                <a:gd name="T1" fmla="*/ 538 h 644"/>
                <a:gd name="T2" fmla="*/ 106 w 546"/>
                <a:gd name="T3" fmla="*/ 322 h 644"/>
                <a:gd name="T4" fmla="*/ 321 w 546"/>
                <a:gd name="T5" fmla="*/ 106 h 644"/>
                <a:gd name="T6" fmla="*/ 321 w 546"/>
                <a:gd name="T7" fmla="*/ 0 h 644"/>
                <a:gd name="T8" fmla="*/ 0 w 546"/>
                <a:gd name="T9" fmla="*/ 322 h 644"/>
                <a:gd name="T10" fmla="*/ 322 w 546"/>
                <a:gd name="T11" fmla="*/ 644 h 644"/>
                <a:gd name="T12" fmla="*/ 546 w 546"/>
                <a:gd name="T13" fmla="*/ 553 h 644"/>
                <a:gd name="T14" fmla="*/ 472 w 546"/>
                <a:gd name="T15" fmla="*/ 478 h 644"/>
                <a:gd name="T16" fmla="*/ 322 w 546"/>
                <a:gd name="T17" fmla="*/ 538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644">
                  <a:moveTo>
                    <a:pt x="322" y="538"/>
                  </a:moveTo>
                  <a:cubicBezTo>
                    <a:pt x="203" y="538"/>
                    <a:pt x="106" y="441"/>
                    <a:pt x="106" y="322"/>
                  </a:cubicBezTo>
                  <a:cubicBezTo>
                    <a:pt x="106" y="203"/>
                    <a:pt x="202" y="106"/>
                    <a:pt x="321" y="106"/>
                  </a:cubicBezTo>
                  <a:cubicBezTo>
                    <a:pt x="321" y="0"/>
                    <a:pt x="321" y="0"/>
                    <a:pt x="321" y="0"/>
                  </a:cubicBezTo>
                  <a:cubicBezTo>
                    <a:pt x="144" y="0"/>
                    <a:pt x="0" y="144"/>
                    <a:pt x="0" y="322"/>
                  </a:cubicBezTo>
                  <a:cubicBezTo>
                    <a:pt x="0" y="500"/>
                    <a:pt x="144" y="644"/>
                    <a:pt x="322" y="644"/>
                  </a:cubicBezTo>
                  <a:cubicBezTo>
                    <a:pt x="409" y="644"/>
                    <a:pt x="488" y="609"/>
                    <a:pt x="546" y="553"/>
                  </a:cubicBezTo>
                  <a:cubicBezTo>
                    <a:pt x="521" y="528"/>
                    <a:pt x="496" y="502"/>
                    <a:pt x="472" y="478"/>
                  </a:cubicBezTo>
                  <a:cubicBezTo>
                    <a:pt x="433" y="515"/>
                    <a:pt x="380" y="538"/>
                    <a:pt x="322" y="53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a:extLst>
                <a:ext uri="{FF2B5EF4-FFF2-40B4-BE49-F238E27FC236}">
                  <a16:creationId xmlns:a16="http://schemas.microsoft.com/office/drawing/2014/main" id="{833DACB2-24FD-E942-BF7E-E1B6857DD9DC}"/>
                </a:ext>
              </a:extLst>
            </p:cNvPr>
            <p:cNvSpPr>
              <a:spLocks/>
            </p:cNvSpPr>
            <p:nvPr/>
          </p:nvSpPr>
          <p:spPr bwMode="auto">
            <a:xfrm>
              <a:off x="6070601" y="866775"/>
              <a:ext cx="2751138" cy="4699000"/>
            </a:xfrm>
            <a:custGeom>
              <a:avLst/>
              <a:gdLst>
                <a:gd name="T0" fmla="*/ 324 w 324"/>
                <a:gd name="T1" fmla="*/ 322 h 553"/>
                <a:gd name="T2" fmla="*/ 1 w 324"/>
                <a:gd name="T3" fmla="*/ 0 h 553"/>
                <a:gd name="T4" fmla="*/ 0 w 324"/>
                <a:gd name="T5" fmla="*/ 0 h 553"/>
                <a:gd name="T6" fmla="*/ 0 w 324"/>
                <a:gd name="T7" fmla="*/ 106 h 553"/>
                <a:gd name="T8" fmla="*/ 1 w 324"/>
                <a:gd name="T9" fmla="*/ 106 h 553"/>
                <a:gd name="T10" fmla="*/ 217 w 324"/>
                <a:gd name="T11" fmla="*/ 322 h 553"/>
                <a:gd name="T12" fmla="*/ 151 w 324"/>
                <a:gd name="T13" fmla="*/ 478 h 553"/>
                <a:gd name="T14" fmla="*/ 225 w 324"/>
                <a:gd name="T15" fmla="*/ 553 h 553"/>
                <a:gd name="T16" fmla="*/ 324 w 324"/>
                <a:gd name="T17" fmla="*/ 32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553">
                  <a:moveTo>
                    <a:pt x="324" y="322"/>
                  </a:moveTo>
                  <a:cubicBezTo>
                    <a:pt x="324" y="144"/>
                    <a:pt x="179" y="0"/>
                    <a:pt x="1" y="0"/>
                  </a:cubicBezTo>
                  <a:cubicBezTo>
                    <a:pt x="1" y="0"/>
                    <a:pt x="1" y="0"/>
                    <a:pt x="0" y="0"/>
                  </a:cubicBezTo>
                  <a:cubicBezTo>
                    <a:pt x="0" y="106"/>
                    <a:pt x="0" y="106"/>
                    <a:pt x="0" y="106"/>
                  </a:cubicBezTo>
                  <a:cubicBezTo>
                    <a:pt x="1" y="106"/>
                    <a:pt x="1" y="106"/>
                    <a:pt x="1" y="106"/>
                  </a:cubicBezTo>
                  <a:cubicBezTo>
                    <a:pt x="121" y="106"/>
                    <a:pt x="217" y="203"/>
                    <a:pt x="217" y="322"/>
                  </a:cubicBezTo>
                  <a:cubicBezTo>
                    <a:pt x="217" y="383"/>
                    <a:pt x="192" y="438"/>
                    <a:pt x="151" y="478"/>
                  </a:cubicBezTo>
                  <a:cubicBezTo>
                    <a:pt x="175" y="502"/>
                    <a:pt x="200" y="528"/>
                    <a:pt x="225" y="553"/>
                  </a:cubicBezTo>
                  <a:cubicBezTo>
                    <a:pt x="286" y="495"/>
                    <a:pt x="324" y="413"/>
                    <a:pt x="324" y="322"/>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a:extLst>
                <a:ext uri="{FF2B5EF4-FFF2-40B4-BE49-F238E27FC236}">
                  <a16:creationId xmlns:a16="http://schemas.microsoft.com/office/drawing/2014/main" id="{E4F1C597-3FDF-2041-8229-69B8566E77E8}"/>
                </a:ext>
              </a:extLst>
            </p:cNvPr>
            <p:cNvSpPr>
              <a:spLocks noEditPoints="1"/>
            </p:cNvSpPr>
            <p:nvPr/>
          </p:nvSpPr>
          <p:spPr bwMode="auto">
            <a:xfrm>
              <a:off x="6037263" y="823913"/>
              <a:ext cx="2817813" cy="4784725"/>
            </a:xfrm>
            <a:custGeom>
              <a:avLst/>
              <a:gdLst>
                <a:gd name="T0" fmla="*/ 229 w 332"/>
                <a:gd name="T1" fmla="*/ 563 h 563"/>
                <a:gd name="T2" fmla="*/ 226 w 332"/>
                <a:gd name="T3" fmla="*/ 561 h 563"/>
                <a:gd name="T4" fmla="*/ 152 w 332"/>
                <a:gd name="T5" fmla="*/ 486 h 563"/>
                <a:gd name="T6" fmla="*/ 151 w 332"/>
                <a:gd name="T7" fmla="*/ 483 h 563"/>
                <a:gd name="T8" fmla="*/ 152 w 332"/>
                <a:gd name="T9" fmla="*/ 480 h 563"/>
                <a:gd name="T10" fmla="*/ 217 w 332"/>
                <a:gd name="T11" fmla="*/ 327 h 563"/>
                <a:gd name="T12" fmla="*/ 5 w 332"/>
                <a:gd name="T13" fmla="*/ 115 h 563"/>
                <a:gd name="T14" fmla="*/ 4 w 332"/>
                <a:gd name="T15" fmla="*/ 115 h 563"/>
                <a:gd name="T16" fmla="*/ 0 w 332"/>
                <a:gd name="T17" fmla="*/ 111 h 563"/>
                <a:gd name="T18" fmla="*/ 0 w 332"/>
                <a:gd name="T19" fmla="*/ 5 h 563"/>
                <a:gd name="T20" fmla="*/ 4 w 332"/>
                <a:gd name="T21" fmla="*/ 0 h 563"/>
                <a:gd name="T22" fmla="*/ 5 w 332"/>
                <a:gd name="T23" fmla="*/ 0 h 563"/>
                <a:gd name="T24" fmla="*/ 332 w 332"/>
                <a:gd name="T25" fmla="*/ 327 h 563"/>
                <a:gd name="T26" fmla="*/ 232 w 332"/>
                <a:gd name="T27" fmla="*/ 561 h 563"/>
                <a:gd name="T28" fmla="*/ 229 w 332"/>
                <a:gd name="T29" fmla="*/ 563 h 563"/>
                <a:gd name="T30" fmla="*/ 161 w 332"/>
                <a:gd name="T31" fmla="*/ 483 h 563"/>
                <a:gd name="T32" fmla="*/ 229 w 332"/>
                <a:gd name="T33" fmla="*/ 552 h 563"/>
                <a:gd name="T34" fmla="*/ 323 w 332"/>
                <a:gd name="T35" fmla="*/ 327 h 563"/>
                <a:gd name="T36" fmla="*/ 8 w 332"/>
                <a:gd name="T37" fmla="*/ 9 h 563"/>
                <a:gd name="T38" fmla="*/ 8 w 332"/>
                <a:gd name="T39" fmla="*/ 107 h 563"/>
                <a:gd name="T40" fmla="*/ 226 w 332"/>
                <a:gd name="T41" fmla="*/ 327 h 563"/>
                <a:gd name="T42" fmla="*/ 161 w 332"/>
                <a:gd name="T43" fmla="*/ 48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563">
                  <a:moveTo>
                    <a:pt x="229" y="563"/>
                  </a:moveTo>
                  <a:cubicBezTo>
                    <a:pt x="228" y="563"/>
                    <a:pt x="227" y="562"/>
                    <a:pt x="226" y="561"/>
                  </a:cubicBezTo>
                  <a:cubicBezTo>
                    <a:pt x="203" y="538"/>
                    <a:pt x="178" y="512"/>
                    <a:pt x="152" y="486"/>
                  </a:cubicBezTo>
                  <a:cubicBezTo>
                    <a:pt x="151" y="485"/>
                    <a:pt x="151" y="484"/>
                    <a:pt x="151" y="483"/>
                  </a:cubicBezTo>
                  <a:cubicBezTo>
                    <a:pt x="151" y="481"/>
                    <a:pt x="151" y="480"/>
                    <a:pt x="152" y="480"/>
                  </a:cubicBezTo>
                  <a:cubicBezTo>
                    <a:pt x="194" y="439"/>
                    <a:pt x="217" y="385"/>
                    <a:pt x="217" y="327"/>
                  </a:cubicBezTo>
                  <a:cubicBezTo>
                    <a:pt x="217" y="210"/>
                    <a:pt x="122" y="115"/>
                    <a:pt x="5" y="115"/>
                  </a:cubicBezTo>
                  <a:cubicBezTo>
                    <a:pt x="4" y="115"/>
                    <a:pt x="4" y="115"/>
                    <a:pt x="4" y="115"/>
                  </a:cubicBezTo>
                  <a:cubicBezTo>
                    <a:pt x="2" y="115"/>
                    <a:pt x="0" y="113"/>
                    <a:pt x="0" y="111"/>
                  </a:cubicBezTo>
                  <a:cubicBezTo>
                    <a:pt x="0" y="5"/>
                    <a:pt x="0" y="5"/>
                    <a:pt x="0" y="5"/>
                  </a:cubicBezTo>
                  <a:cubicBezTo>
                    <a:pt x="0" y="2"/>
                    <a:pt x="2" y="0"/>
                    <a:pt x="4" y="0"/>
                  </a:cubicBezTo>
                  <a:cubicBezTo>
                    <a:pt x="5" y="0"/>
                    <a:pt x="5" y="0"/>
                    <a:pt x="5" y="0"/>
                  </a:cubicBezTo>
                  <a:cubicBezTo>
                    <a:pt x="185" y="0"/>
                    <a:pt x="332" y="147"/>
                    <a:pt x="332" y="327"/>
                  </a:cubicBezTo>
                  <a:cubicBezTo>
                    <a:pt x="332" y="416"/>
                    <a:pt x="296" y="499"/>
                    <a:pt x="232" y="561"/>
                  </a:cubicBezTo>
                  <a:cubicBezTo>
                    <a:pt x="231" y="562"/>
                    <a:pt x="230" y="563"/>
                    <a:pt x="229" y="563"/>
                  </a:cubicBezTo>
                  <a:close/>
                  <a:moveTo>
                    <a:pt x="161" y="483"/>
                  </a:moveTo>
                  <a:cubicBezTo>
                    <a:pt x="185" y="507"/>
                    <a:pt x="208" y="531"/>
                    <a:pt x="229" y="552"/>
                  </a:cubicBezTo>
                  <a:cubicBezTo>
                    <a:pt x="290" y="492"/>
                    <a:pt x="323" y="412"/>
                    <a:pt x="323" y="327"/>
                  </a:cubicBezTo>
                  <a:cubicBezTo>
                    <a:pt x="323" y="153"/>
                    <a:pt x="182" y="11"/>
                    <a:pt x="8" y="9"/>
                  </a:cubicBezTo>
                  <a:cubicBezTo>
                    <a:pt x="8" y="107"/>
                    <a:pt x="8" y="107"/>
                    <a:pt x="8" y="107"/>
                  </a:cubicBezTo>
                  <a:cubicBezTo>
                    <a:pt x="128" y="108"/>
                    <a:pt x="226" y="206"/>
                    <a:pt x="226" y="327"/>
                  </a:cubicBezTo>
                  <a:cubicBezTo>
                    <a:pt x="226" y="386"/>
                    <a:pt x="203" y="441"/>
                    <a:pt x="161" y="483"/>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2">
              <a:extLst>
                <a:ext uri="{FF2B5EF4-FFF2-40B4-BE49-F238E27FC236}">
                  <a16:creationId xmlns:a16="http://schemas.microsoft.com/office/drawing/2014/main" id="{308E2B40-2F53-874A-89F9-607F47CE9B34}"/>
                </a:ext>
              </a:extLst>
            </p:cNvPr>
            <p:cNvSpPr>
              <a:spLocks/>
            </p:cNvSpPr>
            <p:nvPr/>
          </p:nvSpPr>
          <p:spPr bwMode="auto">
            <a:xfrm>
              <a:off x="4805363" y="3611563"/>
              <a:ext cx="1265238" cy="1257300"/>
            </a:xfrm>
            <a:custGeom>
              <a:avLst/>
              <a:gdLst>
                <a:gd name="T0" fmla="*/ 0 w 149"/>
                <a:gd name="T1" fmla="*/ 0 h 148"/>
                <a:gd name="T2" fmla="*/ 149 w 149"/>
                <a:gd name="T3" fmla="*/ 148 h 148"/>
                <a:gd name="T4" fmla="*/ 149 w 149"/>
                <a:gd name="T5" fmla="*/ 0 h 148"/>
                <a:gd name="T6" fmla="*/ 0 w 149"/>
                <a:gd name="T7" fmla="*/ 0 h 148"/>
              </a:gdLst>
              <a:ahLst/>
              <a:cxnLst>
                <a:cxn ang="0">
                  <a:pos x="T0" y="T1"/>
                </a:cxn>
                <a:cxn ang="0">
                  <a:pos x="T2" y="T3"/>
                </a:cxn>
                <a:cxn ang="0">
                  <a:pos x="T4" y="T5"/>
                </a:cxn>
                <a:cxn ang="0">
                  <a:pos x="T6" y="T7"/>
                </a:cxn>
              </a:cxnLst>
              <a:rect l="0" t="0" r="r" b="b"/>
              <a:pathLst>
                <a:path w="149" h="148">
                  <a:moveTo>
                    <a:pt x="0" y="0"/>
                  </a:moveTo>
                  <a:cubicBezTo>
                    <a:pt x="0" y="80"/>
                    <a:pt x="67" y="148"/>
                    <a:pt x="149" y="148"/>
                  </a:cubicBezTo>
                  <a:cubicBezTo>
                    <a:pt x="149" y="0"/>
                    <a:pt x="149" y="0"/>
                    <a:pt x="149" y="0"/>
                  </a:cubicBezTo>
                  <a:lnTo>
                    <a:pt x="0"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3">
              <a:extLst>
                <a:ext uri="{FF2B5EF4-FFF2-40B4-BE49-F238E27FC236}">
                  <a16:creationId xmlns:a16="http://schemas.microsoft.com/office/drawing/2014/main" id="{023DB106-294A-8348-84A1-96E723B9BCB7}"/>
                </a:ext>
              </a:extLst>
            </p:cNvPr>
            <p:cNvSpPr>
              <a:spLocks/>
            </p:cNvSpPr>
            <p:nvPr/>
          </p:nvSpPr>
          <p:spPr bwMode="auto">
            <a:xfrm>
              <a:off x="4805363" y="2328863"/>
              <a:ext cx="2538413" cy="2540000"/>
            </a:xfrm>
            <a:custGeom>
              <a:avLst/>
              <a:gdLst>
                <a:gd name="T0" fmla="*/ 149 w 299"/>
                <a:gd name="T1" fmla="*/ 151 h 299"/>
                <a:gd name="T2" fmla="*/ 149 w 299"/>
                <a:gd name="T3" fmla="*/ 299 h 299"/>
                <a:gd name="T4" fmla="*/ 299 w 299"/>
                <a:gd name="T5" fmla="*/ 149 h 299"/>
                <a:gd name="T6" fmla="*/ 149 w 299"/>
                <a:gd name="T7" fmla="*/ 0 h 299"/>
                <a:gd name="T8" fmla="*/ 0 w 299"/>
                <a:gd name="T9" fmla="*/ 150 h 299"/>
                <a:gd name="T10" fmla="*/ 0 w 299"/>
                <a:gd name="T11" fmla="*/ 151 h 299"/>
                <a:gd name="T12" fmla="*/ 149 w 299"/>
                <a:gd name="T13" fmla="*/ 151 h 299"/>
              </a:gdLst>
              <a:ahLst/>
              <a:cxnLst>
                <a:cxn ang="0">
                  <a:pos x="T0" y="T1"/>
                </a:cxn>
                <a:cxn ang="0">
                  <a:pos x="T2" y="T3"/>
                </a:cxn>
                <a:cxn ang="0">
                  <a:pos x="T4" y="T5"/>
                </a:cxn>
                <a:cxn ang="0">
                  <a:pos x="T6" y="T7"/>
                </a:cxn>
                <a:cxn ang="0">
                  <a:pos x="T8" y="T9"/>
                </a:cxn>
                <a:cxn ang="0">
                  <a:pos x="T10" y="T11"/>
                </a:cxn>
                <a:cxn ang="0">
                  <a:pos x="T12" y="T13"/>
                </a:cxn>
              </a:cxnLst>
              <a:rect l="0" t="0" r="r" b="b"/>
              <a:pathLst>
                <a:path w="299" h="299">
                  <a:moveTo>
                    <a:pt x="149" y="151"/>
                  </a:moveTo>
                  <a:cubicBezTo>
                    <a:pt x="149" y="299"/>
                    <a:pt x="149" y="299"/>
                    <a:pt x="149" y="299"/>
                  </a:cubicBezTo>
                  <a:cubicBezTo>
                    <a:pt x="232" y="299"/>
                    <a:pt x="299" y="232"/>
                    <a:pt x="299" y="149"/>
                  </a:cubicBezTo>
                  <a:cubicBezTo>
                    <a:pt x="299" y="67"/>
                    <a:pt x="232" y="0"/>
                    <a:pt x="149" y="0"/>
                  </a:cubicBezTo>
                  <a:cubicBezTo>
                    <a:pt x="67" y="0"/>
                    <a:pt x="0" y="67"/>
                    <a:pt x="0" y="150"/>
                  </a:cubicBezTo>
                  <a:cubicBezTo>
                    <a:pt x="0" y="150"/>
                    <a:pt x="0" y="151"/>
                    <a:pt x="0" y="151"/>
                  </a:cubicBezTo>
                  <a:lnTo>
                    <a:pt x="149" y="151"/>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
              <a:extLst>
                <a:ext uri="{FF2B5EF4-FFF2-40B4-BE49-F238E27FC236}">
                  <a16:creationId xmlns:a16="http://schemas.microsoft.com/office/drawing/2014/main" id="{563606F0-E2EE-404D-9B5B-FD0C2EB40731}"/>
                </a:ext>
              </a:extLst>
            </p:cNvPr>
            <p:cNvSpPr>
              <a:spLocks noEditPoints="1"/>
            </p:cNvSpPr>
            <p:nvPr/>
          </p:nvSpPr>
          <p:spPr bwMode="auto">
            <a:xfrm>
              <a:off x="4762501" y="2293938"/>
              <a:ext cx="2616200" cy="2609850"/>
            </a:xfrm>
            <a:custGeom>
              <a:avLst/>
              <a:gdLst>
                <a:gd name="T0" fmla="*/ 154 w 308"/>
                <a:gd name="T1" fmla="*/ 307 h 307"/>
                <a:gd name="T2" fmla="*/ 150 w 308"/>
                <a:gd name="T3" fmla="*/ 303 h 307"/>
                <a:gd name="T4" fmla="*/ 150 w 308"/>
                <a:gd name="T5" fmla="*/ 159 h 307"/>
                <a:gd name="T6" fmla="*/ 5 w 308"/>
                <a:gd name="T7" fmla="*/ 159 h 307"/>
                <a:gd name="T8" fmla="*/ 0 w 308"/>
                <a:gd name="T9" fmla="*/ 155 h 307"/>
                <a:gd name="T10" fmla="*/ 0 w 308"/>
                <a:gd name="T11" fmla="*/ 154 h 307"/>
                <a:gd name="T12" fmla="*/ 154 w 308"/>
                <a:gd name="T13" fmla="*/ 0 h 307"/>
                <a:gd name="T14" fmla="*/ 308 w 308"/>
                <a:gd name="T15" fmla="*/ 153 h 307"/>
                <a:gd name="T16" fmla="*/ 154 w 308"/>
                <a:gd name="T17" fmla="*/ 307 h 307"/>
                <a:gd name="T18" fmla="*/ 9 w 308"/>
                <a:gd name="T19" fmla="*/ 151 h 307"/>
                <a:gd name="T20" fmla="*/ 154 w 308"/>
                <a:gd name="T21" fmla="*/ 151 h 307"/>
                <a:gd name="T22" fmla="*/ 158 w 308"/>
                <a:gd name="T23" fmla="*/ 155 h 307"/>
                <a:gd name="T24" fmla="*/ 158 w 308"/>
                <a:gd name="T25" fmla="*/ 299 h 307"/>
                <a:gd name="T26" fmla="*/ 299 w 308"/>
                <a:gd name="T27" fmla="*/ 153 h 307"/>
                <a:gd name="T28" fmla="*/ 154 w 308"/>
                <a:gd name="T29" fmla="*/ 8 h 307"/>
                <a:gd name="T30" fmla="*/ 9 w 308"/>
                <a:gd name="T31" fmla="*/ 15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7">
                  <a:moveTo>
                    <a:pt x="154" y="307"/>
                  </a:moveTo>
                  <a:cubicBezTo>
                    <a:pt x="152" y="307"/>
                    <a:pt x="150" y="305"/>
                    <a:pt x="150" y="303"/>
                  </a:cubicBezTo>
                  <a:cubicBezTo>
                    <a:pt x="150" y="159"/>
                    <a:pt x="150" y="159"/>
                    <a:pt x="150" y="159"/>
                  </a:cubicBezTo>
                  <a:cubicBezTo>
                    <a:pt x="5" y="159"/>
                    <a:pt x="5" y="159"/>
                    <a:pt x="5" y="159"/>
                  </a:cubicBezTo>
                  <a:cubicBezTo>
                    <a:pt x="2" y="159"/>
                    <a:pt x="1" y="157"/>
                    <a:pt x="0" y="155"/>
                  </a:cubicBezTo>
                  <a:cubicBezTo>
                    <a:pt x="0" y="155"/>
                    <a:pt x="0" y="154"/>
                    <a:pt x="0" y="154"/>
                  </a:cubicBezTo>
                  <a:cubicBezTo>
                    <a:pt x="0" y="69"/>
                    <a:pt x="69" y="0"/>
                    <a:pt x="154" y="0"/>
                  </a:cubicBezTo>
                  <a:cubicBezTo>
                    <a:pt x="239" y="0"/>
                    <a:pt x="308" y="69"/>
                    <a:pt x="308" y="153"/>
                  </a:cubicBezTo>
                  <a:cubicBezTo>
                    <a:pt x="308" y="238"/>
                    <a:pt x="239" y="307"/>
                    <a:pt x="154" y="307"/>
                  </a:cubicBezTo>
                  <a:close/>
                  <a:moveTo>
                    <a:pt x="9" y="151"/>
                  </a:moveTo>
                  <a:cubicBezTo>
                    <a:pt x="154" y="151"/>
                    <a:pt x="154" y="151"/>
                    <a:pt x="154" y="151"/>
                  </a:cubicBezTo>
                  <a:cubicBezTo>
                    <a:pt x="157" y="151"/>
                    <a:pt x="158" y="153"/>
                    <a:pt x="158" y="155"/>
                  </a:cubicBezTo>
                  <a:cubicBezTo>
                    <a:pt x="158" y="299"/>
                    <a:pt x="158" y="299"/>
                    <a:pt x="158" y="299"/>
                  </a:cubicBezTo>
                  <a:cubicBezTo>
                    <a:pt x="237" y="296"/>
                    <a:pt x="299" y="232"/>
                    <a:pt x="299" y="153"/>
                  </a:cubicBezTo>
                  <a:cubicBezTo>
                    <a:pt x="299" y="73"/>
                    <a:pt x="234" y="8"/>
                    <a:pt x="154" y="8"/>
                  </a:cubicBezTo>
                  <a:cubicBezTo>
                    <a:pt x="75" y="8"/>
                    <a:pt x="11" y="72"/>
                    <a:pt x="9" y="15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5">
              <a:extLst>
                <a:ext uri="{FF2B5EF4-FFF2-40B4-BE49-F238E27FC236}">
                  <a16:creationId xmlns:a16="http://schemas.microsoft.com/office/drawing/2014/main" id="{2B707439-71AB-514A-AA57-EC8920A1DABF}"/>
                </a:ext>
              </a:extLst>
            </p:cNvPr>
            <p:cNvSpPr>
              <a:spLocks noChangeArrowheads="1"/>
            </p:cNvSpPr>
            <p:nvPr/>
          </p:nvSpPr>
          <p:spPr bwMode="auto">
            <a:xfrm>
              <a:off x="5849938" y="4597400"/>
              <a:ext cx="220663"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6">
              <a:extLst>
                <a:ext uri="{FF2B5EF4-FFF2-40B4-BE49-F238E27FC236}">
                  <a16:creationId xmlns:a16="http://schemas.microsoft.com/office/drawing/2014/main" id="{CA6AF087-7810-1E41-A22C-307ACEB66735}"/>
                </a:ext>
              </a:extLst>
            </p:cNvPr>
            <p:cNvSpPr>
              <a:spLocks noChangeArrowheads="1"/>
            </p:cNvSpPr>
            <p:nvPr/>
          </p:nvSpPr>
          <p:spPr bwMode="auto">
            <a:xfrm>
              <a:off x="5595938" y="4402138"/>
              <a:ext cx="4746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7">
              <a:extLst>
                <a:ext uri="{FF2B5EF4-FFF2-40B4-BE49-F238E27FC236}">
                  <a16:creationId xmlns:a16="http://schemas.microsoft.com/office/drawing/2014/main" id="{8ABB882B-EA16-F241-AE45-EFDB3D6E1054}"/>
                </a:ext>
              </a:extLst>
            </p:cNvPr>
            <p:cNvSpPr>
              <a:spLocks noChangeArrowheads="1"/>
            </p:cNvSpPr>
            <p:nvPr/>
          </p:nvSpPr>
          <p:spPr bwMode="auto">
            <a:xfrm>
              <a:off x="5314951" y="4197350"/>
              <a:ext cx="7556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8">
              <a:extLst>
                <a:ext uri="{FF2B5EF4-FFF2-40B4-BE49-F238E27FC236}">
                  <a16:creationId xmlns:a16="http://schemas.microsoft.com/office/drawing/2014/main" id="{D8E3BE46-7536-DD42-B042-491A10461A8A}"/>
                </a:ext>
              </a:extLst>
            </p:cNvPr>
            <p:cNvSpPr>
              <a:spLocks noChangeArrowheads="1"/>
            </p:cNvSpPr>
            <p:nvPr/>
          </p:nvSpPr>
          <p:spPr bwMode="auto">
            <a:xfrm>
              <a:off x="5153026" y="3994150"/>
              <a:ext cx="917575"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9">
              <a:extLst>
                <a:ext uri="{FF2B5EF4-FFF2-40B4-BE49-F238E27FC236}">
                  <a16:creationId xmlns:a16="http://schemas.microsoft.com/office/drawing/2014/main" id="{0E7C7E3F-DF82-3C40-8E99-D7E3C302103B}"/>
                </a:ext>
              </a:extLst>
            </p:cNvPr>
            <p:cNvSpPr>
              <a:spLocks noChangeArrowheads="1"/>
            </p:cNvSpPr>
            <p:nvPr/>
          </p:nvSpPr>
          <p:spPr bwMode="auto">
            <a:xfrm>
              <a:off x="4992688" y="3798888"/>
              <a:ext cx="107791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0">
              <a:extLst>
                <a:ext uri="{FF2B5EF4-FFF2-40B4-BE49-F238E27FC236}">
                  <a16:creationId xmlns:a16="http://schemas.microsoft.com/office/drawing/2014/main" id="{53D25D9D-C65B-6A43-965E-564B48E3D961}"/>
                </a:ext>
              </a:extLst>
            </p:cNvPr>
            <p:cNvSpPr>
              <a:spLocks/>
            </p:cNvSpPr>
            <p:nvPr/>
          </p:nvSpPr>
          <p:spPr bwMode="auto">
            <a:xfrm>
              <a:off x="2224088" y="1546225"/>
              <a:ext cx="2233613" cy="3714750"/>
            </a:xfrm>
            <a:custGeom>
              <a:avLst/>
              <a:gdLst>
                <a:gd name="T0" fmla="*/ 263 w 263"/>
                <a:gd name="T1" fmla="*/ 131 h 437"/>
                <a:gd name="T2" fmla="*/ 131 w 263"/>
                <a:gd name="T3" fmla="*/ 0 h 437"/>
                <a:gd name="T4" fmla="*/ 0 w 263"/>
                <a:gd name="T5" fmla="*/ 131 h 437"/>
                <a:gd name="T6" fmla="*/ 106 w 263"/>
                <a:gd name="T7" fmla="*/ 259 h 437"/>
                <a:gd name="T8" fmla="*/ 106 w 263"/>
                <a:gd name="T9" fmla="*/ 437 h 437"/>
                <a:gd name="T10" fmla="*/ 156 w 263"/>
                <a:gd name="T11" fmla="*/ 437 h 437"/>
                <a:gd name="T12" fmla="*/ 156 w 263"/>
                <a:gd name="T13" fmla="*/ 259 h 437"/>
                <a:gd name="T14" fmla="*/ 263 w 263"/>
                <a:gd name="T15" fmla="*/ 131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437">
                  <a:moveTo>
                    <a:pt x="263" y="131"/>
                  </a:moveTo>
                  <a:cubicBezTo>
                    <a:pt x="263" y="58"/>
                    <a:pt x="204" y="0"/>
                    <a:pt x="131" y="0"/>
                  </a:cubicBezTo>
                  <a:cubicBezTo>
                    <a:pt x="59" y="0"/>
                    <a:pt x="0" y="58"/>
                    <a:pt x="0" y="131"/>
                  </a:cubicBezTo>
                  <a:cubicBezTo>
                    <a:pt x="0" y="195"/>
                    <a:pt x="47" y="248"/>
                    <a:pt x="106" y="259"/>
                  </a:cubicBezTo>
                  <a:cubicBezTo>
                    <a:pt x="106" y="437"/>
                    <a:pt x="106" y="437"/>
                    <a:pt x="106" y="437"/>
                  </a:cubicBezTo>
                  <a:cubicBezTo>
                    <a:pt x="156" y="437"/>
                    <a:pt x="156" y="437"/>
                    <a:pt x="156" y="437"/>
                  </a:cubicBezTo>
                  <a:cubicBezTo>
                    <a:pt x="156" y="259"/>
                    <a:pt x="156" y="259"/>
                    <a:pt x="156" y="259"/>
                  </a:cubicBezTo>
                  <a:cubicBezTo>
                    <a:pt x="215" y="248"/>
                    <a:pt x="263" y="195"/>
                    <a:pt x="263" y="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a:extLst>
                <a:ext uri="{FF2B5EF4-FFF2-40B4-BE49-F238E27FC236}">
                  <a16:creationId xmlns:a16="http://schemas.microsoft.com/office/drawing/2014/main" id="{15A95549-948D-A44C-8C67-07FF2B83156B}"/>
                </a:ext>
              </a:extLst>
            </p:cNvPr>
            <p:cNvSpPr>
              <a:spLocks noEditPoints="1"/>
            </p:cNvSpPr>
            <p:nvPr/>
          </p:nvSpPr>
          <p:spPr bwMode="auto">
            <a:xfrm>
              <a:off x="2190751" y="1503363"/>
              <a:ext cx="2300288" cy="3790950"/>
            </a:xfrm>
            <a:custGeom>
              <a:avLst/>
              <a:gdLst>
                <a:gd name="T0" fmla="*/ 160 w 271"/>
                <a:gd name="T1" fmla="*/ 446 h 446"/>
                <a:gd name="T2" fmla="*/ 110 w 271"/>
                <a:gd name="T3" fmla="*/ 446 h 446"/>
                <a:gd name="T4" fmla="*/ 106 w 271"/>
                <a:gd name="T5" fmla="*/ 442 h 446"/>
                <a:gd name="T6" fmla="*/ 106 w 271"/>
                <a:gd name="T7" fmla="*/ 268 h 446"/>
                <a:gd name="T8" fmla="*/ 0 w 271"/>
                <a:gd name="T9" fmla="*/ 136 h 446"/>
                <a:gd name="T10" fmla="*/ 135 w 271"/>
                <a:gd name="T11" fmla="*/ 0 h 446"/>
                <a:gd name="T12" fmla="*/ 271 w 271"/>
                <a:gd name="T13" fmla="*/ 136 h 446"/>
                <a:gd name="T14" fmla="*/ 164 w 271"/>
                <a:gd name="T15" fmla="*/ 268 h 446"/>
                <a:gd name="T16" fmla="*/ 164 w 271"/>
                <a:gd name="T17" fmla="*/ 442 h 446"/>
                <a:gd name="T18" fmla="*/ 160 w 271"/>
                <a:gd name="T19" fmla="*/ 446 h 446"/>
                <a:gd name="T20" fmla="*/ 114 w 271"/>
                <a:gd name="T21" fmla="*/ 437 h 446"/>
                <a:gd name="T22" fmla="*/ 156 w 271"/>
                <a:gd name="T23" fmla="*/ 437 h 446"/>
                <a:gd name="T24" fmla="*/ 156 w 271"/>
                <a:gd name="T25" fmla="*/ 264 h 446"/>
                <a:gd name="T26" fmla="*/ 159 w 271"/>
                <a:gd name="T27" fmla="*/ 260 h 446"/>
                <a:gd name="T28" fmla="*/ 262 w 271"/>
                <a:gd name="T29" fmla="*/ 136 h 446"/>
                <a:gd name="T30" fmla="*/ 135 w 271"/>
                <a:gd name="T31" fmla="*/ 9 h 446"/>
                <a:gd name="T32" fmla="*/ 8 w 271"/>
                <a:gd name="T33" fmla="*/ 136 h 446"/>
                <a:gd name="T34" fmla="*/ 111 w 271"/>
                <a:gd name="T35" fmla="*/ 260 h 446"/>
                <a:gd name="T36" fmla="*/ 114 w 271"/>
                <a:gd name="T37" fmla="*/ 264 h 446"/>
                <a:gd name="T38" fmla="*/ 114 w 271"/>
                <a:gd name="T39" fmla="*/ 437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1" h="446">
                  <a:moveTo>
                    <a:pt x="160" y="446"/>
                  </a:moveTo>
                  <a:cubicBezTo>
                    <a:pt x="110" y="446"/>
                    <a:pt x="110" y="446"/>
                    <a:pt x="110" y="446"/>
                  </a:cubicBezTo>
                  <a:cubicBezTo>
                    <a:pt x="108" y="446"/>
                    <a:pt x="106" y="444"/>
                    <a:pt x="106" y="442"/>
                  </a:cubicBezTo>
                  <a:cubicBezTo>
                    <a:pt x="106" y="268"/>
                    <a:pt x="106" y="268"/>
                    <a:pt x="106" y="268"/>
                  </a:cubicBezTo>
                  <a:cubicBezTo>
                    <a:pt x="45" y="254"/>
                    <a:pt x="0" y="198"/>
                    <a:pt x="0" y="136"/>
                  </a:cubicBezTo>
                  <a:cubicBezTo>
                    <a:pt x="0" y="61"/>
                    <a:pt x="61" y="0"/>
                    <a:pt x="135" y="0"/>
                  </a:cubicBezTo>
                  <a:cubicBezTo>
                    <a:pt x="210" y="0"/>
                    <a:pt x="271" y="61"/>
                    <a:pt x="271" y="136"/>
                  </a:cubicBezTo>
                  <a:cubicBezTo>
                    <a:pt x="271" y="198"/>
                    <a:pt x="225" y="255"/>
                    <a:pt x="164" y="268"/>
                  </a:cubicBezTo>
                  <a:cubicBezTo>
                    <a:pt x="164" y="442"/>
                    <a:pt x="164" y="442"/>
                    <a:pt x="164" y="442"/>
                  </a:cubicBezTo>
                  <a:cubicBezTo>
                    <a:pt x="164" y="444"/>
                    <a:pt x="162" y="446"/>
                    <a:pt x="160" y="446"/>
                  </a:cubicBezTo>
                  <a:close/>
                  <a:moveTo>
                    <a:pt x="114" y="437"/>
                  </a:moveTo>
                  <a:cubicBezTo>
                    <a:pt x="156" y="437"/>
                    <a:pt x="156" y="437"/>
                    <a:pt x="156" y="437"/>
                  </a:cubicBezTo>
                  <a:cubicBezTo>
                    <a:pt x="156" y="264"/>
                    <a:pt x="156" y="264"/>
                    <a:pt x="156" y="264"/>
                  </a:cubicBezTo>
                  <a:cubicBezTo>
                    <a:pt x="156" y="262"/>
                    <a:pt x="157" y="261"/>
                    <a:pt x="159" y="260"/>
                  </a:cubicBezTo>
                  <a:cubicBezTo>
                    <a:pt x="218" y="249"/>
                    <a:pt x="262" y="195"/>
                    <a:pt x="262" y="136"/>
                  </a:cubicBezTo>
                  <a:cubicBezTo>
                    <a:pt x="262" y="66"/>
                    <a:pt x="205" y="9"/>
                    <a:pt x="135" y="9"/>
                  </a:cubicBezTo>
                  <a:cubicBezTo>
                    <a:pt x="65" y="9"/>
                    <a:pt x="8" y="66"/>
                    <a:pt x="8" y="136"/>
                  </a:cubicBezTo>
                  <a:cubicBezTo>
                    <a:pt x="8" y="195"/>
                    <a:pt x="52" y="249"/>
                    <a:pt x="111" y="260"/>
                  </a:cubicBezTo>
                  <a:cubicBezTo>
                    <a:pt x="113" y="261"/>
                    <a:pt x="114" y="262"/>
                    <a:pt x="114" y="264"/>
                  </a:cubicBezTo>
                  <a:lnTo>
                    <a:pt x="114" y="43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2">
              <a:extLst>
                <a:ext uri="{FF2B5EF4-FFF2-40B4-BE49-F238E27FC236}">
                  <a16:creationId xmlns:a16="http://schemas.microsoft.com/office/drawing/2014/main" id="{4763087E-C10A-FC43-863F-BC1DBB7CD237}"/>
                </a:ext>
              </a:extLst>
            </p:cNvPr>
            <p:cNvSpPr>
              <a:spLocks noChangeArrowheads="1"/>
            </p:cNvSpPr>
            <p:nvPr/>
          </p:nvSpPr>
          <p:spPr bwMode="auto">
            <a:xfrm>
              <a:off x="3124201" y="3713163"/>
              <a:ext cx="220663"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3">
              <a:extLst>
                <a:ext uri="{FF2B5EF4-FFF2-40B4-BE49-F238E27FC236}">
                  <a16:creationId xmlns:a16="http://schemas.microsoft.com/office/drawing/2014/main" id="{8BAF818C-F81D-7743-AB6D-715E6373E7DA}"/>
                </a:ext>
              </a:extLst>
            </p:cNvPr>
            <p:cNvSpPr>
              <a:spLocks noChangeArrowheads="1"/>
            </p:cNvSpPr>
            <p:nvPr/>
          </p:nvSpPr>
          <p:spPr bwMode="auto">
            <a:xfrm>
              <a:off x="3209926" y="5260975"/>
              <a:ext cx="254000" cy="1952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4">
              <a:extLst>
                <a:ext uri="{FF2B5EF4-FFF2-40B4-BE49-F238E27FC236}">
                  <a16:creationId xmlns:a16="http://schemas.microsoft.com/office/drawing/2014/main" id="{4B596544-10EA-C84F-9086-38C4099C45BE}"/>
                </a:ext>
              </a:extLst>
            </p:cNvPr>
            <p:cNvSpPr>
              <a:spLocks noEditPoints="1"/>
            </p:cNvSpPr>
            <p:nvPr/>
          </p:nvSpPr>
          <p:spPr bwMode="auto">
            <a:xfrm>
              <a:off x="3167063" y="5218113"/>
              <a:ext cx="339725" cy="271463"/>
            </a:xfrm>
            <a:custGeom>
              <a:avLst/>
              <a:gdLst>
                <a:gd name="T0" fmla="*/ 35 w 40"/>
                <a:gd name="T1" fmla="*/ 32 h 32"/>
                <a:gd name="T2" fmla="*/ 5 w 40"/>
                <a:gd name="T3" fmla="*/ 32 h 32"/>
                <a:gd name="T4" fmla="*/ 0 w 40"/>
                <a:gd name="T5" fmla="*/ 28 h 32"/>
                <a:gd name="T6" fmla="*/ 0 w 40"/>
                <a:gd name="T7" fmla="*/ 5 h 32"/>
                <a:gd name="T8" fmla="*/ 5 w 40"/>
                <a:gd name="T9" fmla="*/ 0 h 32"/>
                <a:gd name="T10" fmla="*/ 35 w 40"/>
                <a:gd name="T11" fmla="*/ 0 h 32"/>
                <a:gd name="T12" fmla="*/ 40 w 40"/>
                <a:gd name="T13" fmla="*/ 5 h 32"/>
                <a:gd name="T14" fmla="*/ 40 w 40"/>
                <a:gd name="T15" fmla="*/ 28 h 32"/>
                <a:gd name="T16" fmla="*/ 35 w 40"/>
                <a:gd name="T17" fmla="*/ 32 h 32"/>
                <a:gd name="T18" fmla="*/ 9 w 40"/>
                <a:gd name="T19" fmla="*/ 24 h 32"/>
                <a:gd name="T20" fmla="*/ 31 w 40"/>
                <a:gd name="T21" fmla="*/ 24 h 32"/>
                <a:gd name="T22" fmla="*/ 31 w 40"/>
                <a:gd name="T23" fmla="*/ 9 h 32"/>
                <a:gd name="T24" fmla="*/ 9 w 40"/>
                <a:gd name="T25" fmla="*/ 9 h 32"/>
                <a:gd name="T26" fmla="*/ 9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5" y="32"/>
                  </a:moveTo>
                  <a:cubicBezTo>
                    <a:pt x="5" y="32"/>
                    <a:pt x="5" y="32"/>
                    <a:pt x="5" y="32"/>
                  </a:cubicBezTo>
                  <a:cubicBezTo>
                    <a:pt x="2" y="32"/>
                    <a:pt x="0" y="30"/>
                    <a:pt x="0" y="28"/>
                  </a:cubicBezTo>
                  <a:cubicBezTo>
                    <a:pt x="0" y="5"/>
                    <a:pt x="0" y="5"/>
                    <a:pt x="0" y="5"/>
                  </a:cubicBezTo>
                  <a:cubicBezTo>
                    <a:pt x="0" y="2"/>
                    <a:pt x="2" y="0"/>
                    <a:pt x="5" y="0"/>
                  </a:cubicBezTo>
                  <a:cubicBezTo>
                    <a:pt x="35" y="0"/>
                    <a:pt x="35" y="0"/>
                    <a:pt x="35" y="0"/>
                  </a:cubicBezTo>
                  <a:cubicBezTo>
                    <a:pt x="38" y="0"/>
                    <a:pt x="40" y="2"/>
                    <a:pt x="40" y="5"/>
                  </a:cubicBezTo>
                  <a:cubicBezTo>
                    <a:pt x="40" y="28"/>
                    <a:pt x="40" y="28"/>
                    <a:pt x="40" y="28"/>
                  </a:cubicBezTo>
                  <a:cubicBezTo>
                    <a:pt x="40" y="30"/>
                    <a:pt x="38" y="32"/>
                    <a:pt x="35" y="32"/>
                  </a:cubicBezTo>
                  <a:close/>
                  <a:moveTo>
                    <a:pt x="9" y="24"/>
                  </a:moveTo>
                  <a:cubicBezTo>
                    <a:pt x="31" y="24"/>
                    <a:pt x="31" y="24"/>
                    <a:pt x="31" y="24"/>
                  </a:cubicBezTo>
                  <a:cubicBezTo>
                    <a:pt x="31" y="9"/>
                    <a:pt x="31" y="9"/>
                    <a:pt x="31" y="9"/>
                  </a:cubicBezTo>
                  <a:cubicBezTo>
                    <a:pt x="9" y="9"/>
                    <a:pt x="9" y="9"/>
                    <a:pt x="9" y="9"/>
                  </a:cubicBezTo>
                  <a:lnTo>
                    <a:pt x="9"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25">
              <a:extLst>
                <a:ext uri="{FF2B5EF4-FFF2-40B4-BE49-F238E27FC236}">
                  <a16:creationId xmlns:a16="http://schemas.microsoft.com/office/drawing/2014/main" id="{10C10C24-69AB-6E4B-BF65-2685429979FB}"/>
                </a:ext>
              </a:extLst>
            </p:cNvPr>
            <p:cNvSpPr>
              <a:spLocks noChangeArrowheads="1"/>
            </p:cNvSpPr>
            <p:nvPr/>
          </p:nvSpPr>
          <p:spPr bwMode="auto">
            <a:xfrm>
              <a:off x="2989263" y="4037013"/>
              <a:ext cx="720725" cy="960438"/>
            </a:xfrm>
            <a:prstGeom prst="rect">
              <a:avLst/>
            </a:prstGeom>
            <a:solidFill>
              <a:srgbClr val="939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26">
              <a:extLst>
                <a:ext uri="{FF2B5EF4-FFF2-40B4-BE49-F238E27FC236}">
                  <a16:creationId xmlns:a16="http://schemas.microsoft.com/office/drawing/2014/main" id="{123FC705-72C5-2C4B-8342-D044807DF0FC}"/>
                </a:ext>
              </a:extLst>
            </p:cNvPr>
            <p:cNvSpPr>
              <a:spLocks noChangeArrowheads="1"/>
            </p:cNvSpPr>
            <p:nvPr/>
          </p:nvSpPr>
          <p:spPr bwMode="auto">
            <a:xfrm>
              <a:off x="3108326" y="4240213"/>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27">
              <a:extLst>
                <a:ext uri="{FF2B5EF4-FFF2-40B4-BE49-F238E27FC236}">
                  <a16:creationId xmlns:a16="http://schemas.microsoft.com/office/drawing/2014/main" id="{DDCAB6A7-645F-5343-9E47-63BE1FA02B6D}"/>
                </a:ext>
              </a:extLst>
            </p:cNvPr>
            <p:cNvSpPr>
              <a:spLocks noChangeArrowheads="1"/>
            </p:cNvSpPr>
            <p:nvPr/>
          </p:nvSpPr>
          <p:spPr bwMode="auto">
            <a:xfrm>
              <a:off x="3108326" y="4478338"/>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28">
              <a:extLst>
                <a:ext uri="{FF2B5EF4-FFF2-40B4-BE49-F238E27FC236}">
                  <a16:creationId xmlns:a16="http://schemas.microsoft.com/office/drawing/2014/main" id="{013538A3-9920-FA49-93A6-60474C2E4086}"/>
                </a:ext>
              </a:extLst>
            </p:cNvPr>
            <p:cNvSpPr>
              <a:spLocks noChangeArrowheads="1"/>
            </p:cNvSpPr>
            <p:nvPr/>
          </p:nvSpPr>
          <p:spPr bwMode="auto">
            <a:xfrm>
              <a:off x="3108326" y="4741863"/>
              <a:ext cx="45720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29">
              <a:extLst>
                <a:ext uri="{FF2B5EF4-FFF2-40B4-BE49-F238E27FC236}">
                  <a16:creationId xmlns:a16="http://schemas.microsoft.com/office/drawing/2014/main" id="{57405228-79C8-7B46-9193-35A22020069A}"/>
                </a:ext>
              </a:extLst>
            </p:cNvPr>
            <p:cNvSpPr>
              <a:spLocks noChangeArrowheads="1"/>
            </p:cNvSpPr>
            <p:nvPr/>
          </p:nvSpPr>
          <p:spPr bwMode="auto">
            <a:xfrm>
              <a:off x="2446338" y="1776413"/>
              <a:ext cx="1765300" cy="175895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0">
              <a:extLst>
                <a:ext uri="{FF2B5EF4-FFF2-40B4-BE49-F238E27FC236}">
                  <a16:creationId xmlns:a16="http://schemas.microsoft.com/office/drawing/2014/main" id="{7E0AD216-6C94-6C4E-8065-3C2C017CB3D2}"/>
                </a:ext>
              </a:extLst>
            </p:cNvPr>
            <p:cNvSpPr>
              <a:spLocks/>
            </p:cNvSpPr>
            <p:nvPr/>
          </p:nvSpPr>
          <p:spPr bwMode="auto">
            <a:xfrm>
              <a:off x="3235326" y="2803525"/>
              <a:ext cx="993775" cy="765175"/>
            </a:xfrm>
            <a:custGeom>
              <a:avLst/>
              <a:gdLst>
                <a:gd name="T0" fmla="*/ 7 w 117"/>
                <a:gd name="T1" fmla="*/ 90 h 90"/>
                <a:gd name="T2" fmla="*/ 0 w 117"/>
                <a:gd name="T3" fmla="*/ 90 h 90"/>
                <a:gd name="T4" fmla="*/ 0 w 117"/>
                <a:gd name="T5" fmla="*/ 82 h 90"/>
                <a:gd name="T6" fmla="*/ 109 w 117"/>
                <a:gd name="T7" fmla="*/ 0 h 90"/>
                <a:gd name="T8" fmla="*/ 117 w 117"/>
                <a:gd name="T9" fmla="*/ 1 h 90"/>
                <a:gd name="T10" fmla="*/ 7 w 117"/>
                <a:gd name="T11" fmla="*/ 90 h 90"/>
              </a:gdLst>
              <a:ahLst/>
              <a:cxnLst>
                <a:cxn ang="0">
                  <a:pos x="T0" y="T1"/>
                </a:cxn>
                <a:cxn ang="0">
                  <a:pos x="T2" y="T3"/>
                </a:cxn>
                <a:cxn ang="0">
                  <a:pos x="T4" y="T5"/>
                </a:cxn>
                <a:cxn ang="0">
                  <a:pos x="T6" y="T7"/>
                </a:cxn>
                <a:cxn ang="0">
                  <a:pos x="T8" y="T9"/>
                </a:cxn>
                <a:cxn ang="0">
                  <a:pos x="T10" y="T11"/>
                </a:cxn>
              </a:cxnLst>
              <a:rect l="0" t="0" r="r" b="b"/>
              <a:pathLst>
                <a:path w="117" h="90">
                  <a:moveTo>
                    <a:pt x="7" y="90"/>
                  </a:moveTo>
                  <a:cubicBezTo>
                    <a:pt x="4" y="90"/>
                    <a:pt x="2" y="90"/>
                    <a:pt x="0" y="90"/>
                  </a:cubicBezTo>
                  <a:cubicBezTo>
                    <a:pt x="0" y="82"/>
                    <a:pt x="0" y="82"/>
                    <a:pt x="0" y="82"/>
                  </a:cubicBezTo>
                  <a:cubicBezTo>
                    <a:pt x="93" y="86"/>
                    <a:pt x="108" y="3"/>
                    <a:pt x="109" y="0"/>
                  </a:cubicBezTo>
                  <a:cubicBezTo>
                    <a:pt x="117" y="1"/>
                    <a:pt x="117" y="1"/>
                    <a:pt x="117" y="1"/>
                  </a:cubicBezTo>
                  <a:cubicBezTo>
                    <a:pt x="117" y="2"/>
                    <a:pt x="101" y="90"/>
                    <a:pt x="7" y="9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1">
              <a:extLst>
                <a:ext uri="{FF2B5EF4-FFF2-40B4-BE49-F238E27FC236}">
                  <a16:creationId xmlns:a16="http://schemas.microsoft.com/office/drawing/2014/main" id="{B44176B5-201F-6C45-938A-3AE30CE22F32}"/>
                </a:ext>
              </a:extLst>
            </p:cNvPr>
            <p:cNvSpPr>
              <a:spLocks noChangeArrowheads="1"/>
            </p:cNvSpPr>
            <p:nvPr/>
          </p:nvSpPr>
          <p:spPr bwMode="auto">
            <a:xfrm>
              <a:off x="3209926" y="2532063"/>
              <a:ext cx="238125" cy="595313"/>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2">
              <a:extLst>
                <a:ext uri="{FF2B5EF4-FFF2-40B4-BE49-F238E27FC236}">
                  <a16:creationId xmlns:a16="http://schemas.microsoft.com/office/drawing/2014/main" id="{3E4CFBE9-F26C-F940-B478-4907778A107D}"/>
                </a:ext>
              </a:extLst>
            </p:cNvPr>
            <p:cNvSpPr>
              <a:spLocks noChangeArrowheads="1"/>
            </p:cNvSpPr>
            <p:nvPr/>
          </p:nvSpPr>
          <p:spPr bwMode="auto">
            <a:xfrm>
              <a:off x="3209926" y="2532063"/>
              <a:ext cx="23812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33">
              <a:extLst>
                <a:ext uri="{FF2B5EF4-FFF2-40B4-BE49-F238E27FC236}">
                  <a16:creationId xmlns:a16="http://schemas.microsoft.com/office/drawing/2014/main" id="{7ECE04A2-19B2-D442-93F7-0F3188264B53}"/>
                </a:ext>
              </a:extLst>
            </p:cNvPr>
            <p:cNvSpPr>
              <a:spLocks noChangeArrowheads="1"/>
            </p:cNvSpPr>
            <p:nvPr/>
          </p:nvSpPr>
          <p:spPr bwMode="auto">
            <a:xfrm>
              <a:off x="2887663" y="2752725"/>
              <a:ext cx="236538" cy="374650"/>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34">
              <a:extLst>
                <a:ext uri="{FF2B5EF4-FFF2-40B4-BE49-F238E27FC236}">
                  <a16:creationId xmlns:a16="http://schemas.microsoft.com/office/drawing/2014/main" id="{379050EB-8F31-364A-AD45-1FD75CD5970F}"/>
                </a:ext>
              </a:extLst>
            </p:cNvPr>
            <p:cNvSpPr>
              <a:spLocks noChangeArrowheads="1"/>
            </p:cNvSpPr>
            <p:nvPr/>
          </p:nvSpPr>
          <p:spPr bwMode="auto">
            <a:xfrm>
              <a:off x="2887663" y="2752725"/>
              <a:ext cx="23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35">
              <a:extLst>
                <a:ext uri="{FF2B5EF4-FFF2-40B4-BE49-F238E27FC236}">
                  <a16:creationId xmlns:a16="http://schemas.microsoft.com/office/drawing/2014/main" id="{F7DF49CB-ED0F-CA4B-BBBA-D57AAC60ADD5}"/>
                </a:ext>
              </a:extLst>
            </p:cNvPr>
            <p:cNvSpPr>
              <a:spLocks noChangeArrowheads="1"/>
            </p:cNvSpPr>
            <p:nvPr/>
          </p:nvSpPr>
          <p:spPr bwMode="auto">
            <a:xfrm>
              <a:off x="3549651" y="2225675"/>
              <a:ext cx="236538" cy="901700"/>
            </a:xfrm>
            <a:prstGeom prst="rect">
              <a:avLst/>
            </a:prstGeom>
            <a:solidFill>
              <a:srgbClr val="BAE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36">
              <a:extLst>
                <a:ext uri="{FF2B5EF4-FFF2-40B4-BE49-F238E27FC236}">
                  <a16:creationId xmlns:a16="http://schemas.microsoft.com/office/drawing/2014/main" id="{A70B8D20-863B-D54A-82DB-0F09163F12B5}"/>
                </a:ext>
              </a:extLst>
            </p:cNvPr>
            <p:cNvSpPr>
              <a:spLocks noChangeArrowheads="1"/>
            </p:cNvSpPr>
            <p:nvPr/>
          </p:nvSpPr>
          <p:spPr bwMode="auto">
            <a:xfrm>
              <a:off x="3549651" y="2225675"/>
              <a:ext cx="2365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7">
              <a:extLst>
                <a:ext uri="{FF2B5EF4-FFF2-40B4-BE49-F238E27FC236}">
                  <a16:creationId xmlns:a16="http://schemas.microsoft.com/office/drawing/2014/main" id="{EFA0C224-B3EC-7746-B5AD-CD051EA868B5}"/>
                </a:ext>
              </a:extLst>
            </p:cNvPr>
            <p:cNvSpPr>
              <a:spLocks/>
            </p:cNvSpPr>
            <p:nvPr/>
          </p:nvSpPr>
          <p:spPr bwMode="auto">
            <a:xfrm>
              <a:off x="3727451" y="2354263"/>
              <a:ext cx="220663" cy="212725"/>
            </a:xfrm>
            <a:custGeom>
              <a:avLst/>
              <a:gdLst>
                <a:gd name="T0" fmla="*/ 26 w 26"/>
                <a:gd name="T1" fmla="*/ 25 h 25"/>
                <a:gd name="T2" fmla="*/ 17 w 26"/>
                <a:gd name="T3" fmla="*/ 25 h 25"/>
                <a:gd name="T4" fmla="*/ 17 w 26"/>
                <a:gd name="T5" fmla="*/ 8 h 25"/>
                <a:gd name="T6" fmla="*/ 0 w 26"/>
                <a:gd name="T7" fmla="*/ 8 h 25"/>
                <a:gd name="T8" fmla="*/ 0 w 26"/>
                <a:gd name="T9" fmla="*/ 0 h 25"/>
                <a:gd name="T10" fmla="*/ 21 w 26"/>
                <a:gd name="T11" fmla="*/ 0 h 25"/>
                <a:gd name="T12" fmla="*/ 26 w 26"/>
                <a:gd name="T13" fmla="*/ 4 h 25"/>
                <a:gd name="T14" fmla="*/ 26 w 26"/>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5">
                  <a:moveTo>
                    <a:pt x="26" y="25"/>
                  </a:moveTo>
                  <a:cubicBezTo>
                    <a:pt x="17" y="25"/>
                    <a:pt x="17" y="25"/>
                    <a:pt x="17" y="25"/>
                  </a:cubicBezTo>
                  <a:cubicBezTo>
                    <a:pt x="17" y="8"/>
                    <a:pt x="17" y="8"/>
                    <a:pt x="17" y="8"/>
                  </a:cubicBezTo>
                  <a:cubicBezTo>
                    <a:pt x="0" y="8"/>
                    <a:pt x="0" y="8"/>
                    <a:pt x="0" y="8"/>
                  </a:cubicBezTo>
                  <a:cubicBezTo>
                    <a:pt x="0" y="0"/>
                    <a:pt x="0" y="0"/>
                    <a:pt x="0" y="0"/>
                  </a:cubicBezTo>
                  <a:cubicBezTo>
                    <a:pt x="21" y="0"/>
                    <a:pt x="21" y="0"/>
                    <a:pt x="21" y="0"/>
                  </a:cubicBezTo>
                  <a:cubicBezTo>
                    <a:pt x="24" y="0"/>
                    <a:pt x="26" y="2"/>
                    <a:pt x="26" y="4"/>
                  </a:cubicBezTo>
                  <a:lnTo>
                    <a:pt x="26" y="2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8">
              <a:extLst>
                <a:ext uri="{FF2B5EF4-FFF2-40B4-BE49-F238E27FC236}">
                  <a16:creationId xmlns:a16="http://schemas.microsoft.com/office/drawing/2014/main" id="{D1F61846-F7AB-8544-86F1-EA23AE9E822D}"/>
                </a:ext>
              </a:extLst>
            </p:cNvPr>
            <p:cNvSpPr>
              <a:spLocks/>
            </p:cNvSpPr>
            <p:nvPr/>
          </p:nvSpPr>
          <p:spPr bwMode="auto">
            <a:xfrm>
              <a:off x="2563813" y="2362200"/>
              <a:ext cx="1366838" cy="773113"/>
            </a:xfrm>
            <a:custGeom>
              <a:avLst/>
              <a:gdLst>
                <a:gd name="T0" fmla="*/ 5 w 161"/>
                <a:gd name="T1" fmla="*/ 91 h 91"/>
                <a:gd name="T2" fmla="*/ 0 w 161"/>
                <a:gd name="T3" fmla="*/ 84 h 91"/>
                <a:gd name="T4" fmla="*/ 21 w 161"/>
                <a:gd name="T5" fmla="*/ 68 h 91"/>
                <a:gd name="T6" fmla="*/ 23 w 161"/>
                <a:gd name="T7" fmla="*/ 67 h 91"/>
                <a:gd name="T8" fmla="*/ 85 w 161"/>
                <a:gd name="T9" fmla="*/ 67 h 91"/>
                <a:gd name="T10" fmla="*/ 155 w 161"/>
                <a:gd name="T11" fmla="*/ 0 h 91"/>
                <a:gd name="T12" fmla="*/ 161 w 161"/>
                <a:gd name="T13" fmla="*/ 6 h 91"/>
                <a:gd name="T14" fmla="*/ 89 w 161"/>
                <a:gd name="T15" fmla="*/ 75 h 91"/>
                <a:gd name="T16" fmla="*/ 86 w 161"/>
                <a:gd name="T17" fmla="*/ 76 h 91"/>
                <a:gd name="T18" fmla="*/ 25 w 161"/>
                <a:gd name="T19" fmla="*/ 76 h 91"/>
                <a:gd name="T20" fmla="*/ 5 w 161"/>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91">
                  <a:moveTo>
                    <a:pt x="5" y="91"/>
                  </a:moveTo>
                  <a:cubicBezTo>
                    <a:pt x="0" y="84"/>
                    <a:pt x="0" y="84"/>
                    <a:pt x="0" y="84"/>
                  </a:cubicBezTo>
                  <a:cubicBezTo>
                    <a:pt x="21" y="68"/>
                    <a:pt x="21" y="68"/>
                    <a:pt x="21" y="68"/>
                  </a:cubicBezTo>
                  <a:cubicBezTo>
                    <a:pt x="22" y="68"/>
                    <a:pt x="22" y="67"/>
                    <a:pt x="23" y="67"/>
                  </a:cubicBezTo>
                  <a:cubicBezTo>
                    <a:pt x="85" y="67"/>
                    <a:pt x="85" y="67"/>
                    <a:pt x="85" y="67"/>
                  </a:cubicBezTo>
                  <a:cubicBezTo>
                    <a:pt x="155" y="0"/>
                    <a:pt x="155" y="0"/>
                    <a:pt x="155" y="0"/>
                  </a:cubicBezTo>
                  <a:cubicBezTo>
                    <a:pt x="161" y="6"/>
                    <a:pt x="161" y="6"/>
                    <a:pt x="161" y="6"/>
                  </a:cubicBezTo>
                  <a:cubicBezTo>
                    <a:pt x="89" y="75"/>
                    <a:pt x="89" y="75"/>
                    <a:pt x="89" y="75"/>
                  </a:cubicBezTo>
                  <a:cubicBezTo>
                    <a:pt x="88" y="75"/>
                    <a:pt x="87" y="76"/>
                    <a:pt x="86" y="76"/>
                  </a:cubicBezTo>
                  <a:cubicBezTo>
                    <a:pt x="25" y="76"/>
                    <a:pt x="25" y="76"/>
                    <a:pt x="25" y="76"/>
                  </a:cubicBezTo>
                  <a:lnTo>
                    <a:pt x="5" y="9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39">
              <a:extLst>
                <a:ext uri="{FF2B5EF4-FFF2-40B4-BE49-F238E27FC236}">
                  <a16:creationId xmlns:a16="http://schemas.microsoft.com/office/drawing/2014/main" id="{5AAEC97F-31A0-474E-A727-B7AA379A6522}"/>
                </a:ext>
              </a:extLst>
            </p:cNvPr>
            <p:cNvSpPr>
              <a:spLocks noChangeArrowheads="1"/>
            </p:cNvSpPr>
            <p:nvPr/>
          </p:nvSpPr>
          <p:spPr bwMode="auto">
            <a:xfrm>
              <a:off x="2725738" y="2174875"/>
              <a:ext cx="1444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0">
              <a:extLst>
                <a:ext uri="{FF2B5EF4-FFF2-40B4-BE49-F238E27FC236}">
                  <a16:creationId xmlns:a16="http://schemas.microsoft.com/office/drawing/2014/main" id="{6B66F21E-989E-A44A-94E1-FA778E9D76F2}"/>
                </a:ext>
              </a:extLst>
            </p:cNvPr>
            <p:cNvSpPr>
              <a:spLocks noChangeArrowheads="1"/>
            </p:cNvSpPr>
            <p:nvPr/>
          </p:nvSpPr>
          <p:spPr bwMode="auto">
            <a:xfrm>
              <a:off x="2946401" y="2174875"/>
              <a:ext cx="4238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1">
              <a:extLst>
                <a:ext uri="{FF2B5EF4-FFF2-40B4-BE49-F238E27FC236}">
                  <a16:creationId xmlns:a16="http://schemas.microsoft.com/office/drawing/2014/main" id="{14F87072-BD7E-4041-B18E-E3483E12EA30}"/>
                </a:ext>
              </a:extLst>
            </p:cNvPr>
            <p:cNvSpPr>
              <a:spLocks noChangeArrowheads="1"/>
            </p:cNvSpPr>
            <p:nvPr/>
          </p:nvSpPr>
          <p:spPr bwMode="auto">
            <a:xfrm>
              <a:off x="2725738" y="2370138"/>
              <a:ext cx="144463"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2">
              <a:extLst>
                <a:ext uri="{FF2B5EF4-FFF2-40B4-BE49-F238E27FC236}">
                  <a16:creationId xmlns:a16="http://schemas.microsoft.com/office/drawing/2014/main" id="{C3831356-C69F-3F4E-BAE6-4DD144C07AD5}"/>
                </a:ext>
              </a:extLst>
            </p:cNvPr>
            <p:cNvSpPr>
              <a:spLocks noChangeArrowheads="1"/>
            </p:cNvSpPr>
            <p:nvPr/>
          </p:nvSpPr>
          <p:spPr bwMode="auto">
            <a:xfrm>
              <a:off x="2946401" y="2370138"/>
              <a:ext cx="423863"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3">
              <a:extLst>
                <a:ext uri="{FF2B5EF4-FFF2-40B4-BE49-F238E27FC236}">
                  <a16:creationId xmlns:a16="http://schemas.microsoft.com/office/drawing/2014/main" id="{DE4DF0D2-6DF9-0C42-B0D7-36A9C180E287}"/>
                </a:ext>
              </a:extLst>
            </p:cNvPr>
            <p:cNvSpPr>
              <a:spLocks noChangeArrowheads="1"/>
            </p:cNvSpPr>
            <p:nvPr/>
          </p:nvSpPr>
          <p:spPr bwMode="auto">
            <a:xfrm>
              <a:off x="2725738" y="2574925"/>
              <a:ext cx="1444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44">
              <a:extLst>
                <a:ext uri="{FF2B5EF4-FFF2-40B4-BE49-F238E27FC236}">
                  <a16:creationId xmlns:a16="http://schemas.microsoft.com/office/drawing/2014/main" id="{4E3C68D1-BF91-AB40-8E63-0D073B3671E4}"/>
                </a:ext>
              </a:extLst>
            </p:cNvPr>
            <p:cNvSpPr>
              <a:spLocks noChangeArrowheads="1"/>
            </p:cNvSpPr>
            <p:nvPr/>
          </p:nvSpPr>
          <p:spPr bwMode="auto">
            <a:xfrm>
              <a:off x="2946401" y="2574925"/>
              <a:ext cx="423863"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5">
              <a:extLst>
                <a:ext uri="{FF2B5EF4-FFF2-40B4-BE49-F238E27FC236}">
                  <a16:creationId xmlns:a16="http://schemas.microsoft.com/office/drawing/2014/main" id="{53EC3B72-C1EC-2440-BBE1-A2A21E782E4B}"/>
                </a:ext>
              </a:extLst>
            </p:cNvPr>
            <p:cNvSpPr>
              <a:spLocks/>
            </p:cNvSpPr>
            <p:nvPr/>
          </p:nvSpPr>
          <p:spPr bwMode="auto">
            <a:xfrm>
              <a:off x="3744913" y="4937125"/>
              <a:ext cx="1603375" cy="1606550"/>
            </a:xfrm>
            <a:custGeom>
              <a:avLst/>
              <a:gdLst>
                <a:gd name="T0" fmla="*/ 116 w 189"/>
                <a:gd name="T1" fmla="*/ 186 h 189"/>
                <a:gd name="T2" fmla="*/ 116 w 189"/>
                <a:gd name="T3" fmla="*/ 163 h 189"/>
                <a:gd name="T4" fmla="*/ 129 w 189"/>
                <a:gd name="T5" fmla="*/ 158 h 189"/>
                <a:gd name="T6" fmla="*/ 146 w 189"/>
                <a:gd name="T7" fmla="*/ 174 h 189"/>
                <a:gd name="T8" fmla="*/ 151 w 189"/>
                <a:gd name="T9" fmla="*/ 174 h 189"/>
                <a:gd name="T10" fmla="*/ 175 w 189"/>
                <a:gd name="T11" fmla="*/ 151 h 189"/>
                <a:gd name="T12" fmla="*/ 175 w 189"/>
                <a:gd name="T13" fmla="*/ 145 h 189"/>
                <a:gd name="T14" fmla="*/ 158 w 189"/>
                <a:gd name="T15" fmla="*/ 130 h 189"/>
                <a:gd name="T16" fmla="*/ 164 w 189"/>
                <a:gd name="T17" fmla="*/ 118 h 189"/>
                <a:gd name="T18" fmla="*/ 187 w 189"/>
                <a:gd name="T19" fmla="*/ 118 h 189"/>
                <a:gd name="T20" fmla="*/ 189 w 189"/>
                <a:gd name="T21" fmla="*/ 112 h 189"/>
                <a:gd name="T22" fmla="*/ 189 w 189"/>
                <a:gd name="T23" fmla="*/ 79 h 189"/>
                <a:gd name="T24" fmla="*/ 187 w 189"/>
                <a:gd name="T25" fmla="*/ 73 h 189"/>
                <a:gd name="T26" fmla="*/ 164 w 189"/>
                <a:gd name="T27" fmla="*/ 73 h 189"/>
                <a:gd name="T28" fmla="*/ 158 w 189"/>
                <a:gd name="T29" fmla="*/ 62 h 189"/>
                <a:gd name="T30" fmla="*/ 175 w 189"/>
                <a:gd name="T31" fmla="*/ 46 h 189"/>
                <a:gd name="T32" fmla="*/ 175 w 189"/>
                <a:gd name="T33" fmla="*/ 40 h 189"/>
                <a:gd name="T34" fmla="*/ 151 w 189"/>
                <a:gd name="T35" fmla="*/ 17 h 189"/>
                <a:gd name="T36" fmla="*/ 146 w 189"/>
                <a:gd name="T37" fmla="*/ 17 h 189"/>
                <a:gd name="T38" fmla="*/ 129 w 189"/>
                <a:gd name="T39" fmla="*/ 34 h 189"/>
                <a:gd name="T40" fmla="*/ 116 w 189"/>
                <a:gd name="T41" fmla="*/ 28 h 189"/>
                <a:gd name="T42" fmla="*/ 116 w 189"/>
                <a:gd name="T43" fmla="*/ 5 h 189"/>
                <a:gd name="T44" fmla="*/ 113 w 189"/>
                <a:gd name="T45" fmla="*/ 0 h 189"/>
                <a:gd name="T46" fmla="*/ 80 w 189"/>
                <a:gd name="T47" fmla="*/ 0 h 189"/>
                <a:gd name="T48" fmla="*/ 74 w 189"/>
                <a:gd name="T49" fmla="*/ 5 h 189"/>
                <a:gd name="T50" fmla="*/ 74 w 189"/>
                <a:gd name="T51" fmla="*/ 28 h 189"/>
                <a:gd name="T52" fmla="*/ 62 w 189"/>
                <a:gd name="T53" fmla="*/ 34 h 189"/>
                <a:gd name="T54" fmla="*/ 46 w 189"/>
                <a:gd name="T55" fmla="*/ 17 h 189"/>
                <a:gd name="T56" fmla="*/ 41 w 189"/>
                <a:gd name="T57" fmla="*/ 17 h 189"/>
                <a:gd name="T58" fmla="*/ 17 w 189"/>
                <a:gd name="T59" fmla="*/ 41 h 189"/>
                <a:gd name="T60" fmla="*/ 18 w 189"/>
                <a:gd name="T61" fmla="*/ 46 h 189"/>
                <a:gd name="T62" fmla="*/ 34 w 189"/>
                <a:gd name="T63" fmla="*/ 62 h 189"/>
                <a:gd name="T64" fmla="*/ 29 w 189"/>
                <a:gd name="T65" fmla="*/ 73 h 189"/>
                <a:gd name="T66" fmla="*/ 6 w 189"/>
                <a:gd name="T67" fmla="*/ 73 h 189"/>
                <a:gd name="T68" fmla="*/ 0 w 189"/>
                <a:gd name="T69" fmla="*/ 79 h 189"/>
                <a:gd name="T70" fmla="*/ 0 w 189"/>
                <a:gd name="T71" fmla="*/ 112 h 189"/>
                <a:gd name="T72" fmla="*/ 6 w 189"/>
                <a:gd name="T73" fmla="*/ 118 h 189"/>
                <a:gd name="T74" fmla="*/ 29 w 189"/>
                <a:gd name="T75" fmla="*/ 118 h 189"/>
                <a:gd name="T76" fmla="*/ 34 w 189"/>
                <a:gd name="T77" fmla="*/ 130 h 189"/>
                <a:gd name="T78" fmla="*/ 18 w 189"/>
                <a:gd name="T79" fmla="*/ 146 h 189"/>
                <a:gd name="T80" fmla="*/ 18 w 189"/>
                <a:gd name="T81" fmla="*/ 151 h 189"/>
                <a:gd name="T82" fmla="*/ 41 w 189"/>
                <a:gd name="T83" fmla="*/ 175 h 189"/>
                <a:gd name="T84" fmla="*/ 47 w 189"/>
                <a:gd name="T85" fmla="*/ 175 h 189"/>
                <a:gd name="T86" fmla="*/ 62 w 189"/>
                <a:gd name="T87" fmla="*/ 158 h 189"/>
                <a:gd name="T88" fmla="*/ 74 w 189"/>
                <a:gd name="T89" fmla="*/ 163 h 189"/>
                <a:gd name="T90" fmla="*/ 74 w 189"/>
                <a:gd name="T91" fmla="*/ 186 h 189"/>
                <a:gd name="T92" fmla="*/ 80 w 189"/>
                <a:gd name="T93" fmla="*/ 189 h 189"/>
                <a:gd name="T94" fmla="*/ 113 w 189"/>
                <a:gd name="T95" fmla="*/ 189 h 189"/>
                <a:gd name="T96" fmla="*/ 116 w 189"/>
                <a:gd name="T97" fmla="*/ 1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9" h="189">
                  <a:moveTo>
                    <a:pt x="116" y="186"/>
                  </a:moveTo>
                  <a:cubicBezTo>
                    <a:pt x="116" y="163"/>
                    <a:pt x="116" y="163"/>
                    <a:pt x="116" y="163"/>
                  </a:cubicBezTo>
                  <a:cubicBezTo>
                    <a:pt x="118" y="162"/>
                    <a:pt x="125" y="160"/>
                    <a:pt x="129" y="158"/>
                  </a:cubicBezTo>
                  <a:cubicBezTo>
                    <a:pt x="146" y="174"/>
                    <a:pt x="146" y="174"/>
                    <a:pt x="146" y="174"/>
                  </a:cubicBezTo>
                  <a:cubicBezTo>
                    <a:pt x="147" y="176"/>
                    <a:pt x="150" y="176"/>
                    <a:pt x="151" y="174"/>
                  </a:cubicBezTo>
                  <a:cubicBezTo>
                    <a:pt x="175" y="151"/>
                    <a:pt x="175" y="151"/>
                    <a:pt x="175" y="151"/>
                  </a:cubicBezTo>
                  <a:cubicBezTo>
                    <a:pt x="176" y="149"/>
                    <a:pt x="176" y="147"/>
                    <a:pt x="175" y="145"/>
                  </a:cubicBezTo>
                  <a:cubicBezTo>
                    <a:pt x="158" y="130"/>
                    <a:pt x="158" y="130"/>
                    <a:pt x="158" y="130"/>
                  </a:cubicBezTo>
                  <a:cubicBezTo>
                    <a:pt x="161" y="126"/>
                    <a:pt x="162" y="123"/>
                    <a:pt x="164" y="118"/>
                  </a:cubicBezTo>
                  <a:cubicBezTo>
                    <a:pt x="187" y="118"/>
                    <a:pt x="187" y="118"/>
                    <a:pt x="187" y="118"/>
                  </a:cubicBezTo>
                  <a:cubicBezTo>
                    <a:pt x="189" y="118"/>
                    <a:pt x="189" y="115"/>
                    <a:pt x="189" y="112"/>
                  </a:cubicBezTo>
                  <a:cubicBezTo>
                    <a:pt x="189" y="79"/>
                    <a:pt x="189" y="79"/>
                    <a:pt x="189" y="79"/>
                  </a:cubicBezTo>
                  <a:cubicBezTo>
                    <a:pt x="189" y="77"/>
                    <a:pt x="189" y="73"/>
                    <a:pt x="187" y="73"/>
                  </a:cubicBezTo>
                  <a:cubicBezTo>
                    <a:pt x="164" y="73"/>
                    <a:pt x="164" y="73"/>
                    <a:pt x="164" y="73"/>
                  </a:cubicBezTo>
                  <a:cubicBezTo>
                    <a:pt x="162" y="71"/>
                    <a:pt x="161" y="66"/>
                    <a:pt x="158" y="62"/>
                  </a:cubicBezTo>
                  <a:cubicBezTo>
                    <a:pt x="175" y="46"/>
                    <a:pt x="175" y="46"/>
                    <a:pt x="175" y="46"/>
                  </a:cubicBezTo>
                  <a:cubicBezTo>
                    <a:pt x="176" y="44"/>
                    <a:pt x="176" y="42"/>
                    <a:pt x="175" y="40"/>
                  </a:cubicBezTo>
                  <a:cubicBezTo>
                    <a:pt x="151" y="17"/>
                    <a:pt x="151" y="17"/>
                    <a:pt x="151" y="17"/>
                  </a:cubicBezTo>
                  <a:cubicBezTo>
                    <a:pt x="150" y="16"/>
                    <a:pt x="147" y="16"/>
                    <a:pt x="146" y="17"/>
                  </a:cubicBezTo>
                  <a:cubicBezTo>
                    <a:pt x="129" y="34"/>
                    <a:pt x="129" y="34"/>
                    <a:pt x="129" y="34"/>
                  </a:cubicBezTo>
                  <a:cubicBezTo>
                    <a:pt x="125" y="31"/>
                    <a:pt x="118" y="30"/>
                    <a:pt x="116" y="28"/>
                  </a:cubicBezTo>
                  <a:cubicBezTo>
                    <a:pt x="116" y="5"/>
                    <a:pt x="116" y="5"/>
                    <a:pt x="116" y="5"/>
                  </a:cubicBezTo>
                  <a:cubicBezTo>
                    <a:pt x="116" y="3"/>
                    <a:pt x="115" y="0"/>
                    <a:pt x="113" y="0"/>
                  </a:cubicBezTo>
                  <a:cubicBezTo>
                    <a:pt x="80" y="0"/>
                    <a:pt x="80" y="0"/>
                    <a:pt x="80" y="0"/>
                  </a:cubicBezTo>
                  <a:cubicBezTo>
                    <a:pt x="77" y="0"/>
                    <a:pt x="74" y="3"/>
                    <a:pt x="74" y="5"/>
                  </a:cubicBezTo>
                  <a:cubicBezTo>
                    <a:pt x="74" y="28"/>
                    <a:pt x="74" y="28"/>
                    <a:pt x="74" y="28"/>
                  </a:cubicBezTo>
                  <a:cubicBezTo>
                    <a:pt x="71" y="30"/>
                    <a:pt x="66" y="32"/>
                    <a:pt x="62" y="34"/>
                  </a:cubicBezTo>
                  <a:cubicBezTo>
                    <a:pt x="46" y="17"/>
                    <a:pt x="46" y="17"/>
                    <a:pt x="46" y="17"/>
                  </a:cubicBezTo>
                  <a:cubicBezTo>
                    <a:pt x="45" y="16"/>
                    <a:pt x="42" y="16"/>
                    <a:pt x="41" y="17"/>
                  </a:cubicBezTo>
                  <a:cubicBezTo>
                    <a:pt x="17" y="41"/>
                    <a:pt x="17" y="41"/>
                    <a:pt x="17" y="41"/>
                  </a:cubicBezTo>
                  <a:cubicBezTo>
                    <a:pt x="16" y="42"/>
                    <a:pt x="16" y="45"/>
                    <a:pt x="18" y="46"/>
                  </a:cubicBezTo>
                  <a:cubicBezTo>
                    <a:pt x="34" y="62"/>
                    <a:pt x="34" y="62"/>
                    <a:pt x="34" y="62"/>
                  </a:cubicBezTo>
                  <a:cubicBezTo>
                    <a:pt x="32" y="66"/>
                    <a:pt x="30" y="71"/>
                    <a:pt x="29" y="73"/>
                  </a:cubicBezTo>
                  <a:cubicBezTo>
                    <a:pt x="6" y="73"/>
                    <a:pt x="6" y="73"/>
                    <a:pt x="6" y="73"/>
                  </a:cubicBezTo>
                  <a:cubicBezTo>
                    <a:pt x="3" y="73"/>
                    <a:pt x="0" y="77"/>
                    <a:pt x="0" y="79"/>
                  </a:cubicBezTo>
                  <a:cubicBezTo>
                    <a:pt x="0" y="112"/>
                    <a:pt x="0" y="112"/>
                    <a:pt x="0" y="112"/>
                  </a:cubicBezTo>
                  <a:cubicBezTo>
                    <a:pt x="0" y="115"/>
                    <a:pt x="3" y="118"/>
                    <a:pt x="6" y="118"/>
                  </a:cubicBezTo>
                  <a:cubicBezTo>
                    <a:pt x="29" y="118"/>
                    <a:pt x="29" y="118"/>
                    <a:pt x="29" y="118"/>
                  </a:cubicBezTo>
                  <a:cubicBezTo>
                    <a:pt x="30" y="123"/>
                    <a:pt x="32" y="126"/>
                    <a:pt x="34" y="130"/>
                  </a:cubicBezTo>
                  <a:cubicBezTo>
                    <a:pt x="18" y="146"/>
                    <a:pt x="18" y="146"/>
                    <a:pt x="18" y="146"/>
                  </a:cubicBezTo>
                  <a:cubicBezTo>
                    <a:pt x="16" y="147"/>
                    <a:pt x="16" y="150"/>
                    <a:pt x="18" y="151"/>
                  </a:cubicBezTo>
                  <a:cubicBezTo>
                    <a:pt x="41" y="175"/>
                    <a:pt x="41" y="175"/>
                    <a:pt x="41" y="175"/>
                  </a:cubicBezTo>
                  <a:cubicBezTo>
                    <a:pt x="43" y="176"/>
                    <a:pt x="45" y="176"/>
                    <a:pt x="47" y="175"/>
                  </a:cubicBezTo>
                  <a:cubicBezTo>
                    <a:pt x="62" y="158"/>
                    <a:pt x="62" y="158"/>
                    <a:pt x="62" y="158"/>
                  </a:cubicBezTo>
                  <a:cubicBezTo>
                    <a:pt x="66" y="160"/>
                    <a:pt x="71" y="162"/>
                    <a:pt x="74" y="163"/>
                  </a:cubicBezTo>
                  <a:cubicBezTo>
                    <a:pt x="74" y="186"/>
                    <a:pt x="74" y="186"/>
                    <a:pt x="74" y="186"/>
                  </a:cubicBezTo>
                  <a:cubicBezTo>
                    <a:pt x="74" y="189"/>
                    <a:pt x="77" y="189"/>
                    <a:pt x="80" y="189"/>
                  </a:cubicBezTo>
                  <a:cubicBezTo>
                    <a:pt x="113" y="189"/>
                    <a:pt x="113" y="189"/>
                    <a:pt x="113" y="189"/>
                  </a:cubicBezTo>
                  <a:cubicBezTo>
                    <a:pt x="115" y="189"/>
                    <a:pt x="116" y="189"/>
                    <a:pt x="116" y="18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6">
              <a:extLst>
                <a:ext uri="{FF2B5EF4-FFF2-40B4-BE49-F238E27FC236}">
                  <a16:creationId xmlns:a16="http://schemas.microsoft.com/office/drawing/2014/main" id="{3FD3FBD5-0147-4843-9455-7214DCF4F957}"/>
                </a:ext>
              </a:extLst>
            </p:cNvPr>
            <p:cNvSpPr>
              <a:spLocks noEditPoints="1"/>
            </p:cNvSpPr>
            <p:nvPr/>
          </p:nvSpPr>
          <p:spPr bwMode="auto">
            <a:xfrm>
              <a:off x="3709988" y="4903788"/>
              <a:ext cx="1673225" cy="1673225"/>
            </a:xfrm>
            <a:custGeom>
              <a:avLst/>
              <a:gdLst>
                <a:gd name="T0" fmla="*/ 117 w 197"/>
                <a:gd name="T1" fmla="*/ 197 h 197"/>
                <a:gd name="T2" fmla="*/ 83 w 197"/>
                <a:gd name="T3" fmla="*/ 197 h 197"/>
                <a:gd name="T4" fmla="*/ 73 w 197"/>
                <a:gd name="T5" fmla="*/ 170 h 197"/>
                <a:gd name="T6" fmla="*/ 67 w 197"/>
                <a:gd name="T7" fmla="*/ 167 h 197"/>
                <a:gd name="T8" fmla="*/ 42 w 197"/>
                <a:gd name="T9" fmla="*/ 182 h 197"/>
                <a:gd name="T10" fmla="*/ 16 w 197"/>
                <a:gd name="T11" fmla="*/ 152 h 197"/>
                <a:gd name="T12" fmla="*/ 33 w 197"/>
                <a:gd name="T13" fmla="*/ 133 h 197"/>
                <a:gd name="T14" fmla="*/ 10 w 197"/>
                <a:gd name="T15" fmla="*/ 126 h 197"/>
                <a:gd name="T16" fmla="*/ 0 w 197"/>
                <a:gd name="T17" fmla="*/ 83 h 197"/>
                <a:gd name="T18" fmla="*/ 30 w 197"/>
                <a:gd name="T19" fmla="*/ 73 h 197"/>
                <a:gd name="T20" fmla="*/ 33 w 197"/>
                <a:gd name="T21" fmla="*/ 67 h 197"/>
                <a:gd name="T22" fmla="*/ 18 w 197"/>
                <a:gd name="T23" fmla="*/ 42 h 197"/>
                <a:gd name="T24" fmla="*/ 53 w 197"/>
                <a:gd name="T25" fmla="*/ 18 h 197"/>
                <a:gd name="T26" fmla="*/ 71 w 197"/>
                <a:gd name="T27" fmla="*/ 31 h 197"/>
                <a:gd name="T28" fmla="*/ 73 w 197"/>
                <a:gd name="T29" fmla="*/ 9 h 197"/>
                <a:gd name="T30" fmla="*/ 117 w 197"/>
                <a:gd name="T31" fmla="*/ 0 h 197"/>
                <a:gd name="T32" fmla="*/ 124 w 197"/>
                <a:gd name="T33" fmla="*/ 30 h 197"/>
                <a:gd name="T34" fmla="*/ 132 w 197"/>
                <a:gd name="T35" fmla="*/ 33 h 197"/>
                <a:gd name="T36" fmla="*/ 158 w 197"/>
                <a:gd name="T37" fmla="*/ 18 h 197"/>
                <a:gd name="T38" fmla="*/ 182 w 197"/>
                <a:gd name="T39" fmla="*/ 53 h 197"/>
                <a:gd name="T40" fmla="*/ 169 w 197"/>
                <a:gd name="T41" fmla="*/ 71 h 197"/>
                <a:gd name="T42" fmla="*/ 191 w 197"/>
                <a:gd name="T43" fmla="*/ 73 h 197"/>
                <a:gd name="T44" fmla="*/ 197 w 197"/>
                <a:gd name="T45" fmla="*/ 116 h 197"/>
                <a:gd name="T46" fmla="*/ 171 w 197"/>
                <a:gd name="T47" fmla="*/ 126 h 197"/>
                <a:gd name="T48" fmla="*/ 182 w 197"/>
                <a:gd name="T49" fmla="*/ 146 h 197"/>
                <a:gd name="T50" fmla="*/ 182 w 197"/>
                <a:gd name="T51" fmla="*/ 158 h 197"/>
                <a:gd name="T52" fmla="*/ 147 w 197"/>
                <a:gd name="T53" fmla="*/ 181 h 197"/>
                <a:gd name="T54" fmla="*/ 127 w 197"/>
                <a:gd name="T55" fmla="*/ 169 h 197"/>
                <a:gd name="T56" fmla="*/ 124 w 197"/>
                <a:gd name="T57" fmla="*/ 190 h 197"/>
                <a:gd name="T58" fmla="*/ 117 w 197"/>
                <a:gd name="T59" fmla="*/ 197 h 197"/>
                <a:gd name="T60" fmla="*/ 83 w 197"/>
                <a:gd name="T61" fmla="*/ 188 h 197"/>
                <a:gd name="T62" fmla="*/ 116 w 197"/>
                <a:gd name="T63" fmla="*/ 167 h 197"/>
                <a:gd name="T64" fmla="*/ 124 w 197"/>
                <a:gd name="T65" fmla="*/ 161 h 197"/>
                <a:gd name="T66" fmla="*/ 136 w 197"/>
                <a:gd name="T67" fmla="*/ 159 h 197"/>
                <a:gd name="T68" fmla="*/ 176 w 197"/>
                <a:gd name="T69" fmla="*/ 152 h 197"/>
                <a:gd name="T70" fmla="*/ 159 w 197"/>
                <a:gd name="T71" fmla="*/ 132 h 197"/>
                <a:gd name="T72" fmla="*/ 164 w 197"/>
                <a:gd name="T73" fmla="*/ 121 h 197"/>
                <a:gd name="T74" fmla="*/ 189 w 197"/>
                <a:gd name="T75" fmla="*/ 118 h 197"/>
                <a:gd name="T76" fmla="*/ 189 w 197"/>
                <a:gd name="T77" fmla="*/ 83 h 197"/>
                <a:gd name="T78" fmla="*/ 168 w 197"/>
                <a:gd name="T79" fmla="*/ 81 h 197"/>
                <a:gd name="T80" fmla="*/ 162 w 197"/>
                <a:gd name="T81" fmla="*/ 74 h 197"/>
                <a:gd name="T82" fmla="*/ 159 w 197"/>
                <a:gd name="T83" fmla="*/ 63 h 197"/>
                <a:gd name="T84" fmla="*/ 153 w 197"/>
                <a:gd name="T85" fmla="*/ 24 h 197"/>
                <a:gd name="T86" fmla="*/ 131 w 197"/>
                <a:gd name="T87" fmla="*/ 41 h 197"/>
                <a:gd name="T88" fmla="*/ 118 w 197"/>
                <a:gd name="T89" fmla="*/ 36 h 197"/>
                <a:gd name="T90" fmla="*/ 116 w 197"/>
                <a:gd name="T91" fmla="*/ 9 h 197"/>
                <a:gd name="T92" fmla="*/ 84 w 197"/>
                <a:gd name="T93" fmla="*/ 8 h 197"/>
                <a:gd name="T94" fmla="*/ 82 w 197"/>
                <a:gd name="T95" fmla="*/ 32 h 197"/>
                <a:gd name="T96" fmla="*/ 74 w 197"/>
                <a:gd name="T97" fmla="*/ 38 h 197"/>
                <a:gd name="T98" fmla="*/ 63 w 197"/>
                <a:gd name="T99" fmla="*/ 41 h 197"/>
                <a:gd name="T100" fmla="*/ 25 w 197"/>
                <a:gd name="T101" fmla="*/ 47 h 197"/>
                <a:gd name="T102" fmla="*/ 42 w 197"/>
                <a:gd name="T103" fmla="*/ 68 h 197"/>
                <a:gd name="T104" fmla="*/ 36 w 197"/>
                <a:gd name="T105" fmla="*/ 79 h 197"/>
                <a:gd name="T106" fmla="*/ 10 w 197"/>
                <a:gd name="T107" fmla="*/ 81 h 197"/>
                <a:gd name="T108" fmla="*/ 9 w 197"/>
                <a:gd name="T109" fmla="*/ 116 h 197"/>
                <a:gd name="T110" fmla="*/ 33 w 197"/>
                <a:gd name="T111" fmla="*/ 118 h 197"/>
                <a:gd name="T112" fmla="*/ 41 w 197"/>
                <a:gd name="T113" fmla="*/ 131 h 197"/>
                <a:gd name="T114" fmla="*/ 41 w 197"/>
                <a:gd name="T115" fmla="*/ 137 h 197"/>
                <a:gd name="T116" fmla="*/ 48 w 197"/>
                <a:gd name="T117" fmla="*/ 175 h 197"/>
                <a:gd name="T118" fmla="*/ 68 w 197"/>
                <a:gd name="T119" fmla="*/ 158 h 197"/>
                <a:gd name="T120" fmla="*/ 80 w 197"/>
                <a:gd name="T121" fmla="*/ 164 h 197"/>
                <a:gd name="T122" fmla="*/ 82 w 197"/>
                <a:gd name="T123" fmla="*/ 18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7" h="197">
                  <a:moveTo>
                    <a:pt x="117" y="197"/>
                  </a:moveTo>
                  <a:cubicBezTo>
                    <a:pt x="117" y="197"/>
                    <a:pt x="117" y="197"/>
                    <a:pt x="117" y="197"/>
                  </a:cubicBezTo>
                  <a:cubicBezTo>
                    <a:pt x="117" y="197"/>
                    <a:pt x="117" y="197"/>
                    <a:pt x="117" y="197"/>
                  </a:cubicBezTo>
                  <a:cubicBezTo>
                    <a:pt x="83" y="197"/>
                    <a:pt x="83" y="197"/>
                    <a:pt x="83" y="197"/>
                  </a:cubicBezTo>
                  <a:cubicBezTo>
                    <a:pt x="77" y="197"/>
                    <a:pt x="73" y="195"/>
                    <a:pt x="73" y="190"/>
                  </a:cubicBezTo>
                  <a:cubicBezTo>
                    <a:pt x="73" y="170"/>
                    <a:pt x="73" y="170"/>
                    <a:pt x="73" y="170"/>
                  </a:cubicBezTo>
                  <a:cubicBezTo>
                    <a:pt x="73" y="170"/>
                    <a:pt x="72" y="169"/>
                    <a:pt x="71" y="169"/>
                  </a:cubicBezTo>
                  <a:cubicBezTo>
                    <a:pt x="70" y="169"/>
                    <a:pt x="68" y="168"/>
                    <a:pt x="67" y="167"/>
                  </a:cubicBezTo>
                  <a:cubicBezTo>
                    <a:pt x="54" y="181"/>
                    <a:pt x="54" y="181"/>
                    <a:pt x="54" y="181"/>
                  </a:cubicBezTo>
                  <a:cubicBezTo>
                    <a:pt x="51" y="185"/>
                    <a:pt x="45" y="185"/>
                    <a:pt x="42" y="182"/>
                  </a:cubicBezTo>
                  <a:cubicBezTo>
                    <a:pt x="19" y="158"/>
                    <a:pt x="19" y="158"/>
                    <a:pt x="19" y="158"/>
                  </a:cubicBezTo>
                  <a:cubicBezTo>
                    <a:pt x="17" y="157"/>
                    <a:pt x="16" y="155"/>
                    <a:pt x="16" y="152"/>
                  </a:cubicBezTo>
                  <a:cubicBezTo>
                    <a:pt x="16" y="150"/>
                    <a:pt x="17" y="148"/>
                    <a:pt x="19" y="147"/>
                  </a:cubicBezTo>
                  <a:cubicBezTo>
                    <a:pt x="33" y="133"/>
                    <a:pt x="33" y="133"/>
                    <a:pt x="33" y="133"/>
                  </a:cubicBezTo>
                  <a:cubicBezTo>
                    <a:pt x="32" y="131"/>
                    <a:pt x="31" y="129"/>
                    <a:pt x="30" y="126"/>
                  </a:cubicBezTo>
                  <a:cubicBezTo>
                    <a:pt x="10" y="126"/>
                    <a:pt x="10" y="126"/>
                    <a:pt x="10" y="126"/>
                  </a:cubicBezTo>
                  <a:cubicBezTo>
                    <a:pt x="5" y="126"/>
                    <a:pt x="0" y="121"/>
                    <a:pt x="0" y="116"/>
                  </a:cubicBezTo>
                  <a:cubicBezTo>
                    <a:pt x="0" y="83"/>
                    <a:pt x="0" y="83"/>
                    <a:pt x="0" y="83"/>
                  </a:cubicBezTo>
                  <a:cubicBezTo>
                    <a:pt x="0" y="79"/>
                    <a:pt x="5" y="73"/>
                    <a:pt x="10" y="73"/>
                  </a:cubicBezTo>
                  <a:cubicBezTo>
                    <a:pt x="30" y="73"/>
                    <a:pt x="30" y="73"/>
                    <a:pt x="30" y="73"/>
                  </a:cubicBezTo>
                  <a:cubicBezTo>
                    <a:pt x="30" y="72"/>
                    <a:pt x="31" y="71"/>
                    <a:pt x="31" y="71"/>
                  </a:cubicBezTo>
                  <a:cubicBezTo>
                    <a:pt x="32" y="69"/>
                    <a:pt x="32" y="68"/>
                    <a:pt x="33" y="67"/>
                  </a:cubicBezTo>
                  <a:cubicBezTo>
                    <a:pt x="19" y="53"/>
                    <a:pt x="19" y="53"/>
                    <a:pt x="19" y="53"/>
                  </a:cubicBezTo>
                  <a:cubicBezTo>
                    <a:pt x="15" y="50"/>
                    <a:pt x="15" y="45"/>
                    <a:pt x="18" y="42"/>
                  </a:cubicBezTo>
                  <a:cubicBezTo>
                    <a:pt x="42" y="18"/>
                    <a:pt x="42" y="18"/>
                    <a:pt x="42" y="18"/>
                  </a:cubicBezTo>
                  <a:cubicBezTo>
                    <a:pt x="45" y="15"/>
                    <a:pt x="50" y="15"/>
                    <a:pt x="53" y="18"/>
                  </a:cubicBezTo>
                  <a:cubicBezTo>
                    <a:pt x="67" y="32"/>
                    <a:pt x="67" y="32"/>
                    <a:pt x="67" y="32"/>
                  </a:cubicBezTo>
                  <a:cubicBezTo>
                    <a:pt x="68" y="32"/>
                    <a:pt x="70" y="31"/>
                    <a:pt x="71" y="31"/>
                  </a:cubicBezTo>
                  <a:cubicBezTo>
                    <a:pt x="72" y="30"/>
                    <a:pt x="73" y="30"/>
                    <a:pt x="73" y="30"/>
                  </a:cubicBezTo>
                  <a:cubicBezTo>
                    <a:pt x="73" y="9"/>
                    <a:pt x="73" y="9"/>
                    <a:pt x="73" y="9"/>
                  </a:cubicBezTo>
                  <a:cubicBezTo>
                    <a:pt x="73" y="4"/>
                    <a:pt x="79" y="0"/>
                    <a:pt x="84" y="0"/>
                  </a:cubicBezTo>
                  <a:cubicBezTo>
                    <a:pt x="117" y="0"/>
                    <a:pt x="117" y="0"/>
                    <a:pt x="117" y="0"/>
                  </a:cubicBezTo>
                  <a:cubicBezTo>
                    <a:pt x="122" y="0"/>
                    <a:pt x="124" y="5"/>
                    <a:pt x="124" y="9"/>
                  </a:cubicBezTo>
                  <a:cubicBezTo>
                    <a:pt x="124" y="30"/>
                    <a:pt x="124" y="30"/>
                    <a:pt x="124" y="30"/>
                  </a:cubicBezTo>
                  <a:cubicBezTo>
                    <a:pt x="125" y="30"/>
                    <a:pt x="126" y="30"/>
                    <a:pt x="127" y="31"/>
                  </a:cubicBezTo>
                  <a:cubicBezTo>
                    <a:pt x="128" y="31"/>
                    <a:pt x="130" y="32"/>
                    <a:pt x="132" y="33"/>
                  </a:cubicBezTo>
                  <a:cubicBezTo>
                    <a:pt x="147" y="18"/>
                    <a:pt x="147" y="18"/>
                    <a:pt x="147" y="18"/>
                  </a:cubicBezTo>
                  <a:cubicBezTo>
                    <a:pt x="150" y="15"/>
                    <a:pt x="155" y="15"/>
                    <a:pt x="158" y="18"/>
                  </a:cubicBezTo>
                  <a:cubicBezTo>
                    <a:pt x="182" y="41"/>
                    <a:pt x="182" y="41"/>
                    <a:pt x="182" y="41"/>
                  </a:cubicBezTo>
                  <a:cubicBezTo>
                    <a:pt x="185" y="45"/>
                    <a:pt x="185" y="50"/>
                    <a:pt x="182" y="53"/>
                  </a:cubicBezTo>
                  <a:cubicBezTo>
                    <a:pt x="168" y="66"/>
                    <a:pt x="168" y="66"/>
                    <a:pt x="168" y="66"/>
                  </a:cubicBezTo>
                  <a:cubicBezTo>
                    <a:pt x="168" y="68"/>
                    <a:pt x="169" y="69"/>
                    <a:pt x="169" y="71"/>
                  </a:cubicBezTo>
                  <a:cubicBezTo>
                    <a:pt x="170" y="71"/>
                    <a:pt x="170" y="72"/>
                    <a:pt x="170" y="73"/>
                  </a:cubicBezTo>
                  <a:cubicBezTo>
                    <a:pt x="191" y="73"/>
                    <a:pt x="191" y="73"/>
                    <a:pt x="191" y="73"/>
                  </a:cubicBezTo>
                  <a:cubicBezTo>
                    <a:pt x="193" y="73"/>
                    <a:pt x="197" y="74"/>
                    <a:pt x="197" y="83"/>
                  </a:cubicBezTo>
                  <a:cubicBezTo>
                    <a:pt x="197" y="116"/>
                    <a:pt x="197" y="116"/>
                    <a:pt x="197" y="116"/>
                  </a:cubicBezTo>
                  <a:cubicBezTo>
                    <a:pt x="197" y="125"/>
                    <a:pt x="193" y="126"/>
                    <a:pt x="191" y="126"/>
                  </a:cubicBezTo>
                  <a:cubicBezTo>
                    <a:pt x="171" y="126"/>
                    <a:pt x="171" y="126"/>
                    <a:pt x="171" y="126"/>
                  </a:cubicBezTo>
                  <a:cubicBezTo>
                    <a:pt x="170" y="129"/>
                    <a:pt x="169" y="131"/>
                    <a:pt x="168" y="133"/>
                  </a:cubicBezTo>
                  <a:cubicBezTo>
                    <a:pt x="182" y="146"/>
                    <a:pt x="182" y="146"/>
                    <a:pt x="182" y="146"/>
                  </a:cubicBezTo>
                  <a:cubicBezTo>
                    <a:pt x="183" y="148"/>
                    <a:pt x="184" y="150"/>
                    <a:pt x="184" y="152"/>
                  </a:cubicBezTo>
                  <a:cubicBezTo>
                    <a:pt x="184" y="154"/>
                    <a:pt x="183" y="156"/>
                    <a:pt x="182" y="158"/>
                  </a:cubicBezTo>
                  <a:cubicBezTo>
                    <a:pt x="158" y="181"/>
                    <a:pt x="158" y="181"/>
                    <a:pt x="158" y="181"/>
                  </a:cubicBezTo>
                  <a:cubicBezTo>
                    <a:pt x="155" y="185"/>
                    <a:pt x="150" y="185"/>
                    <a:pt x="147" y="181"/>
                  </a:cubicBezTo>
                  <a:cubicBezTo>
                    <a:pt x="132" y="167"/>
                    <a:pt x="132" y="167"/>
                    <a:pt x="132" y="167"/>
                  </a:cubicBezTo>
                  <a:cubicBezTo>
                    <a:pt x="130" y="168"/>
                    <a:pt x="128" y="169"/>
                    <a:pt x="127" y="169"/>
                  </a:cubicBezTo>
                  <a:cubicBezTo>
                    <a:pt x="126" y="169"/>
                    <a:pt x="125" y="170"/>
                    <a:pt x="124" y="170"/>
                  </a:cubicBezTo>
                  <a:cubicBezTo>
                    <a:pt x="124" y="190"/>
                    <a:pt x="124" y="190"/>
                    <a:pt x="124" y="190"/>
                  </a:cubicBezTo>
                  <a:cubicBezTo>
                    <a:pt x="124" y="194"/>
                    <a:pt x="123" y="195"/>
                    <a:pt x="121" y="196"/>
                  </a:cubicBezTo>
                  <a:cubicBezTo>
                    <a:pt x="120" y="197"/>
                    <a:pt x="118" y="197"/>
                    <a:pt x="117" y="197"/>
                  </a:cubicBezTo>
                  <a:close/>
                  <a:moveTo>
                    <a:pt x="82" y="188"/>
                  </a:moveTo>
                  <a:cubicBezTo>
                    <a:pt x="82" y="188"/>
                    <a:pt x="83" y="188"/>
                    <a:pt x="83" y="188"/>
                  </a:cubicBezTo>
                  <a:cubicBezTo>
                    <a:pt x="116" y="188"/>
                    <a:pt x="116" y="188"/>
                    <a:pt x="116" y="188"/>
                  </a:cubicBezTo>
                  <a:cubicBezTo>
                    <a:pt x="116" y="167"/>
                    <a:pt x="116" y="167"/>
                    <a:pt x="116" y="167"/>
                  </a:cubicBezTo>
                  <a:cubicBezTo>
                    <a:pt x="116" y="166"/>
                    <a:pt x="117" y="164"/>
                    <a:pt x="118" y="164"/>
                  </a:cubicBezTo>
                  <a:cubicBezTo>
                    <a:pt x="119" y="163"/>
                    <a:pt x="121" y="162"/>
                    <a:pt x="124" y="161"/>
                  </a:cubicBezTo>
                  <a:cubicBezTo>
                    <a:pt x="126" y="160"/>
                    <a:pt x="129" y="159"/>
                    <a:pt x="131" y="158"/>
                  </a:cubicBezTo>
                  <a:cubicBezTo>
                    <a:pt x="133" y="158"/>
                    <a:pt x="135" y="158"/>
                    <a:pt x="136" y="159"/>
                  </a:cubicBezTo>
                  <a:cubicBezTo>
                    <a:pt x="153" y="175"/>
                    <a:pt x="153" y="175"/>
                    <a:pt x="153" y="175"/>
                  </a:cubicBezTo>
                  <a:cubicBezTo>
                    <a:pt x="176" y="152"/>
                    <a:pt x="176" y="152"/>
                    <a:pt x="176" y="152"/>
                  </a:cubicBezTo>
                  <a:cubicBezTo>
                    <a:pt x="159" y="137"/>
                    <a:pt x="159" y="137"/>
                    <a:pt x="159" y="137"/>
                  </a:cubicBezTo>
                  <a:cubicBezTo>
                    <a:pt x="158" y="135"/>
                    <a:pt x="158" y="133"/>
                    <a:pt x="159" y="132"/>
                  </a:cubicBezTo>
                  <a:cubicBezTo>
                    <a:pt x="159" y="131"/>
                    <a:pt x="159" y="131"/>
                    <a:pt x="159" y="131"/>
                  </a:cubicBezTo>
                  <a:cubicBezTo>
                    <a:pt x="161" y="128"/>
                    <a:pt x="162" y="125"/>
                    <a:pt x="164" y="121"/>
                  </a:cubicBezTo>
                  <a:cubicBezTo>
                    <a:pt x="164" y="119"/>
                    <a:pt x="166" y="118"/>
                    <a:pt x="168" y="118"/>
                  </a:cubicBezTo>
                  <a:cubicBezTo>
                    <a:pt x="189" y="118"/>
                    <a:pt x="189" y="118"/>
                    <a:pt x="189" y="118"/>
                  </a:cubicBezTo>
                  <a:cubicBezTo>
                    <a:pt x="189" y="117"/>
                    <a:pt x="189" y="117"/>
                    <a:pt x="189" y="116"/>
                  </a:cubicBezTo>
                  <a:cubicBezTo>
                    <a:pt x="189" y="83"/>
                    <a:pt x="189" y="83"/>
                    <a:pt x="189" y="83"/>
                  </a:cubicBezTo>
                  <a:cubicBezTo>
                    <a:pt x="189" y="82"/>
                    <a:pt x="189" y="82"/>
                    <a:pt x="189" y="81"/>
                  </a:cubicBezTo>
                  <a:cubicBezTo>
                    <a:pt x="168" y="81"/>
                    <a:pt x="168" y="81"/>
                    <a:pt x="168" y="81"/>
                  </a:cubicBezTo>
                  <a:cubicBezTo>
                    <a:pt x="166" y="81"/>
                    <a:pt x="165" y="80"/>
                    <a:pt x="164" y="79"/>
                  </a:cubicBezTo>
                  <a:cubicBezTo>
                    <a:pt x="163" y="78"/>
                    <a:pt x="162" y="76"/>
                    <a:pt x="162" y="74"/>
                  </a:cubicBezTo>
                  <a:cubicBezTo>
                    <a:pt x="161" y="72"/>
                    <a:pt x="160" y="70"/>
                    <a:pt x="159" y="68"/>
                  </a:cubicBezTo>
                  <a:cubicBezTo>
                    <a:pt x="158" y="66"/>
                    <a:pt x="158" y="64"/>
                    <a:pt x="159" y="63"/>
                  </a:cubicBezTo>
                  <a:cubicBezTo>
                    <a:pt x="175" y="47"/>
                    <a:pt x="175" y="47"/>
                    <a:pt x="175" y="47"/>
                  </a:cubicBezTo>
                  <a:cubicBezTo>
                    <a:pt x="153" y="24"/>
                    <a:pt x="153" y="24"/>
                    <a:pt x="153" y="24"/>
                  </a:cubicBezTo>
                  <a:cubicBezTo>
                    <a:pt x="136" y="41"/>
                    <a:pt x="136" y="41"/>
                    <a:pt x="136" y="41"/>
                  </a:cubicBezTo>
                  <a:cubicBezTo>
                    <a:pt x="135" y="42"/>
                    <a:pt x="133" y="42"/>
                    <a:pt x="131" y="41"/>
                  </a:cubicBezTo>
                  <a:cubicBezTo>
                    <a:pt x="129" y="40"/>
                    <a:pt x="126" y="39"/>
                    <a:pt x="124" y="39"/>
                  </a:cubicBezTo>
                  <a:cubicBezTo>
                    <a:pt x="121" y="38"/>
                    <a:pt x="119" y="37"/>
                    <a:pt x="118" y="36"/>
                  </a:cubicBezTo>
                  <a:cubicBezTo>
                    <a:pt x="117" y="35"/>
                    <a:pt x="116" y="34"/>
                    <a:pt x="116" y="32"/>
                  </a:cubicBezTo>
                  <a:cubicBezTo>
                    <a:pt x="116" y="9"/>
                    <a:pt x="116" y="9"/>
                    <a:pt x="116" y="9"/>
                  </a:cubicBezTo>
                  <a:cubicBezTo>
                    <a:pt x="116" y="9"/>
                    <a:pt x="116" y="8"/>
                    <a:pt x="116" y="8"/>
                  </a:cubicBezTo>
                  <a:cubicBezTo>
                    <a:pt x="84" y="8"/>
                    <a:pt x="84" y="8"/>
                    <a:pt x="84" y="8"/>
                  </a:cubicBezTo>
                  <a:cubicBezTo>
                    <a:pt x="83" y="8"/>
                    <a:pt x="82" y="9"/>
                    <a:pt x="82" y="10"/>
                  </a:cubicBezTo>
                  <a:cubicBezTo>
                    <a:pt x="82" y="32"/>
                    <a:pt x="82" y="32"/>
                    <a:pt x="82" y="32"/>
                  </a:cubicBezTo>
                  <a:cubicBezTo>
                    <a:pt x="82" y="34"/>
                    <a:pt x="81" y="35"/>
                    <a:pt x="80" y="36"/>
                  </a:cubicBezTo>
                  <a:cubicBezTo>
                    <a:pt x="78" y="37"/>
                    <a:pt x="77" y="38"/>
                    <a:pt x="74" y="38"/>
                  </a:cubicBezTo>
                  <a:cubicBezTo>
                    <a:pt x="72" y="39"/>
                    <a:pt x="70" y="40"/>
                    <a:pt x="68" y="41"/>
                  </a:cubicBezTo>
                  <a:cubicBezTo>
                    <a:pt x="66" y="42"/>
                    <a:pt x="64" y="42"/>
                    <a:pt x="63" y="41"/>
                  </a:cubicBezTo>
                  <a:cubicBezTo>
                    <a:pt x="47" y="25"/>
                    <a:pt x="47" y="25"/>
                    <a:pt x="47" y="25"/>
                  </a:cubicBezTo>
                  <a:cubicBezTo>
                    <a:pt x="25" y="47"/>
                    <a:pt x="25" y="47"/>
                    <a:pt x="25" y="47"/>
                  </a:cubicBezTo>
                  <a:cubicBezTo>
                    <a:pt x="41" y="62"/>
                    <a:pt x="41" y="62"/>
                    <a:pt x="41" y="62"/>
                  </a:cubicBezTo>
                  <a:cubicBezTo>
                    <a:pt x="42" y="64"/>
                    <a:pt x="43" y="66"/>
                    <a:pt x="42" y="68"/>
                  </a:cubicBezTo>
                  <a:cubicBezTo>
                    <a:pt x="41" y="70"/>
                    <a:pt x="40" y="72"/>
                    <a:pt x="39" y="74"/>
                  </a:cubicBezTo>
                  <a:cubicBezTo>
                    <a:pt x="38" y="76"/>
                    <a:pt x="37" y="78"/>
                    <a:pt x="36" y="79"/>
                  </a:cubicBezTo>
                  <a:cubicBezTo>
                    <a:pt x="36" y="80"/>
                    <a:pt x="34" y="81"/>
                    <a:pt x="33" y="81"/>
                  </a:cubicBezTo>
                  <a:cubicBezTo>
                    <a:pt x="10" y="81"/>
                    <a:pt x="10" y="81"/>
                    <a:pt x="10" y="81"/>
                  </a:cubicBezTo>
                  <a:cubicBezTo>
                    <a:pt x="10" y="82"/>
                    <a:pt x="9" y="83"/>
                    <a:pt x="9" y="83"/>
                  </a:cubicBezTo>
                  <a:cubicBezTo>
                    <a:pt x="9" y="116"/>
                    <a:pt x="9" y="116"/>
                    <a:pt x="9" y="116"/>
                  </a:cubicBezTo>
                  <a:cubicBezTo>
                    <a:pt x="9" y="117"/>
                    <a:pt x="9" y="117"/>
                    <a:pt x="10" y="118"/>
                  </a:cubicBezTo>
                  <a:cubicBezTo>
                    <a:pt x="33" y="118"/>
                    <a:pt x="33" y="118"/>
                    <a:pt x="33" y="118"/>
                  </a:cubicBezTo>
                  <a:cubicBezTo>
                    <a:pt x="35" y="118"/>
                    <a:pt x="36" y="119"/>
                    <a:pt x="37" y="121"/>
                  </a:cubicBezTo>
                  <a:cubicBezTo>
                    <a:pt x="38" y="125"/>
                    <a:pt x="39" y="128"/>
                    <a:pt x="41" y="131"/>
                  </a:cubicBezTo>
                  <a:cubicBezTo>
                    <a:pt x="42" y="132"/>
                    <a:pt x="42" y="132"/>
                    <a:pt x="42" y="132"/>
                  </a:cubicBezTo>
                  <a:cubicBezTo>
                    <a:pt x="43" y="133"/>
                    <a:pt x="42" y="135"/>
                    <a:pt x="41" y="137"/>
                  </a:cubicBezTo>
                  <a:cubicBezTo>
                    <a:pt x="25" y="152"/>
                    <a:pt x="25" y="152"/>
                    <a:pt x="25" y="152"/>
                  </a:cubicBezTo>
                  <a:cubicBezTo>
                    <a:pt x="48" y="175"/>
                    <a:pt x="48" y="175"/>
                    <a:pt x="48" y="175"/>
                  </a:cubicBezTo>
                  <a:cubicBezTo>
                    <a:pt x="63" y="159"/>
                    <a:pt x="63" y="159"/>
                    <a:pt x="63" y="159"/>
                  </a:cubicBezTo>
                  <a:cubicBezTo>
                    <a:pt x="64" y="158"/>
                    <a:pt x="66" y="157"/>
                    <a:pt x="68" y="158"/>
                  </a:cubicBezTo>
                  <a:cubicBezTo>
                    <a:pt x="70" y="159"/>
                    <a:pt x="72" y="160"/>
                    <a:pt x="75" y="161"/>
                  </a:cubicBezTo>
                  <a:cubicBezTo>
                    <a:pt x="77" y="162"/>
                    <a:pt x="78" y="163"/>
                    <a:pt x="80" y="164"/>
                  </a:cubicBezTo>
                  <a:cubicBezTo>
                    <a:pt x="81" y="164"/>
                    <a:pt x="82" y="166"/>
                    <a:pt x="82" y="167"/>
                  </a:cubicBezTo>
                  <a:lnTo>
                    <a:pt x="82" y="18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47">
              <a:extLst>
                <a:ext uri="{FF2B5EF4-FFF2-40B4-BE49-F238E27FC236}">
                  <a16:creationId xmlns:a16="http://schemas.microsoft.com/office/drawing/2014/main" id="{D9802E6F-17CC-EF44-B65B-6DBEE1AF6584}"/>
                </a:ext>
              </a:extLst>
            </p:cNvPr>
            <p:cNvSpPr>
              <a:spLocks noChangeArrowheads="1"/>
            </p:cNvSpPr>
            <p:nvPr/>
          </p:nvSpPr>
          <p:spPr bwMode="auto">
            <a:xfrm>
              <a:off x="4305301" y="5507038"/>
              <a:ext cx="500063" cy="509588"/>
            </a:xfrm>
            <a:prstGeom prst="ellipse">
              <a:avLst/>
            </a:pr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8">
              <a:extLst>
                <a:ext uri="{FF2B5EF4-FFF2-40B4-BE49-F238E27FC236}">
                  <a16:creationId xmlns:a16="http://schemas.microsoft.com/office/drawing/2014/main" id="{5B963825-D04E-3944-B931-B3F5B83F26B2}"/>
                </a:ext>
              </a:extLst>
            </p:cNvPr>
            <p:cNvSpPr>
              <a:spLocks/>
            </p:cNvSpPr>
            <p:nvPr/>
          </p:nvSpPr>
          <p:spPr bwMode="auto">
            <a:xfrm>
              <a:off x="5451476" y="5854700"/>
              <a:ext cx="966788" cy="969963"/>
            </a:xfrm>
            <a:custGeom>
              <a:avLst/>
              <a:gdLst>
                <a:gd name="T0" fmla="*/ 71 w 114"/>
                <a:gd name="T1" fmla="*/ 113 h 114"/>
                <a:gd name="T2" fmla="*/ 71 w 114"/>
                <a:gd name="T3" fmla="*/ 99 h 114"/>
                <a:gd name="T4" fmla="*/ 78 w 114"/>
                <a:gd name="T5" fmla="*/ 96 h 114"/>
                <a:gd name="T6" fmla="*/ 88 w 114"/>
                <a:gd name="T7" fmla="*/ 106 h 114"/>
                <a:gd name="T8" fmla="*/ 91 w 114"/>
                <a:gd name="T9" fmla="*/ 106 h 114"/>
                <a:gd name="T10" fmla="*/ 105 w 114"/>
                <a:gd name="T11" fmla="*/ 92 h 114"/>
                <a:gd name="T12" fmla="*/ 105 w 114"/>
                <a:gd name="T13" fmla="*/ 88 h 114"/>
                <a:gd name="T14" fmla="*/ 96 w 114"/>
                <a:gd name="T15" fmla="*/ 79 h 114"/>
                <a:gd name="T16" fmla="*/ 99 w 114"/>
                <a:gd name="T17" fmla="*/ 71 h 114"/>
                <a:gd name="T18" fmla="*/ 113 w 114"/>
                <a:gd name="T19" fmla="*/ 71 h 114"/>
                <a:gd name="T20" fmla="*/ 113 w 114"/>
                <a:gd name="T21" fmla="*/ 69 h 114"/>
                <a:gd name="T22" fmla="*/ 113 w 114"/>
                <a:gd name="T23" fmla="*/ 49 h 114"/>
                <a:gd name="T24" fmla="*/ 113 w 114"/>
                <a:gd name="T25" fmla="*/ 45 h 114"/>
                <a:gd name="T26" fmla="*/ 99 w 114"/>
                <a:gd name="T27" fmla="*/ 45 h 114"/>
                <a:gd name="T28" fmla="*/ 96 w 114"/>
                <a:gd name="T29" fmla="*/ 38 h 114"/>
                <a:gd name="T30" fmla="*/ 105 w 114"/>
                <a:gd name="T31" fmla="*/ 29 h 114"/>
                <a:gd name="T32" fmla="*/ 105 w 114"/>
                <a:gd name="T33" fmla="*/ 25 h 114"/>
                <a:gd name="T34" fmla="*/ 91 w 114"/>
                <a:gd name="T35" fmla="*/ 11 h 114"/>
                <a:gd name="T36" fmla="*/ 88 w 114"/>
                <a:gd name="T37" fmla="*/ 11 h 114"/>
                <a:gd name="T38" fmla="*/ 78 w 114"/>
                <a:gd name="T39" fmla="*/ 21 h 114"/>
                <a:gd name="T40" fmla="*/ 71 w 114"/>
                <a:gd name="T41" fmla="*/ 18 h 114"/>
                <a:gd name="T42" fmla="*/ 71 w 114"/>
                <a:gd name="T43" fmla="*/ 4 h 114"/>
                <a:gd name="T44" fmla="*/ 68 w 114"/>
                <a:gd name="T45" fmla="*/ 0 h 114"/>
                <a:gd name="T46" fmla="*/ 48 w 114"/>
                <a:gd name="T47" fmla="*/ 0 h 114"/>
                <a:gd name="T48" fmla="*/ 45 w 114"/>
                <a:gd name="T49" fmla="*/ 4 h 114"/>
                <a:gd name="T50" fmla="*/ 45 w 114"/>
                <a:gd name="T51" fmla="*/ 18 h 114"/>
                <a:gd name="T52" fmla="*/ 38 w 114"/>
                <a:gd name="T53" fmla="*/ 21 h 114"/>
                <a:gd name="T54" fmla="*/ 28 w 114"/>
                <a:gd name="T55" fmla="*/ 11 h 114"/>
                <a:gd name="T56" fmla="*/ 25 w 114"/>
                <a:gd name="T57" fmla="*/ 11 h 114"/>
                <a:gd name="T58" fmla="*/ 11 w 114"/>
                <a:gd name="T59" fmla="*/ 25 h 114"/>
                <a:gd name="T60" fmla="*/ 11 w 114"/>
                <a:gd name="T61" fmla="*/ 29 h 114"/>
                <a:gd name="T62" fmla="*/ 21 w 114"/>
                <a:gd name="T63" fmla="*/ 38 h 114"/>
                <a:gd name="T64" fmla="*/ 18 w 114"/>
                <a:gd name="T65" fmla="*/ 45 h 114"/>
                <a:gd name="T66" fmla="*/ 4 w 114"/>
                <a:gd name="T67" fmla="*/ 45 h 114"/>
                <a:gd name="T68" fmla="*/ 0 w 114"/>
                <a:gd name="T69" fmla="*/ 49 h 114"/>
                <a:gd name="T70" fmla="*/ 0 w 114"/>
                <a:gd name="T71" fmla="*/ 69 h 114"/>
                <a:gd name="T72" fmla="*/ 4 w 114"/>
                <a:gd name="T73" fmla="*/ 71 h 114"/>
                <a:gd name="T74" fmla="*/ 18 w 114"/>
                <a:gd name="T75" fmla="*/ 71 h 114"/>
                <a:gd name="T76" fmla="*/ 21 w 114"/>
                <a:gd name="T77" fmla="*/ 79 h 114"/>
                <a:gd name="T78" fmla="*/ 11 w 114"/>
                <a:gd name="T79" fmla="*/ 88 h 114"/>
                <a:gd name="T80" fmla="*/ 11 w 114"/>
                <a:gd name="T81" fmla="*/ 92 h 114"/>
                <a:gd name="T82" fmla="*/ 25 w 114"/>
                <a:gd name="T83" fmla="*/ 106 h 114"/>
                <a:gd name="T84" fmla="*/ 28 w 114"/>
                <a:gd name="T85" fmla="*/ 106 h 114"/>
                <a:gd name="T86" fmla="*/ 38 w 114"/>
                <a:gd name="T87" fmla="*/ 96 h 114"/>
                <a:gd name="T88" fmla="*/ 45 w 114"/>
                <a:gd name="T89" fmla="*/ 99 h 114"/>
                <a:gd name="T90" fmla="*/ 45 w 114"/>
                <a:gd name="T91" fmla="*/ 113 h 114"/>
                <a:gd name="T92" fmla="*/ 48 w 114"/>
                <a:gd name="T93" fmla="*/ 114 h 114"/>
                <a:gd name="T94" fmla="*/ 68 w 114"/>
                <a:gd name="T95" fmla="*/ 114 h 114"/>
                <a:gd name="T96" fmla="*/ 71 w 114"/>
                <a:gd name="T97"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4" h="114">
                  <a:moveTo>
                    <a:pt x="71" y="113"/>
                  </a:moveTo>
                  <a:cubicBezTo>
                    <a:pt x="71" y="99"/>
                    <a:pt x="71" y="99"/>
                    <a:pt x="71" y="99"/>
                  </a:cubicBezTo>
                  <a:cubicBezTo>
                    <a:pt x="71" y="98"/>
                    <a:pt x="76" y="97"/>
                    <a:pt x="78" y="96"/>
                  </a:cubicBezTo>
                  <a:cubicBezTo>
                    <a:pt x="88" y="106"/>
                    <a:pt x="88" y="106"/>
                    <a:pt x="88" y="106"/>
                  </a:cubicBezTo>
                  <a:cubicBezTo>
                    <a:pt x="89" y="107"/>
                    <a:pt x="90" y="107"/>
                    <a:pt x="91" y="106"/>
                  </a:cubicBezTo>
                  <a:cubicBezTo>
                    <a:pt x="105" y="92"/>
                    <a:pt x="105" y="92"/>
                    <a:pt x="105" y="92"/>
                  </a:cubicBezTo>
                  <a:cubicBezTo>
                    <a:pt x="106" y="91"/>
                    <a:pt x="106" y="89"/>
                    <a:pt x="105" y="88"/>
                  </a:cubicBezTo>
                  <a:cubicBezTo>
                    <a:pt x="96" y="79"/>
                    <a:pt x="96" y="79"/>
                    <a:pt x="96" y="79"/>
                  </a:cubicBezTo>
                  <a:cubicBezTo>
                    <a:pt x="97" y="76"/>
                    <a:pt x="98" y="74"/>
                    <a:pt x="99" y="71"/>
                  </a:cubicBezTo>
                  <a:cubicBezTo>
                    <a:pt x="113" y="71"/>
                    <a:pt x="113" y="71"/>
                    <a:pt x="113" y="71"/>
                  </a:cubicBezTo>
                  <a:cubicBezTo>
                    <a:pt x="114" y="71"/>
                    <a:pt x="113" y="70"/>
                    <a:pt x="113" y="69"/>
                  </a:cubicBezTo>
                  <a:cubicBezTo>
                    <a:pt x="113" y="49"/>
                    <a:pt x="113" y="49"/>
                    <a:pt x="113" y="49"/>
                  </a:cubicBezTo>
                  <a:cubicBezTo>
                    <a:pt x="113" y="47"/>
                    <a:pt x="114" y="45"/>
                    <a:pt x="113" y="45"/>
                  </a:cubicBezTo>
                  <a:cubicBezTo>
                    <a:pt x="99" y="45"/>
                    <a:pt x="99" y="45"/>
                    <a:pt x="99" y="45"/>
                  </a:cubicBezTo>
                  <a:cubicBezTo>
                    <a:pt x="98" y="43"/>
                    <a:pt x="97" y="41"/>
                    <a:pt x="96" y="38"/>
                  </a:cubicBezTo>
                  <a:cubicBezTo>
                    <a:pt x="105" y="29"/>
                    <a:pt x="105" y="29"/>
                    <a:pt x="105" y="29"/>
                  </a:cubicBezTo>
                  <a:cubicBezTo>
                    <a:pt x="106" y="28"/>
                    <a:pt x="106" y="26"/>
                    <a:pt x="105" y="25"/>
                  </a:cubicBezTo>
                  <a:cubicBezTo>
                    <a:pt x="91" y="11"/>
                    <a:pt x="91" y="11"/>
                    <a:pt x="91" y="11"/>
                  </a:cubicBezTo>
                  <a:cubicBezTo>
                    <a:pt x="90" y="10"/>
                    <a:pt x="89" y="10"/>
                    <a:pt x="88" y="11"/>
                  </a:cubicBezTo>
                  <a:cubicBezTo>
                    <a:pt x="78" y="21"/>
                    <a:pt x="78" y="21"/>
                    <a:pt x="78" y="21"/>
                  </a:cubicBezTo>
                  <a:cubicBezTo>
                    <a:pt x="76" y="20"/>
                    <a:pt x="71" y="19"/>
                    <a:pt x="71" y="18"/>
                  </a:cubicBezTo>
                  <a:cubicBezTo>
                    <a:pt x="71" y="4"/>
                    <a:pt x="71" y="4"/>
                    <a:pt x="71" y="4"/>
                  </a:cubicBezTo>
                  <a:cubicBezTo>
                    <a:pt x="71" y="3"/>
                    <a:pt x="69" y="0"/>
                    <a:pt x="68" y="0"/>
                  </a:cubicBezTo>
                  <a:cubicBezTo>
                    <a:pt x="48" y="0"/>
                    <a:pt x="48" y="0"/>
                    <a:pt x="48" y="0"/>
                  </a:cubicBezTo>
                  <a:cubicBezTo>
                    <a:pt x="47" y="0"/>
                    <a:pt x="45" y="3"/>
                    <a:pt x="45" y="4"/>
                  </a:cubicBezTo>
                  <a:cubicBezTo>
                    <a:pt x="45" y="18"/>
                    <a:pt x="45" y="18"/>
                    <a:pt x="45" y="18"/>
                  </a:cubicBezTo>
                  <a:cubicBezTo>
                    <a:pt x="43" y="19"/>
                    <a:pt x="40" y="20"/>
                    <a:pt x="38" y="21"/>
                  </a:cubicBezTo>
                  <a:cubicBezTo>
                    <a:pt x="28" y="11"/>
                    <a:pt x="28" y="11"/>
                    <a:pt x="28" y="11"/>
                  </a:cubicBezTo>
                  <a:cubicBezTo>
                    <a:pt x="27" y="10"/>
                    <a:pt x="26" y="10"/>
                    <a:pt x="25" y="11"/>
                  </a:cubicBezTo>
                  <a:cubicBezTo>
                    <a:pt x="11" y="25"/>
                    <a:pt x="11" y="25"/>
                    <a:pt x="11" y="25"/>
                  </a:cubicBezTo>
                  <a:cubicBezTo>
                    <a:pt x="10" y="26"/>
                    <a:pt x="10" y="28"/>
                    <a:pt x="11" y="29"/>
                  </a:cubicBezTo>
                  <a:cubicBezTo>
                    <a:pt x="21" y="38"/>
                    <a:pt x="21" y="38"/>
                    <a:pt x="21" y="38"/>
                  </a:cubicBezTo>
                  <a:cubicBezTo>
                    <a:pt x="19" y="41"/>
                    <a:pt x="18" y="43"/>
                    <a:pt x="18" y="45"/>
                  </a:cubicBezTo>
                  <a:cubicBezTo>
                    <a:pt x="4" y="45"/>
                    <a:pt x="4" y="45"/>
                    <a:pt x="4" y="45"/>
                  </a:cubicBezTo>
                  <a:cubicBezTo>
                    <a:pt x="2" y="45"/>
                    <a:pt x="0" y="47"/>
                    <a:pt x="0" y="49"/>
                  </a:cubicBezTo>
                  <a:cubicBezTo>
                    <a:pt x="0" y="69"/>
                    <a:pt x="0" y="69"/>
                    <a:pt x="0" y="69"/>
                  </a:cubicBezTo>
                  <a:cubicBezTo>
                    <a:pt x="0" y="70"/>
                    <a:pt x="2" y="71"/>
                    <a:pt x="4" y="71"/>
                  </a:cubicBezTo>
                  <a:cubicBezTo>
                    <a:pt x="18" y="71"/>
                    <a:pt x="18" y="71"/>
                    <a:pt x="18" y="71"/>
                  </a:cubicBezTo>
                  <a:cubicBezTo>
                    <a:pt x="18" y="74"/>
                    <a:pt x="19" y="76"/>
                    <a:pt x="21" y="79"/>
                  </a:cubicBezTo>
                  <a:cubicBezTo>
                    <a:pt x="11" y="88"/>
                    <a:pt x="11" y="88"/>
                    <a:pt x="11" y="88"/>
                  </a:cubicBezTo>
                  <a:cubicBezTo>
                    <a:pt x="10" y="89"/>
                    <a:pt x="10" y="91"/>
                    <a:pt x="11" y="92"/>
                  </a:cubicBezTo>
                  <a:cubicBezTo>
                    <a:pt x="25" y="106"/>
                    <a:pt x="25" y="106"/>
                    <a:pt x="25" y="106"/>
                  </a:cubicBezTo>
                  <a:cubicBezTo>
                    <a:pt x="26" y="107"/>
                    <a:pt x="27" y="107"/>
                    <a:pt x="28" y="106"/>
                  </a:cubicBezTo>
                  <a:cubicBezTo>
                    <a:pt x="38" y="96"/>
                    <a:pt x="38" y="96"/>
                    <a:pt x="38" y="96"/>
                  </a:cubicBezTo>
                  <a:cubicBezTo>
                    <a:pt x="40" y="97"/>
                    <a:pt x="43" y="98"/>
                    <a:pt x="45" y="99"/>
                  </a:cubicBezTo>
                  <a:cubicBezTo>
                    <a:pt x="45" y="113"/>
                    <a:pt x="45" y="113"/>
                    <a:pt x="45" y="113"/>
                  </a:cubicBezTo>
                  <a:cubicBezTo>
                    <a:pt x="45" y="114"/>
                    <a:pt x="47" y="114"/>
                    <a:pt x="48" y="114"/>
                  </a:cubicBezTo>
                  <a:cubicBezTo>
                    <a:pt x="68" y="114"/>
                    <a:pt x="68" y="114"/>
                    <a:pt x="68" y="114"/>
                  </a:cubicBezTo>
                  <a:cubicBezTo>
                    <a:pt x="69" y="114"/>
                    <a:pt x="71" y="114"/>
                    <a:pt x="71" y="11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9">
              <a:extLst>
                <a:ext uri="{FF2B5EF4-FFF2-40B4-BE49-F238E27FC236}">
                  <a16:creationId xmlns:a16="http://schemas.microsoft.com/office/drawing/2014/main" id="{E78AEFD5-8E6A-9A43-8971-E31104B3EF68}"/>
                </a:ext>
              </a:extLst>
            </p:cNvPr>
            <p:cNvSpPr>
              <a:spLocks noEditPoints="1"/>
            </p:cNvSpPr>
            <p:nvPr/>
          </p:nvSpPr>
          <p:spPr bwMode="auto">
            <a:xfrm>
              <a:off x="5416551" y="5821363"/>
              <a:ext cx="1036638" cy="1036638"/>
            </a:xfrm>
            <a:custGeom>
              <a:avLst/>
              <a:gdLst>
                <a:gd name="T0" fmla="*/ 74 w 122"/>
                <a:gd name="T1" fmla="*/ 122 h 122"/>
                <a:gd name="T2" fmla="*/ 72 w 122"/>
                <a:gd name="T3" fmla="*/ 122 h 122"/>
                <a:gd name="T4" fmla="*/ 52 w 122"/>
                <a:gd name="T5" fmla="*/ 122 h 122"/>
                <a:gd name="T6" fmla="*/ 45 w 122"/>
                <a:gd name="T7" fmla="*/ 117 h 122"/>
                <a:gd name="T8" fmla="*/ 43 w 122"/>
                <a:gd name="T9" fmla="*/ 105 h 122"/>
                <a:gd name="T10" fmla="*/ 26 w 122"/>
                <a:gd name="T11" fmla="*/ 113 h 122"/>
                <a:gd name="T12" fmla="*/ 10 w 122"/>
                <a:gd name="T13" fmla="*/ 94 h 122"/>
                <a:gd name="T14" fmla="*/ 20 w 122"/>
                <a:gd name="T15" fmla="*/ 82 h 122"/>
                <a:gd name="T16" fmla="*/ 8 w 122"/>
                <a:gd name="T17" fmla="*/ 79 h 122"/>
                <a:gd name="T18" fmla="*/ 0 w 122"/>
                <a:gd name="T19" fmla="*/ 53 h 122"/>
                <a:gd name="T20" fmla="*/ 19 w 122"/>
                <a:gd name="T21" fmla="*/ 45 h 122"/>
                <a:gd name="T22" fmla="*/ 12 w 122"/>
                <a:gd name="T23" fmla="*/ 36 h 122"/>
                <a:gd name="T24" fmla="*/ 26 w 122"/>
                <a:gd name="T25" fmla="*/ 12 h 122"/>
                <a:gd name="T26" fmla="*/ 35 w 122"/>
                <a:gd name="T27" fmla="*/ 12 h 122"/>
                <a:gd name="T28" fmla="*/ 45 w 122"/>
                <a:gd name="T29" fmla="*/ 19 h 122"/>
                <a:gd name="T30" fmla="*/ 52 w 122"/>
                <a:gd name="T31" fmla="*/ 0 h 122"/>
                <a:gd name="T32" fmla="*/ 79 w 122"/>
                <a:gd name="T33" fmla="*/ 8 h 122"/>
                <a:gd name="T34" fmla="*/ 80 w 122"/>
                <a:gd name="T35" fmla="*/ 20 h 122"/>
                <a:gd name="T36" fmla="*/ 89 w 122"/>
                <a:gd name="T37" fmla="*/ 12 h 122"/>
                <a:gd name="T38" fmla="*/ 112 w 122"/>
                <a:gd name="T39" fmla="*/ 26 h 122"/>
                <a:gd name="T40" fmla="*/ 105 w 122"/>
                <a:gd name="T41" fmla="*/ 43 h 122"/>
                <a:gd name="T42" fmla="*/ 117 w 122"/>
                <a:gd name="T43" fmla="*/ 45 h 122"/>
                <a:gd name="T44" fmla="*/ 122 w 122"/>
                <a:gd name="T45" fmla="*/ 52 h 122"/>
                <a:gd name="T46" fmla="*/ 122 w 122"/>
                <a:gd name="T47" fmla="*/ 73 h 122"/>
                <a:gd name="T48" fmla="*/ 120 w 122"/>
                <a:gd name="T49" fmla="*/ 78 h 122"/>
                <a:gd name="T50" fmla="*/ 106 w 122"/>
                <a:gd name="T51" fmla="*/ 79 h 122"/>
                <a:gd name="T52" fmla="*/ 112 w 122"/>
                <a:gd name="T53" fmla="*/ 89 h 122"/>
                <a:gd name="T54" fmla="*/ 112 w 122"/>
                <a:gd name="T55" fmla="*/ 99 h 122"/>
                <a:gd name="T56" fmla="*/ 89 w 122"/>
                <a:gd name="T57" fmla="*/ 113 h 122"/>
                <a:gd name="T58" fmla="*/ 80 w 122"/>
                <a:gd name="T59" fmla="*/ 106 h 122"/>
                <a:gd name="T60" fmla="*/ 79 w 122"/>
                <a:gd name="T61" fmla="*/ 117 h 122"/>
                <a:gd name="T62" fmla="*/ 74 w 122"/>
                <a:gd name="T63" fmla="*/ 122 h 122"/>
                <a:gd name="T64" fmla="*/ 71 w 122"/>
                <a:gd name="T65" fmla="*/ 113 h 122"/>
                <a:gd name="T66" fmla="*/ 77 w 122"/>
                <a:gd name="T67" fmla="*/ 98 h 122"/>
                <a:gd name="T68" fmla="*/ 85 w 122"/>
                <a:gd name="T69" fmla="*/ 97 h 122"/>
                <a:gd name="T70" fmla="*/ 105 w 122"/>
                <a:gd name="T71" fmla="*/ 94 h 122"/>
                <a:gd name="T72" fmla="*/ 96 w 122"/>
                <a:gd name="T73" fmla="*/ 81 h 122"/>
                <a:gd name="T74" fmla="*/ 103 w 122"/>
                <a:gd name="T75" fmla="*/ 71 h 122"/>
                <a:gd name="T76" fmla="*/ 113 w 122"/>
                <a:gd name="T77" fmla="*/ 53 h 122"/>
                <a:gd name="T78" fmla="*/ 99 w 122"/>
                <a:gd name="T79" fmla="*/ 51 h 122"/>
                <a:gd name="T80" fmla="*/ 97 w 122"/>
                <a:gd name="T81" fmla="*/ 39 h 122"/>
                <a:gd name="T82" fmla="*/ 94 w 122"/>
                <a:gd name="T83" fmla="*/ 20 h 122"/>
                <a:gd name="T84" fmla="*/ 80 w 122"/>
                <a:gd name="T85" fmla="*/ 29 h 122"/>
                <a:gd name="T86" fmla="*/ 71 w 122"/>
                <a:gd name="T87" fmla="*/ 22 h 122"/>
                <a:gd name="T88" fmla="*/ 53 w 122"/>
                <a:gd name="T89" fmla="*/ 9 h 122"/>
                <a:gd name="T90" fmla="*/ 53 w 122"/>
                <a:gd name="T91" fmla="*/ 22 h 122"/>
                <a:gd name="T92" fmla="*/ 44 w 122"/>
                <a:gd name="T93" fmla="*/ 29 h 122"/>
                <a:gd name="T94" fmla="*/ 30 w 122"/>
                <a:gd name="T95" fmla="*/ 20 h 122"/>
                <a:gd name="T96" fmla="*/ 28 w 122"/>
                <a:gd name="T97" fmla="*/ 39 h 122"/>
                <a:gd name="T98" fmla="*/ 26 w 122"/>
                <a:gd name="T99" fmla="*/ 51 h 122"/>
                <a:gd name="T100" fmla="*/ 8 w 122"/>
                <a:gd name="T101" fmla="*/ 53 h 122"/>
                <a:gd name="T102" fmla="*/ 8 w 122"/>
                <a:gd name="T103" fmla="*/ 71 h 122"/>
                <a:gd name="T104" fmla="*/ 26 w 122"/>
                <a:gd name="T105" fmla="*/ 74 h 122"/>
                <a:gd name="T106" fmla="*/ 28 w 122"/>
                <a:gd name="T107" fmla="*/ 86 h 122"/>
                <a:gd name="T108" fmla="*/ 31 w 122"/>
                <a:gd name="T109" fmla="*/ 106 h 122"/>
                <a:gd name="T110" fmla="*/ 44 w 122"/>
                <a:gd name="T111" fmla="*/ 96 h 122"/>
                <a:gd name="T112" fmla="*/ 53 w 122"/>
                <a:gd name="T113" fmla="*/ 10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 h="122">
                  <a:moveTo>
                    <a:pt x="74" y="122"/>
                  </a:moveTo>
                  <a:cubicBezTo>
                    <a:pt x="74" y="122"/>
                    <a:pt x="74" y="122"/>
                    <a:pt x="74" y="122"/>
                  </a:cubicBezTo>
                  <a:cubicBezTo>
                    <a:pt x="74" y="122"/>
                    <a:pt x="73" y="122"/>
                    <a:pt x="73" y="122"/>
                  </a:cubicBezTo>
                  <a:cubicBezTo>
                    <a:pt x="72" y="122"/>
                    <a:pt x="72" y="122"/>
                    <a:pt x="72" y="122"/>
                  </a:cubicBezTo>
                  <a:cubicBezTo>
                    <a:pt x="52" y="122"/>
                    <a:pt x="52" y="122"/>
                    <a:pt x="52" y="122"/>
                  </a:cubicBezTo>
                  <a:cubicBezTo>
                    <a:pt x="52" y="122"/>
                    <a:pt x="52" y="122"/>
                    <a:pt x="52" y="122"/>
                  </a:cubicBezTo>
                  <a:cubicBezTo>
                    <a:pt x="51" y="122"/>
                    <a:pt x="50" y="122"/>
                    <a:pt x="50" y="122"/>
                  </a:cubicBezTo>
                  <a:cubicBezTo>
                    <a:pt x="46" y="122"/>
                    <a:pt x="45" y="120"/>
                    <a:pt x="45" y="117"/>
                  </a:cubicBezTo>
                  <a:cubicBezTo>
                    <a:pt x="45" y="106"/>
                    <a:pt x="45" y="106"/>
                    <a:pt x="45" y="106"/>
                  </a:cubicBezTo>
                  <a:cubicBezTo>
                    <a:pt x="44" y="106"/>
                    <a:pt x="43" y="106"/>
                    <a:pt x="43" y="105"/>
                  </a:cubicBezTo>
                  <a:cubicBezTo>
                    <a:pt x="35" y="113"/>
                    <a:pt x="35" y="113"/>
                    <a:pt x="35" y="113"/>
                  </a:cubicBezTo>
                  <a:cubicBezTo>
                    <a:pt x="33" y="115"/>
                    <a:pt x="28" y="115"/>
                    <a:pt x="26" y="113"/>
                  </a:cubicBezTo>
                  <a:cubicBezTo>
                    <a:pt x="12" y="99"/>
                    <a:pt x="12" y="99"/>
                    <a:pt x="12" y="99"/>
                  </a:cubicBezTo>
                  <a:cubicBezTo>
                    <a:pt x="11" y="98"/>
                    <a:pt x="10" y="96"/>
                    <a:pt x="10" y="94"/>
                  </a:cubicBezTo>
                  <a:cubicBezTo>
                    <a:pt x="10" y="92"/>
                    <a:pt x="11" y="91"/>
                    <a:pt x="12" y="89"/>
                  </a:cubicBezTo>
                  <a:cubicBezTo>
                    <a:pt x="20" y="82"/>
                    <a:pt x="20" y="82"/>
                    <a:pt x="20" y="82"/>
                  </a:cubicBezTo>
                  <a:cubicBezTo>
                    <a:pt x="19" y="81"/>
                    <a:pt x="19" y="80"/>
                    <a:pt x="19" y="79"/>
                  </a:cubicBezTo>
                  <a:cubicBezTo>
                    <a:pt x="8" y="79"/>
                    <a:pt x="8" y="79"/>
                    <a:pt x="8" y="79"/>
                  </a:cubicBezTo>
                  <a:cubicBezTo>
                    <a:pt x="4" y="79"/>
                    <a:pt x="0" y="77"/>
                    <a:pt x="0" y="73"/>
                  </a:cubicBezTo>
                  <a:cubicBezTo>
                    <a:pt x="0" y="53"/>
                    <a:pt x="0" y="53"/>
                    <a:pt x="0" y="53"/>
                  </a:cubicBezTo>
                  <a:cubicBezTo>
                    <a:pt x="0" y="49"/>
                    <a:pt x="4" y="45"/>
                    <a:pt x="8" y="45"/>
                  </a:cubicBezTo>
                  <a:cubicBezTo>
                    <a:pt x="19" y="45"/>
                    <a:pt x="19" y="45"/>
                    <a:pt x="19" y="45"/>
                  </a:cubicBezTo>
                  <a:cubicBezTo>
                    <a:pt x="19" y="44"/>
                    <a:pt x="19" y="44"/>
                    <a:pt x="19" y="43"/>
                  </a:cubicBezTo>
                  <a:cubicBezTo>
                    <a:pt x="12" y="36"/>
                    <a:pt x="12" y="36"/>
                    <a:pt x="12" y="36"/>
                  </a:cubicBezTo>
                  <a:cubicBezTo>
                    <a:pt x="9" y="33"/>
                    <a:pt x="9" y="29"/>
                    <a:pt x="12" y="26"/>
                  </a:cubicBezTo>
                  <a:cubicBezTo>
                    <a:pt x="26" y="12"/>
                    <a:pt x="26" y="12"/>
                    <a:pt x="26" y="12"/>
                  </a:cubicBezTo>
                  <a:cubicBezTo>
                    <a:pt x="27" y="11"/>
                    <a:pt x="29" y="10"/>
                    <a:pt x="30" y="10"/>
                  </a:cubicBezTo>
                  <a:cubicBezTo>
                    <a:pt x="32" y="10"/>
                    <a:pt x="34" y="11"/>
                    <a:pt x="35" y="12"/>
                  </a:cubicBezTo>
                  <a:cubicBezTo>
                    <a:pt x="43" y="20"/>
                    <a:pt x="43" y="20"/>
                    <a:pt x="43" y="20"/>
                  </a:cubicBezTo>
                  <a:cubicBezTo>
                    <a:pt x="43" y="20"/>
                    <a:pt x="44" y="19"/>
                    <a:pt x="45" y="19"/>
                  </a:cubicBezTo>
                  <a:cubicBezTo>
                    <a:pt x="45" y="8"/>
                    <a:pt x="45" y="8"/>
                    <a:pt x="45" y="8"/>
                  </a:cubicBezTo>
                  <a:cubicBezTo>
                    <a:pt x="45" y="5"/>
                    <a:pt x="48" y="0"/>
                    <a:pt x="52" y="0"/>
                  </a:cubicBezTo>
                  <a:cubicBezTo>
                    <a:pt x="72" y="0"/>
                    <a:pt x="72" y="0"/>
                    <a:pt x="72" y="0"/>
                  </a:cubicBezTo>
                  <a:cubicBezTo>
                    <a:pt x="76" y="0"/>
                    <a:pt x="79" y="5"/>
                    <a:pt x="79" y="8"/>
                  </a:cubicBezTo>
                  <a:cubicBezTo>
                    <a:pt x="79" y="19"/>
                    <a:pt x="79" y="19"/>
                    <a:pt x="79" y="19"/>
                  </a:cubicBezTo>
                  <a:cubicBezTo>
                    <a:pt x="79" y="20"/>
                    <a:pt x="79" y="20"/>
                    <a:pt x="80" y="20"/>
                  </a:cubicBezTo>
                  <a:cubicBezTo>
                    <a:pt x="80" y="20"/>
                    <a:pt x="81" y="20"/>
                    <a:pt x="81" y="20"/>
                  </a:cubicBezTo>
                  <a:cubicBezTo>
                    <a:pt x="89" y="12"/>
                    <a:pt x="89" y="12"/>
                    <a:pt x="89" y="12"/>
                  </a:cubicBezTo>
                  <a:cubicBezTo>
                    <a:pt x="91" y="10"/>
                    <a:pt x="96" y="10"/>
                    <a:pt x="98" y="12"/>
                  </a:cubicBezTo>
                  <a:cubicBezTo>
                    <a:pt x="112" y="26"/>
                    <a:pt x="112" y="26"/>
                    <a:pt x="112" y="26"/>
                  </a:cubicBezTo>
                  <a:cubicBezTo>
                    <a:pt x="115" y="29"/>
                    <a:pt x="115" y="33"/>
                    <a:pt x="112" y="36"/>
                  </a:cubicBezTo>
                  <a:cubicBezTo>
                    <a:pt x="105" y="43"/>
                    <a:pt x="105" y="43"/>
                    <a:pt x="105" y="43"/>
                  </a:cubicBezTo>
                  <a:cubicBezTo>
                    <a:pt x="105" y="44"/>
                    <a:pt x="105" y="44"/>
                    <a:pt x="106" y="45"/>
                  </a:cubicBezTo>
                  <a:cubicBezTo>
                    <a:pt x="117" y="45"/>
                    <a:pt x="117" y="45"/>
                    <a:pt x="117" y="45"/>
                  </a:cubicBezTo>
                  <a:cubicBezTo>
                    <a:pt x="118" y="45"/>
                    <a:pt x="119" y="46"/>
                    <a:pt x="120" y="47"/>
                  </a:cubicBezTo>
                  <a:cubicBezTo>
                    <a:pt x="122" y="48"/>
                    <a:pt x="122" y="51"/>
                    <a:pt x="122" y="52"/>
                  </a:cubicBezTo>
                  <a:cubicBezTo>
                    <a:pt x="122" y="52"/>
                    <a:pt x="122" y="52"/>
                    <a:pt x="122" y="53"/>
                  </a:cubicBezTo>
                  <a:cubicBezTo>
                    <a:pt x="122" y="73"/>
                    <a:pt x="122" y="73"/>
                    <a:pt x="122" y="73"/>
                  </a:cubicBezTo>
                  <a:cubicBezTo>
                    <a:pt x="122" y="73"/>
                    <a:pt x="122" y="73"/>
                    <a:pt x="122" y="73"/>
                  </a:cubicBezTo>
                  <a:cubicBezTo>
                    <a:pt x="122" y="74"/>
                    <a:pt x="122" y="76"/>
                    <a:pt x="120" y="78"/>
                  </a:cubicBezTo>
                  <a:cubicBezTo>
                    <a:pt x="120" y="78"/>
                    <a:pt x="119" y="79"/>
                    <a:pt x="117" y="79"/>
                  </a:cubicBezTo>
                  <a:cubicBezTo>
                    <a:pt x="106" y="79"/>
                    <a:pt x="106" y="79"/>
                    <a:pt x="106" y="79"/>
                  </a:cubicBezTo>
                  <a:cubicBezTo>
                    <a:pt x="105" y="80"/>
                    <a:pt x="105" y="81"/>
                    <a:pt x="105" y="82"/>
                  </a:cubicBezTo>
                  <a:cubicBezTo>
                    <a:pt x="112" y="89"/>
                    <a:pt x="112" y="89"/>
                    <a:pt x="112" y="89"/>
                  </a:cubicBezTo>
                  <a:cubicBezTo>
                    <a:pt x="114" y="91"/>
                    <a:pt x="114" y="92"/>
                    <a:pt x="114" y="94"/>
                  </a:cubicBezTo>
                  <a:cubicBezTo>
                    <a:pt x="114" y="96"/>
                    <a:pt x="114" y="97"/>
                    <a:pt x="112" y="99"/>
                  </a:cubicBezTo>
                  <a:cubicBezTo>
                    <a:pt x="98" y="113"/>
                    <a:pt x="98" y="113"/>
                    <a:pt x="98" y="113"/>
                  </a:cubicBezTo>
                  <a:cubicBezTo>
                    <a:pt x="96" y="115"/>
                    <a:pt x="91" y="115"/>
                    <a:pt x="89" y="113"/>
                  </a:cubicBezTo>
                  <a:cubicBezTo>
                    <a:pt x="81" y="105"/>
                    <a:pt x="81" y="105"/>
                    <a:pt x="81" y="105"/>
                  </a:cubicBezTo>
                  <a:cubicBezTo>
                    <a:pt x="81" y="105"/>
                    <a:pt x="80" y="105"/>
                    <a:pt x="80" y="106"/>
                  </a:cubicBezTo>
                  <a:cubicBezTo>
                    <a:pt x="79" y="106"/>
                    <a:pt x="79" y="106"/>
                    <a:pt x="79" y="106"/>
                  </a:cubicBezTo>
                  <a:cubicBezTo>
                    <a:pt x="79" y="117"/>
                    <a:pt x="79" y="117"/>
                    <a:pt x="79" y="117"/>
                  </a:cubicBezTo>
                  <a:cubicBezTo>
                    <a:pt x="79" y="119"/>
                    <a:pt x="78" y="120"/>
                    <a:pt x="77" y="121"/>
                  </a:cubicBezTo>
                  <a:cubicBezTo>
                    <a:pt x="77" y="121"/>
                    <a:pt x="76" y="122"/>
                    <a:pt x="74" y="122"/>
                  </a:cubicBezTo>
                  <a:close/>
                  <a:moveTo>
                    <a:pt x="53" y="113"/>
                  </a:moveTo>
                  <a:cubicBezTo>
                    <a:pt x="71" y="113"/>
                    <a:pt x="71" y="113"/>
                    <a:pt x="71" y="113"/>
                  </a:cubicBezTo>
                  <a:cubicBezTo>
                    <a:pt x="71" y="103"/>
                    <a:pt x="71" y="103"/>
                    <a:pt x="71" y="103"/>
                  </a:cubicBezTo>
                  <a:cubicBezTo>
                    <a:pt x="71" y="100"/>
                    <a:pt x="74" y="99"/>
                    <a:pt x="77" y="98"/>
                  </a:cubicBezTo>
                  <a:cubicBezTo>
                    <a:pt x="78" y="97"/>
                    <a:pt x="79" y="97"/>
                    <a:pt x="80" y="96"/>
                  </a:cubicBezTo>
                  <a:cubicBezTo>
                    <a:pt x="82" y="95"/>
                    <a:pt x="84" y="96"/>
                    <a:pt x="85" y="97"/>
                  </a:cubicBezTo>
                  <a:cubicBezTo>
                    <a:pt x="94" y="106"/>
                    <a:pt x="94" y="106"/>
                    <a:pt x="94" y="106"/>
                  </a:cubicBezTo>
                  <a:cubicBezTo>
                    <a:pt x="105" y="94"/>
                    <a:pt x="105" y="94"/>
                    <a:pt x="105" y="94"/>
                  </a:cubicBezTo>
                  <a:cubicBezTo>
                    <a:pt x="97" y="86"/>
                    <a:pt x="97" y="86"/>
                    <a:pt x="97" y="86"/>
                  </a:cubicBezTo>
                  <a:cubicBezTo>
                    <a:pt x="95" y="84"/>
                    <a:pt x="95" y="82"/>
                    <a:pt x="96" y="81"/>
                  </a:cubicBezTo>
                  <a:cubicBezTo>
                    <a:pt x="97" y="79"/>
                    <a:pt x="98" y="77"/>
                    <a:pt x="99" y="74"/>
                  </a:cubicBezTo>
                  <a:cubicBezTo>
                    <a:pt x="99" y="72"/>
                    <a:pt x="101" y="71"/>
                    <a:pt x="103" y="71"/>
                  </a:cubicBezTo>
                  <a:cubicBezTo>
                    <a:pt x="113" y="71"/>
                    <a:pt x="113" y="71"/>
                    <a:pt x="113" y="71"/>
                  </a:cubicBezTo>
                  <a:cubicBezTo>
                    <a:pt x="113" y="53"/>
                    <a:pt x="113" y="53"/>
                    <a:pt x="113" y="53"/>
                  </a:cubicBezTo>
                  <a:cubicBezTo>
                    <a:pt x="103" y="53"/>
                    <a:pt x="103" y="53"/>
                    <a:pt x="103" y="53"/>
                  </a:cubicBezTo>
                  <a:cubicBezTo>
                    <a:pt x="101" y="53"/>
                    <a:pt x="99" y="52"/>
                    <a:pt x="99" y="51"/>
                  </a:cubicBezTo>
                  <a:cubicBezTo>
                    <a:pt x="98" y="49"/>
                    <a:pt x="97" y="47"/>
                    <a:pt x="96" y="44"/>
                  </a:cubicBezTo>
                  <a:cubicBezTo>
                    <a:pt x="95" y="42"/>
                    <a:pt x="95" y="40"/>
                    <a:pt x="97" y="39"/>
                  </a:cubicBezTo>
                  <a:cubicBezTo>
                    <a:pt x="105" y="31"/>
                    <a:pt x="105" y="31"/>
                    <a:pt x="105" y="31"/>
                  </a:cubicBezTo>
                  <a:cubicBezTo>
                    <a:pt x="94" y="20"/>
                    <a:pt x="94" y="20"/>
                    <a:pt x="94" y="20"/>
                  </a:cubicBezTo>
                  <a:cubicBezTo>
                    <a:pt x="85" y="28"/>
                    <a:pt x="85" y="28"/>
                    <a:pt x="85" y="28"/>
                  </a:cubicBezTo>
                  <a:cubicBezTo>
                    <a:pt x="84" y="29"/>
                    <a:pt x="82" y="30"/>
                    <a:pt x="80" y="29"/>
                  </a:cubicBezTo>
                  <a:cubicBezTo>
                    <a:pt x="79" y="29"/>
                    <a:pt x="78" y="28"/>
                    <a:pt x="77" y="28"/>
                  </a:cubicBezTo>
                  <a:cubicBezTo>
                    <a:pt x="74" y="27"/>
                    <a:pt x="71" y="26"/>
                    <a:pt x="71" y="22"/>
                  </a:cubicBezTo>
                  <a:cubicBezTo>
                    <a:pt x="71" y="9"/>
                    <a:pt x="71" y="9"/>
                    <a:pt x="71" y="9"/>
                  </a:cubicBezTo>
                  <a:cubicBezTo>
                    <a:pt x="53" y="9"/>
                    <a:pt x="53" y="9"/>
                    <a:pt x="53" y="9"/>
                  </a:cubicBezTo>
                  <a:cubicBezTo>
                    <a:pt x="53" y="9"/>
                    <a:pt x="53" y="9"/>
                    <a:pt x="53" y="9"/>
                  </a:cubicBezTo>
                  <a:cubicBezTo>
                    <a:pt x="53" y="22"/>
                    <a:pt x="53" y="22"/>
                    <a:pt x="53" y="22"/>
                  </a:cubicBezTo>
                  <a:cubicBezTo>
                    <a:pt x="53" y="24"/>
                    <a:pt x="52" y="25"/>
                    <a:pt x="50" y="26"/>
                  </a:cubicBezTo>
                  <a:cubicBezTo>
                    <a:pt x="48" y="27"/>
                    <a:pt x="46" y="28"/>
                    <a:pt x="44" y="29"/>
                  </a:cubicBezTo>
                  <a:cubicBezTo>
                    <a:pt x="42" y="30"/>
                    <a:pt x="40" y="29"/>
                    <a:pt x="39" y="28"/>
                  </a:cubicBezTo>
                  <a:cubicBezTo>
                    <a:pt x="30" y="20"/>
                    <a:pt x="30" y="20"/>
                    <a:pt x="30" y="20"/>
                  </a:cubicBezTo>
                  <a:cubicBezTo>
                    <a:pt x="19" y="31"/>
                    <a:pt x="19" y="31"/>
                    <a:pt x="19" y="31"/>
                  </a:cubicBezTo>
                  <a:cubicBezTo>
                    <a:pt x="28" y="39"/>
                    <a:pt x="28" y="39"/>
                    <a:pt x="28" y="39"/>
                  </a:cubicBezTo>
                  <a:cubicBezTo>
                    <a:pt x="29" y="40"/>
                    <a:pt x="29" y="42"/>
                    <a:pt x="28" y="44"/>
                  </a:cubicBezTo>
                  <a:cubicBezTo>
                    <a:pt x="27" y="47"/>
                    <a:pt x="26" y="49"/>
                    <a:pt x="26" y="51"/>
                  </a:cubicBezTo>
                  <a:cubicBezTo>
                    <a:pt x="25" y="52"/>
                    <a:pt x="23" y="53"/>
                    <a:pt x="22" y="53"/>
                  </a:cubicBezTo>
                  <a:cubicBezTo>
                    <a:pt x="8" y="53"/>
                    <a:pt x="8" y="53"/>
                    <a:pt x="8" y="53"/>
                  </a:cubicBezTo>
                  <a:cubicBezTo>
                    <a:pt x="8" y="53"/>
                    <a:pt x="8" y="53"/>
                    <a:pt x="8" y="53"/>
                  </a:cubicBezTo>
                  <a:cubicBezTo>
                    <a:pt x="8" y="71"/>
                    <a:pt x="8" y="71"/>
                    <a:pt x="8" y="71"/>
                  </a:cubicBezTo>
                  <a:cubicBezTo>
                    <a:pt x="22" y="71"/>
                    <a:pt x="22" y="71"/>
                    <a:pt x="22" y="71"/>
                  </a:cubicBezTo>
                  <a:cubicBezTo>
                    <a:pt x="23" y="71"/>
                    <a:pt x="25" y="72"/>
                    <a:pt x="26" y="74"/>
                  </a:cubicBezTo>
                  <a:cubicBezTo>
                    <a:pt x="26" y="76"/>
                    <a:pt x="27" y="79"/>
                    <a:pt x="28" y="81"/>
                  </a:cubicBezTo>
                  <a:cubicBezTo>
                    <a:pt x="29" y="82"/>
                    <a:pt x="29" y="84"/>
                    <a:pt x="28" y="86"/>
                  </a:cubicBezTo>
                  <a:cubicBezTo>
                    <a:pt x="19" y="94"/>
                    <a:pt x="19" y="94"/>
                    <a:pt x="19" y="94"/>
                  </a:cubicBezTo>
                  <a:cubicBezTo>
                    <a:pt x="31" y="106"/>
                    <a:pt x="31" y="106"/>
                    <a:pt x="31" y="106"/>
                  </a:cubicBezTo>
                  <a:cubicBezTo>
                    <a:pt x="39" y="97"/>
                    <a:pt x="39" y="97"/>
                    <a:pt x="39" y="97"/>
                  </a:cubicBezTo>
                  <a:cubicBezTo>
                    <a:pt x="40" y="96"/>
                    <a:pt x="42" y="95"/>
                    <a:pt x="44" y="96"/>
                  </a:cubicBezTo>
                  <a:cubicBezTo>
                    <a:pt x="46" y="97"/>
                    <a:pt x="48" y="98"/>
                    <a:pt x="50" y="99"/>
                  </a:cubicBezTo>
                  <a:cubicBezTo>
                    <a:pt x="52" y="100"/>
                    <a:pt x="53" y="101"/>
                    <a:pt x="53" y="103"/>
                  </a:cubicBezTo>
                  <a:lnTo>
                    <a:pt x="53" y="11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50">
              <a:extLst>
                <a:ext uri="{FF2B5EF4-FFF2-40B4-BE49-F238E27FC236}">
                  <a16:creationId xmlns:a16="http://schemas.microsoft.com/office/drawing/2014/main" id="{DDEF6C34-064D-AF48-92C7-EDC7C7B60782}"/>
                </a:ext>
              </a:extLst>
            </p:cNvPr>
            <p:cNvSpPr>
              <a:spLocks noChangeArrowheads="1"/>
            </p:cNvSpPr>
            <p:nvPr/>
          </p:nvSpPr>
          <p:spPr bwMode="auto">
            <a:xfrm>
              <a:off x="5791201" y="6203950"/>
              <a:ext cx="296863" cy="304800"/>
            </a:xfrm>
            <a:prstGeom prst="ellipse">
              <a:avLst/>
            </a:pr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51">
              <a:extLst>
                <a:ext uri="{FF2B5EF4-FFF2-40B4-BE49-F238E27FC236}">
                  <a16:creationId xmlns:a16="http://schemas.microsoft.com/office/drawing/2014/main" id="{1AAACBAE-0175-4F46-B9CC-DAAB61CD3BA2}"/>
                </a:ext>
              </a:extLst>
            </p:cNvPr>
            <p:cNvSpPr>
              <a:spLocks noChangeArrowheads="1"/>
            </p:cNvSpPr>
            <p:nvPr/>
          </p:nvSpPr>
          <p:spPr bwMode="auto">
            <a:xfrm>
              <a:off x="7013576" y="5557838"/>
              <a:ext cx="738188" cy="9858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
              <a:extLst>
                <a:ext uri="{FF2B5EF4-FFF2-40B4-BE49-F238E27FC236}">
                  <a16:creationId xmlns:a16="http://schemas.microsoft.com/office/drawing/2014/main" id="{7B58F7DB-E61B-6046-B403-7B6354C138D5}"/>
                </a:ext>
              </a:extLst>
            </p:cNvPr>
            <p:cNvSpPr>
              <a:spLocks/>
            </p:cNvSpPr>
            <p:nvPr/>
          </p:nvSpPr>
          <p:spPr bwMode="auto">
            <a:xfrm>
              <a:off x="7013576" y="5557838"/>
              <a:ext cx="738188" cy="985838"/>
            </a:xfrm>
            <a:custGeom>
              <a:avLst/>
              <a:gdLst>
                <a:gd name="T0" fmla="*/ 0 w 465"/>
                <a:gd name="T1" fmla="*/ 621 h 621"/>
                <a:gd name="T2" fmla="*/ 0 w 465"/>
                <a:gd name="T3" fmla="*/ 0 h 621"/>
                <a:gd name="T4" fmla="*/ 465 w 465"/>
                <a:gd name="T5" fmla="*/ 0 h 621"/>
                <a:gd name="T6" fmla="*/ 465 w 465"/>
                <a:gd name="T7" fmla="*/ 621 h 621"/>
              </a:gdLst>
              <a:ahLst/>
              <a:cxnLst>
                <a:cxn ang="0">
                  <a:pos x="T0" y="T1"/>
                </a:cxn>
                <a:cxn ang="0">
                  <a:pos x="T2" y="T3"/>
                </a:cxn>
                <a:cxn ang="0">
                  <a:pos x="T4" y="T5"/>
                </a:cxn>
                <a:cxn ang="0">
                  <a:pos x="T6" y="T7"/>
                </a:cxn>
              </a:cxnLst>
              <a:rect l="0" t="0" r="r" b="b"/>
              <a:pathLst>
                <a:path w="465" h="621">
                  <a:moveTo>
                    <a:pt x="0" y="621"/>
                  </a:moveTo>
                  <a:lnTo>
                    <a:pt x="0" y="0"/>
                  </a:lnTo>
                  <a:lnTo>
                    <a:pt x="465" y="0"/>
                  </a:lnTo>
                  <a:lnTo>
                    <a:pt x="465" y="6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3">
              <a:extLst>
                <a:ext uri="{FF2B5EF4-FFF2-40B4-BE49-F238E27FC236}">
                  <a16:creationId xmlns:a16="http://schemas.microsoft.com/office/drawing/2014/main" id="{1A299DA0-89E1-1244-9B28-9D8BF98289AC}"/>
                </a:ext>
              </a:extLst>
            </p:cNvPr>
            <p:cNvSpPr>
              <a:spLocks/>
            </p:cNvSpPr>
            <p:nvPr/>
          </p:nvSpPr>
          <p:spPr bwMode="auto">
            <a:xfrm>
              <a:off x="6978651" y="5522913"/>
              <a:ext cx="815975" cy="1020763"/>
            </a:xfrm>
            <a:custGeom>
              <a:avLst/>
              <a:gdLst>
                <a:gd name="T0" fmla="*/ 96 w 96"/>
                <a:gd name="T1" fmla="*/ 120 h 120"/>
                <a:gd name="T2" fmla="*/ 87 w 96"/>
                <a:gd name="T3" fmla="*/ 120 h 120"/>
                <a:gd name="T4" fmla="*/ 87 w 96"/>
                <a:gd name="T5" fmla="*/ 8 h 120"/>
                <a:gd name="T6" fmla="*/ 8 w 96"/>
                <a:gd name="T7" fmla="*/ 8 h 120"/>
                <a:gd name="T8" fmla="*/ 8 w 96"/>
                <a:gd name="T9" fmla="*/ 120 h 120"/>
                <a:gd name="T10" fmla="*/ 0 w 96"/>
                <a:gd name="T11" fmla="*/ 120 h 120"/>
                <a:gd name="T12" fmla="*/ 0 w 96"/>
                <a:gd name="T13" fmla="*/ 4 h 120"/>
                <a:gd name="T14" fmla="*/ 4 w 96"/>
                <a:gd name="T15" fmla="*/ 0 h 120"/>
                <a:gd name="T16" fmla="*/ 91 w 96"/>
                <a:gd name="T17" fmla="*/ 0 h 120"/>
                <a:gd name="T18" fmla="*/ 96 w 96"/>
                <a:gd name="T19" fmla="*/ 4 h 120"/>
                <a:gd name="T20" fmla="*/ 96 w 96"/>
                <a:gd name="T2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20">
                  <a:moveTo>
                    <a:pt x="96" y="120"/>
                  </a:moveTo>
                  <a:cubicBezTo>
                    <a:pt x="87" y="120"/>
                    <a:pt x="87" y="120"/>
                    <a:pt x="87" y="120"/>
                  </a:cubicBezTo>
                  <a:cubicBezTo>
                    <a:pt x="87" y="8"/>
                    <a:pt x="87" y="8"/>
                    <a:pt x="87" y="8"/>
                  </a:cubicBezTo>
                  <a:cubicBezTo>
                    <a:pt x="8" y="8"/>
                    <a:pt x="8" y="8"/>
                    <a:pt x="8" y="8"/>
                  </a:cubicBezTo>
                  <a:cubicBezTo>
                    <a:pt x="8" y="120"/>
                    <a:pt x="8" y="120"/>
                    <a:pt x="8" y="120"/>
                  </a:cubicBezTo>
                  <a:cubicBezTo>
                    <a:pt x="0" y="120"/>
                    <a:pt x="0" y="120"/>
                    <a:pt x="0" y="120"/>
                  </a:cubicBezTo>
                  <a:cubicBezTo>
                    <a:pt x="0" y="4"/>
                    <a:pt x="0" y="4"/>
                    <a:pt x="0" y="4"/>
                  </a:cubicBezTo>
                  <a:cubicBezTo>
                    <a:pt x="0" y="2"/>
                    <a:pt x="2" y="0"/>
                    <a:pt x="4" y="0"/>
                  </a:cubicBezTo>
                  <a:cubicBezTo>
                    <a:pt x="91" y="0"/>
                    <a:pt x="91" y="0"/>
                    <a:pt x="91" y="0"/>
                  </a:cubicBezTo>
                  <a:cubicBezTo>
                    <a:pt x="94" y="0"/>
                    <a:pt x="96" y="2"/>
                    <a:pt x="96" y="4"/>
                  </a:cubicBezTo>
                  <a:lnTo>
                    <a:pt x="96" y="12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54">
              <a:extLst>
                <a:ext uri="{FF2B5EF4-FFF2-40B4-BE49-F238E27FC236}">
                  <a16:creationId xmlns:a16="http://schemas.microsoft.com/office/drawing/2014/main" id="{898BBA73-B09B-C34B-B1A1-2F7A080BC505}"/>
                </a:ext>
              </a:extLst>
            </p:cNvPr>
            <p:cNvSpPr>
              <a:spLocks noChangeArrowheads="1"/>
            </p:cNvSpPr>
            <p:nvPr/>
          </p:nvSpPr>
          <p:spPr bwMode="auto">
            <a:xfrm>
              <a:off x="7954963" y="4894263"/>
              <a:ext cx="738188" cy="1649413"/>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5">
              <a:extLst>
                <a:ext uri="{FF2B5EF4-FFF2-40B4-BE49-F238E27FC236}">
                  <a16:creationId xmlns:a16="http://schemas.microsoft.com/office/drawing/2014/main" id="{71429225-AA61-EB40-970A-8888DC878B30}"/>
                </a:ext>
              </a:extLst>
            </p:cNvPr>
            <p:cNvSpPr>
              <a:spLocks/>
            </p:cNvSpPr>
            <p:nvPr/>
          </p:nvSpPr>
          <p:spPr bwMode="auto">
            <a:xfrm>
              <a:off x="7954963" y="4894263"/>
              <a:ext cx="738188" cy="1649413"/>
            </a:xfrm>
            <a:custGeom>
              <a:avLst/>
              <a:gdLst>
                <a:gd name="T0" fmla="*/ 0 w 465"/>
                <a:gd name="T1" fmla="*/ 1039 h 1039"/>
                <a:gd name="T2" fmla="*/ 0 w 465"/>
                <a:gd name="T3" fmla="*/ 0 h 1039"/>
                <a:gd name="T4" fmla="*/ 465 w 465"/>
                <a:gd name="T5" fmla="*/ 0 h 1039"/>
                <a:gd name="T6" fmla="*/ 465 w 465"/>
                <a:gd name="T7" fmla="*/ 1039 h 1039"/>
              </a:gdLst>
              <a:ahLst/>
              <a:cxnLst>
                <a:cxn ang="0">
                  <a:pos x="T0" y="T1"/>
                </a:cxn>
                <a:cxn ang="0">
                  <a:pos x="T2" y="T3"/>
                </a:cxn>
                <a:cxn ang="0">
                  <a:pos x="T4" y="T5"/>
                </a:cxn>
                <a:cxn ang="0">
                  <a:pos x="T6" y="T7"/>
                </a:cxn>
              </a:cxnLst>
              <a:rect l="0" t="0" r="r" b="b"/>
              <a:pathLst>
                <a:path w="465" h="1039">
                  <a:moveTo>
                    <a:pt x="0" y="1039"/>
                  </a:moveTo>
                  <a:lnTo>
                    <a:pt x="0" y="0"/>
                  </a:lnTo>
                  <a:lnTo>
                    <a:pt x="465" y="0"/>
                  </a:lnTo>
                  <a:lnTo>
                    <a:pt x="465" y="10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6">
              <a:extLst>
                <a:ext uri="{FF2B5EF4-FFF2-40B4-BE49-F238E27FC236}">
                  <a16:creationId xmlns:a16="http://schemas.microsoft.com/office/drawing/2014/main" id="{1DA465A9-D2FF-C840-88DC-26E4D957660D}"/>
                </a:ext>
              </a:extLst>
            </p:cNvPr>
            <p:cNvSpPr>
              <a:spLocks/>
            </p:cNvSpPr>
            <p:nvPr/>
          </p:nvSpPr>
          <p:spPr bwMode="auto">
            <a:xfrm>
              <a:off x="7921626" y="4860925"/>
              <a:ext cx="814388" cy="1682750"/>
            </a:xfrm>
            <a:custGeom>
              <a:avLst/>
              <a:gdLst>
                <a:gd name="T0" fmla="*/ 96 w 96"/>
                <a:gd name="T1" fmla="*/ 198 h 198"/>
                <a:gd name="T2" fmla="*/ 87 w 96"/>
                <a:gd name="T3" fmla="*/ 198 h 198"/>
                <a:gd name="T4" fmla="*/ 87 w 96"/>
                <a:gd name="T5" fmla="*/ 8 h 198"/>
                <a:gd name="T6" fmla="*/ 8 w 96"/>
                <a:gd name="T7" fmla="*/ 8 h 198"/>
                <a:gd name="T8" fmla="*/ 8 w 96"/>
                <a:gd name="T9" fmla="*/ 198 h 198"/>
                <a:gd name="T10" fmla="*/ 0 w 96"/>
                <a:gd name="T11" fmla="*/ 198 h 198"/>
                <a:gd name="T12" fmla="*/ 0 w 96"/>
                <a:gd name="T13" fmla="*/ 4 h 198"/>
                <a:gd name="T14" fmla="*/ 4 w 96"/>
                <a:gd name="T15" fmla="*/ 0 h 198"/>
                <a:gd name="T16" fmla="*/ 91 w 96"/>
                <a:gd name="T17" fmla="*/ 0 h 198"/>
                <a:gd name="T18" fmla="*/ 96 w 96"/>
                <a:gd name="T19" fmla="*/ 4 h 198"/>
                <a:gd name="T20" fmla="*/ 96 w 96"/>
                <a:gd name="T2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98">
                  <a:moveTo>
                    <a:pt x="96" y="198"/>
                  </a:moveTo>
                  <a:cubicBezTo>
                    <a:pt x="87" y="198"/>
                    <a:pt x="87" y="198"/>
                    <a:pt x="87" y="198"/>
                  </a:cubicBezTo>
                  <a:cubicBezTo>
                    <a:pt x="87" y="8"/>
                    <a:pt x="87" y="8"/>
                    <a:pt x="87" y="8"/>
                  </a:cubicBezTo>
                  <a:cubicBezTo>
                    <a:pt x="8" y="8"/>
                    <a:pt x="8" y="8"/>
                    <a:pt x="8" y="8"/>
                  </a:cubicBezTo>
                  <a:cubicBezTo>
                    <a:pt x="8" y="198"/>
                    <a:pt x="8" y="198"/>
                    <a:pt x="8" y="198"/>
                  </a:cubicBezTo>
                  <a:cubicBezTo>
                    <a:pt x="0" y="198"/>
                    <a:pt x="0" y="198"/>
                    <a:pt x="0" y="198"/>
                  </a:cubicBezTo>
                  <a:cubicBezTo>
                    <a:pt x="0" y="4"/>
                    <a:pt x="0" y="4"/>
                    <a:pt x="0" y="4"/>
                  </a:cubicBezTo>
                  <a:cubicBezTo>
                    <a:pt x="0" y="2"/>
                    <a:pt x="2" y="0"/>
                    <a:pt x="4" y="0"/>
                  </a:cubicBezTo>
                  <a:cubicBezTo>
                    <a:pt x="91" y="0"/>
                    <a:pt x="91" y="0"/>
                    <a:pt x="91" y="0"/>
                  </a:cubicBezTo>
                  <a:cubicBezTo>
                    <a:pt x="94" y="0"/>
                    <a:pt x="96" y="2"/>
                    <a:pt x="96" y="4"/>
                  </a:cubicBezTo>
                  <a:lnTo>
                    <a:pt x="96" y="19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7">
              <a:extLst>
                <a:ext uri="{FF2B5EF4-FFF2-40B4-BE49-F238E27FC236}">
                  <a16:creationId xmlns:a16="http://schemas.microsoft.com/office/drawing/2014/main" id="{EF459355-2F39-F74A-9E68-677B2FE13335}"/>
                </a:ext>
              </a:extLst>
            </p:cNvPr>
            <p:cNvSpPr>
              <a:spLocks/>
            </p:cNvSpPr>
            <p:nvPr/>
          </p:nvSpPr>
          <p:spPr bwMode="auto">
            <a:xfrm>
              <a:off x="6715126" y="5099050"/>
              <a:ext cx="3184525" cy="1673225"/>
            </a:xfrm>
            <a:custGeom>
              <a:avLst/>
              <a:gdLst>
                <a:gd name="T0" fmla="*/ 375 w 375"/>
                <a:gd name="T1" fmla="*/ 197 h 197"/>
                <a:gd name="T2" fmla="*/ 4 w 375"/>
                <a:gd name="T3" fmla="*/ 197 h 197"/>
                <a:gd name="T4" fmla="*/ 0 w 375"/>
                <a:gd name="T5" fmla="*/ 193 h 197"/>
                <a:gd name="T6" fmla="*/ 0 w 375"/>
                <a:gd name="T7" fmla="*/ 0 h 197"/>
                <a:gd name="T8" fmla="*/ 9 w 375"/>
                <a:gd name="T9" fmla="*/ 0 h 197"/>
                <a:gd name="T10" fmla="*/ 9 w 375"/>
                <a:gd name="T11" fmla="*/ 189 h 197"/>
                <a:gd name="T12" fmla="*/ 375 w 375"/>
                <a:gd name="T13" fmla="*/ 189 h 197"/>
                <a:gd name="T14" fmla="*/ 375 w 375"/>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5" h="197">
                  <a:moveTo>
                    <a:pt x="375" y="197"/>
                  </a:moveTo>
                  <a:cubicBezTo>
                    <a:pt x="4" y="197"/>
                    <a:pt x="4" y="197"/>
                    <a:pt x="4" y="197"/>
                  </a:cubicBezTo>
                  <a:cubicBezTo>
                    <a:pt x="2" y="197"/>
                    <a:pt x="0" y="196"/>
                    <a:pt x="0" y="193"/>
                  </a:cubicBezTo>
                  <a:cubicBezTo>
                    <a:pt x="0" y="0"/>
                    <a:pt x="0" y="0"/>
                    <a:pt x="0" y="0"/>
                  </a:cubicBezTo>
                  <a:cubicBezTo>
                    <a:pt x="9" y="0"/>
                    <a:pt x="9" y="0"/>
                    <a:pt x="9" y="0"/>
                  </a:cubicBezTo>
                  <a:cubicBezTo>
                    <a:pt x="9" y="189"/>
                    <a:pt x="9" y="189"/>
                    <a:pt x="9" y="189"/>
                  </a:cubicBezTo>
                  <a:cubicBezTo>
                    <a:pt x="375" y="189"/>
                    <a:pt x="375" y="189"/>
                    <a:pt x="375" y="189"/>
                  </a:cubicBezTo>
                  <a:lnTo>
                    <a:pt x="375" y="19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8">
              <a:extLst>
                <a:ext uri="{FF2B5EF4-FFF2-40B4-BE49-F238E27FC236}">
                  <a16:creationId xmlns:a16="http://schemas.microsoft.com/office/drawing/2014/main" id="{8474A66E-26BD-C542-9BFC-232B561F834D}"/>
                </a:ext>
              </a:extLst>
            </p:cNvPr>
            <p:cNvSpPr>
              <a:spLocks/>
            </p:cNvSpPr>
            <p:nvPr/>
          </p:nvSpPr>
          <p:spPr bwMode="auto">
            <a:xfrm>
              <a:off x="6299201" y="1563688"/>
              <a:ext cx="3463925" cy="1487488"/>
            </a:xfrm>
            <a:custGeom>
              <a:avLst/>
              <a:gdLst>
                <a:gd name="T0" fmla="*/ 79 w 408"/>
                <a:gd name="T1" fmla="*/ 95 h 175"/>
                <a:gd name="T2" fmla="*/ 123 w 408"/>
                <a:gd name="T3" fmla="*/ 109 h 175"/>
                <a:gd name="T4" fmla="*/ 157 w 408"/>
                <a:gd name="T5" fmla="*/ 90 h 175"/>
                <a:gd name="T6" fmla="*/ 156 w 408"/>
                <a:gd name="T7" fmla="*/ 78 h 175"/>
                <a:gd name="T8" fmla="*/ 235 w 408"/>
                <a:gd name="T9" fmla="*/ 0 h 175"/>
                <a:gd name="T10" fmla="*/ 313 w 408"/>
                <a:gd name="T11" fmla="*/ 78 h 175"/>
                <a:gd name="T12" fmla="*/ 311 w 408"/>
                <a:gd name="T13" fmla="*/ 97 h 175"/>
                <a:gd name="T14" fmla="*/ 329 w 408"/>
                <a:gd name="T15" fmla="*/ 95 h 175"/>
                <a:gd name="T16" fmla="*/ 408 w 408"/>
                <a:gd name="T17" fmla="*/ 175 h 175"/>
                <a:gd name="T18" fmla="*/ 0 w 408"/>
                <a:gd name="T19" fmla="*/ 175 h 175"/>
                <a:gd name="T20" fmla="*/ 79 w 408"/>
                <a:gd name="T21" fmla="*/ 9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5">
                  <a:moveTo>
                    <a:pt x="79" y="95"/>
                  </a:moveTo>
                  <a:cubicBezTo>
                    <a:pt x="95" y="95"/>
                    <a:pt x="111" y="100"/>
                    <a:pt x="123" y="109"/>
                  </a:cubicBezTo>
                  <a:cubicBezTo>
                    <a:pt x="132" y="99"/>
                    <a:pt x="144" y="92"/>
                    <a:pt x="157" y="90"/>
                  </a:cubicBezTo>
                  <a:cubicBezTo>
                    <a:pt x="157" y="86"/>
                    <a:pt x="156" y="82"/>
                    <a:pt x="156" y="78"/>
                  </a:cubicBezTo>
                  <a:cubicBezTo>
                    <a:pt x="156" y="35"/>
                    <a:pt x="191" y="0"/>
                    <a:pt x="235" y="0"/>
                  </a:cubicBezTo>
                  <a:cubicBezTo>
                    <a:pt x="278" y="0"/>
                    <a:pt x="313" y="35"/>
                    <a:pt x="313" y="78"/>
                  </a:cubicBezTo>
                  <a:cubicBezTo>
                    <a:pt x="313" y="84"/>
                    <a:pt x="312" y="91"/>
                    <a:pt x="311" y="97"/>
                  </a:cubicBezTo>
                  <a:cubicBezTo>
                    <a:pt x="317" y="95"/>
                    <a:pt x="323" y="95"/>
                    <a:pt x="329" y="95"/>
                  </a:cubicBezTo>
                  <a:cubicBezTo>
                    <a:pt x="372" y="95"/>
                    <a:pt x="408" y="128"/>
                    <a:pt x="408" y="175"/>
                  </a:cubicBezTo>
                  <a:cubicBezTo>
                    <a:pt x="0" y="175"/>
                    <a:pt x="0" y="175"/>
                    <a:pt x="0" y="175"/>
                  </a:cubicBezTo>
                  <a:cubicBezTo>
                    <a:pt x="0" y="128"/>
                    <a:pt x="35" y="95"/>
                    <a:pt x="79" y="9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9">
              <a:extLst>
                <a:ext uri="{FF2B5EF4-FFF2-40B4-BE49-F238E27FC236}">
                  <a16:creationId xmlns:a16="http://schemas.microsoft.com/office/drawing/2014/main" id="{F7875BEE-D10E-AC4E-B4C0-54F533AA4CE2}"/>
                </a:ext>
              </a:extLst>
            </p:cNvPr>
            <p:cNvSpPr>
              <a:spLocks/>
            </p:cNvSpPr>
            <p:nvPr/>
          </p:nvSpPr>
          <p:spPr bwMode="auto">
            <a:xfrm>
              <a:off x="8829676" y="2379663"/>
              <a:ext cx="111125" cy="84138"/>
            </a:xfrm>
            <a:custGeom>
              <a:avLst/>
              <a:gdLst>
                <a:gd name="T0" fmla="*/ 13 w 13"/>
                <a:gd name="T1" fmla="*/ 0 h 10"/>
                <a:gd name="T2" fmla="*/ 0 w 13"/>
                <a:gd name="T3" fmla="*/ 10 h 10"/>
              </a:gdLst>
              <a:ahLst/>
              <a:cxnLst>
                <a:cxn ang="0">
                  <a:pos x="T0" y="T1"/>
                </a:cxn>
                <a:cxn ang="0">
                  <a:pos x="T2" y="T3"/>
                </a:cxn>
              </a:cxnLst>
              <a:rect l="0" t="0" r="r" b="b"/>
              <a:pathLst>
                <a:path w="13" h="10">
                  <a:moveTo>
                    <a:pt x="13" y="0"/>
                  </a:moveTo>
                  <a:cubicBezTo>
                    <a:pt x="13" y="0"/>
                    <a:pt x="3" y="8"/>
                    <a:pt x="0" y="1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0">
              <a:extLst>
                <a:ext uri="{FF2B5EF4-FFF2-40B4-BE49-F238E27FC236}">
                  <a16:creationId xmlns:a16="http://schemas.microsoft.com/office/drawing/2014/main" id="{C3630C90-8E38-574C-A5F5-28822290D428}"/>
                </a:ext>
              </a:extLst>
            </p:cNvPr>
            <p:cNvSpPr>
              <a:spLocks/>
            </p:cNvSpPr>
            <p:nvPr/>
          </p:nvSpPr>
          <p:spPr bwMode="auto">
            <a:xfrm>
              <a:off x="8812213" y="2354263"/>
              <a:ext cx="153988" cy="144463"/>
            </a:xfrm>
            <a:custGeom>
              <a:avLst/>
              <a:gdLst>
                <a:gd name="T0" fmla="*/ 4 w 18"/>
                <a:gd name="T1" fmla="*/ 17 h 17"/>
                <a:gd name="T2" fmla="*/ 0 w 18"/>
                <a:gd name="T3" fmla="*/ 9 h 17"/>
                <a:gd name="T4" fmla="*/ 12 w 18"/>
                <a:gd name="T5" fmla="*/ 0 h 17"/>
                <a:gd name="T6" fmla="*/ 18 w 18"/>
                <a:gd name="T7" fmla="*/ 7 h 17"/>
                <a:gd name="T8" fmla="*/ 4 w 18"/>
                <a:gd name="T9" fmla="*/ 17 h 17"/>
              </a:gdLst>
              <a:ahLst/>
              <a:cxnLst>
                <a:cxn ang="0">
                  <a:pos x="T0" y="T1"/>
                </a:cxn>
                <a:cxn ang="0">
                  <a:pos x="T2" y="T3"/>
                </a:cxn>
                <a:cxn ang="0">
                  <a:pos x="T4" y="T5"/>
                </a:cxn>
                <a:cxn ang="0">
                  <a:pos x="T6" y="T7"/>
                </a:cxn>
                <a:cxn ang="0">
                  <a:pos x="T8" y="T9"/>
                </a:cxn>
              </a:cxnLst>
              <a:rect l="0" t="0" r="r" b="b"/>
              <a:pathLst>
                <a:path w="18" h="17">
                  <a:moveTo>
                    <a:pt x="4" y="17"/>
                  </a:moveTo>
                  <a:cubicBezTo>
                    <a:pt x="0" y="9"/>
                    <a:pt x="0" y="9"/>
                    <a:pt x="0" y="9"/>
                  </a:cubicBezTo>
                  <a:cubicBezTo>
                    <a:pt x="2" y="8"/>
                    <a:pt x="9" y="3"/>
                    <a:pt x="12" y="0"/>
                  </a:cubicBezTo>
                  <a:cubicBezTo>
                    <a:pt x="18" y="7"/>
                    <a:pt x="18" y="7"/>
                    <a:pt x="18" y="7"/>
                  </a:cubicBezTo>
                  <a:cubicBezTo>
                    <a:pt x="16" y="8"/>
                    <a:pt x="8" y="15"/>
                    <a:pt x="4" y="17"/>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1">
              <a:extLst>
                <a:ext uri="{FF2B5EF4-FFF2-40B4-BE49-F238E27FC236}">
                  <a16:creationId xmlns:a16="http://schemas.microsoft.com/office/drawing/2014/main" id="{65A7A0A6-2B9F-E54D-BD6B-94C1F2705915}"/>
                </a:ext>
              </a:extLst>
            </p:cNvPr>
            <p:cNvSpPr>
              <a:spLocks/>
            </p:cNvSpPr>
            <p:nvPr/>
          </p:nvSpPr>
          <p:spPr bwMode="auto">
            <a:xfrm>
              <a:off x="7343776" y="2481263"/>
              <a:ext cx="42863" cy="111125"/>
            </a:xfrm>
            <a:custGeom>
              <a:avLst/>
              <a:gdLst>
                <a:gd name="T0" fmla="*/ 0 w 5"/>
                <a:gd name="T1" fmla="*/ 0 h 13"/>
                <a:gd name="T2" fmla="*/ 5 w 5"/>
                <a:gd name="T3" fmla="*/ 13 h 13"/>
              </a:gdLst>
              <a:ahLst/>
              <a:cxnLst>
                <a:cxn ang="0">
                  <a:pos x="T0" y="T1"/>
                </a:cxn>
                <a:cxn ang="0">
                  <a:pos x="T2" y="T3"/>
                </a:cxn>
              </a:cxnLst>
              <a:rect l="0" t="0" r="r" b="b"/>
              <a:pathLst>
                <a:path w="5" h="13">
                  <a:moveTo>
                    <a:pt x="0" y="0"/>
                  </a:moveTo>
                  <a:cubicBezTo>
                    <a:pt x="0" y="0"/>
                    <a:pt x="5" y="8"/>
                    <a:pt x="5" y="1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
              <a:extLst>
                <a:ext uri="{FF2B5EF4-FFF2-40B4-BE49-F238E27FC236}">
                  <a16:creationId xmlns:a16="http://schemas.microsoft.com/office/drawing/2014/main" id="{44FA1CF9-ADB8-DA45-98A0-5C658C120D7E}"/>
                </a:ext>
              </a:extLst>
            </p:cNvPr>
            <p:cNvSpPr>
              <a:spLocks/>
            </p:cNvSpPr>
            <p:nvPr/>
          </p:nvSpPr>
          <p:spPr bwMode="auto">
            <a:xfrm>
              <a:off x="7318376" y="2463800"/>
              <a:ext cx="101600" cy="128588"/>
            </a:xfrm>
            <a:custGeom>
              <a:avLst/>
              <a:gdLst>
                <a:gd name="T0" fmla="*/ 4 w 12"/>
                <a:gd name="T1" fmla="*/ 15 h 15"/>
                <a:gd name="T2" fmla="*/ 0 w 12"/>
                <a:gd name="T3" fmla="*/ 4 h 15"/>
                <a:gd name="T4" fmla="*/ 7 w 12"/>
                <a:gd name="T5" fmla="*/ 0 h 15"/>
                <a:gd name="T6" fmla="*/ 12 w 12"/>
                <a:gd name="T7" fmla="*/ 15 h 15"/>
                <a:gd name="T8" fmla="*/ 4 w 12"/>
                <a:gd name="T9" fmla="*/ 15 h 15"/>
              </a:gdLst>
              <a:ahLst/>
              <a:cxnLst>
                <a:cxn ang="0">
                  <a:pos x="T0" y="T1"/>
                </a:cxn>
                <a:cxn ang="0">
                  <a:pos x="T2" y="T3"/>
                </a:cxn>
                <a:cxn ang="0">
                  <a:pos x="T4" y="T5"/>
                </a:cxn>
                <a:cxn ang="0">
                  <a:pos x="T6" y="T7"/>
                </a:cxn>
                <a:cxn ang="0">
                  <a:pos x="T8" y="T9"/>
                </a:cxn>
              </a:cxnLst>
              <a:rect l="0" t="0" r="r" b="b"/>
              <a:pathLst>
                <a:path w="12" h="15">
                  <a:moveTo>
                    <a:pt x="4" y="15"/>
                  </a:moveTo>
                  <a:cubicBezTo>
                    <a:pt x="3" y="12"/>
                    <a:pt x="1" y="6"/>
                    <a:pt x="0" y="4"/>
                  </a:cubicBezTo>
                  <a:cubicBezTo>
                    <a:pt x="7" y="0"/>
                    <a:pt x="7" y="0"/>
                    <a:pt x="7" y="0"/>
                  </a:cubicBezTo>
                  <a:cubicBezTo>
                    <a:pt x="7" y="1"/>
                    <a:pt x="12" y="9"/>
                    <a:pt x="12" y="15"/>
                  </a:cubicBezTo>
                  <a:lnTo>
                    <a:pt x="4" y="1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3">
              <a:extLst>
                <a:ext uri="{FF2B5EF4-FFF2-40B4-BE49-F238E27FC236}">
                  <a16:creationId xmlns:a16="http://schemas.microsoft.com/office/drawing/2014/main" id="{54592B5A-0DBC-A942-A910-F0EB46805DBE}"/>
                </a:ext>
              </a:extLst>
            </p:cNvPr>
            <p:cNvSpPr>
              <a:spLocks/>
            </p:cNvSpPr>
            <p:nvPr/>
          </p:nvSpPr>
          <p:spPr bwMode="auto">
            <a:xfrm>
              <a:off x="1392238" y="5575300"/>
              <a:ext cx="1647825" cy="704850"/>
            </a:xfrm>
            <a:custGeom>
              <a:avLst/>
              <a:gdLst>
                <a:gd name="T0" fmla="*/ 37 w 194"/>
                <a:gd name="T1" fmla="*/ 45 h 83"/>
                <a:gd name="T2" fmla="*/ 59 w 194"/>
                <a:gd name="T3" fmla="*/ 52 h 83"/>
                <a:gd name="T4" fmla="*/ 75 w 194"/>
                <a:gd name="T5" fmla="*/ 43 h 83"/>
                <a:gd name="T6" fmla="*/ 74 w 194"/>
                <a:gd name="T7" fmla="*/ 37 h 83"/>
                <a:gd name="T8" fmla="*/ 112 w 194"/>
                <a:gd name="T9" fmla="*/ 0 h 83"/>
                <a:gd name="T10" fmla="*/ 149 w 194"/>
                <a:gd name="T11" fmla="*/ 37 h 83"/>
                <a:gd name="T12" fmla="*/ 148 w 194"/>
                <a:gd name="T13" fmla="*/ 46 h 83"/>
                <a:gd name="T14" fmla="*/ 157 w 194"/>
                <a:gd name="T15" fmla="*/ 45 h 83"/>
                <a:gd name="T16" fmla="*/ 194 w 194"/>
                <a:gd name="T17" fmla="*/ 83 h 83"/>
                <a:gd name="T18" fmla="*/ 0 w 194"/>
                <a:gd name="T19" fmla="*/ 83 h 83"/>
                <a:gd name="T20" fmla="*/ 37 w 194"/>
                <a:gd name="T21"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3">
                  <a:moveTo>
                    <a:pt x="37" y="45"/>
                  </a:moveTo>
                  <a:cubicBezTo>
                    <a:pt x="45" y="45"/>
                    <a:pt x="53" y="47"/>
                    <a:pt x="59" y="52"/>
                  </a:cubicBezTo>
                  <a:cubicBezTo>
                    <a:pt x="63" y="47"/>
                    <a:pt x="68" y="44"/>
                    <a:pt x="75" y="43"/>
                  </a:cubicBezTo>
                  <a:cubicBezTo>
                    <a:pt x="75" y="41"/>
                    <a:pt x="74" y="39"/>
                    <a:pt x="74" y="37"/>
                  </a:cubicBezTo>
                  <a:cubicBezTo>
                    <a:pt x="74" y="16"/>
                    <a:pt x="91" y="0"/>
                    <a:pt x="112" y="0"/>
                  </a:cubicBezTo>
                  <a:cubicBezTo>
                    <a:pt x="132" y="0"/>
                    <a:pt x="149" y="16"/>
                    <a:pt x="149" y="37"/>
                  </a:cubicBezTo>
                  <a:cubicBezTo>
                    <a:pt x="149" y="40"/>
                    <a:pt x="149" y="43"/>
                    <a:pt x="148" y="46"/>
                  </a:cubicBezTo>
                  <a:cubicBezTo>
                    <a:pt x="151" y="45"/>
                    <a:pt x="154" y="45"/>
                    <a:pt x="157" y="45"/>
                  </a:cubicBezTo>
                  <a:cubicBezTo>
                    <a:pt x="177" y="45"/>
                    <a:pt x="194" y="62"/>
                    <a:pt x="194" y="83"/>
                  </a:cubicBezTo>
                  <a:cubicBezTo>
                    <a:pt x="0" y="83"/>
                    <a:pt x="0" y="83"/>
                    <a:pt x="0" y="83"/>
                  </a:cubicBezTo>
                  <a:cubicBezTo>
                    <a:pt x="0" y="62"/>
                    <a:pt x="17" y="45"/>
                    <a:pt x="37" y="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4">
              <a:extLst>
                <a:ext uri="{FF2B5EF4-FFF2-40B4-BE49-F238E27FC236}">
                  <a16:creationId xmlns:a16="http://schemas.microsoft.com/office/drawing/2014/main" id="{CF132E27-12AE-C54E-9858-0E90C6DCF018}"/>
                </a:ext>
              </a:extLst>
            </p:cNvPr>
            <p:cNvSpPr>
              <a:spLocks/>
            </p:cNvSpPr>
            <p:nvPr/>
          </p:nvSpPr>
          <p:spPr bwMode="auto">
            <a:xfrm>
              <a:off x="2598738" y="5965825"/>
              <a:ext cx="50800" cy="33338"/>
            </a:xfrm>
            <a:custGeom>
              <a:avLst/>
              <a:gdLst>
                <a:gd name="T0" fmla="*/ 6 w 6"/>
                <a:gd name="T1" fmla="*/ 0 h 4"/>
                <a:gd name="T2" fmla="*/ 0 w 6"/>
                <a:gd name="T3" fmla="*/ 4 h 4"/>
              </a:gdLst>
              <a:ahLst/>
              <a:cxnLst>
                <a:cxn ang="0">
                  <a:pos x="T0" y="T1"/>
                </a:cxn>
                <a:cxn ang="0">
                  <a:pos x="T2" y="T3"/>
                </a:cxn>
              </a:cxnLst>
              <a:rect l="0" t="0" r="r" b="b"/>
              <a:pathLst>
                <a:path w="6" h="4">
                  <a:moveTo>
                    <a:pt x="6" y="0"/>
                  </a:moveTo>
                  <a:cubicBezTo>
                    <a:pt x="6" y="0"/>
                    <a:pt x="2" y="4"/>
                    <a:pt x="0" y="4"/>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5">
              <a:extLst>
                <a:ext uri="{FF2B5EF4-FFF2-40B4-BE49-F238E27FC236}">
                  <a16:creationId xmlns:a16="http://schemas.microsoft.com/office/drawing/2014/main" id="{F54C6013-F1E6-BF4F-BA7D-E2768C88EE6F}"/>
                </a:ext>
              </a:extLst>
            </p:cNvPr>
            <p:cNvSpPr>
              <a:spLocks/>
            </p:cNvSpPr>
            <p:nvPr/>
          </p:nvSpPr>
          <p:spPr bwMode="auto">
            <a:xfrm>
              <a:off x="2581276" y="5940425"/>
              <a:ext cx="93663" cy="93663"/>
            </a:xfrm>
            <a:custGeom>
              <a:avLst/>
              <a:gdLst>
                <a:gd name="T0" fmla="*/ 4 w 11"/>
                <a:gd name="T1" fmla="*/ 11 h 11"/>
                <a:gd name="T2" fmla="*/ 0 w 11"/>
                <a:gd name="T3" fmla="*/ 4 h 11"/>
                <a:gd name="T4" fmla="*/ 6 w 11"/>
                <a:gd name="T5" fmla="*/ 0 h 11"/>
                <a:gd name="T6" fmla="*/ 11 w 11"/>
                <a:gd name="T7" fmla="*/ 6 h 11"/>
                <a:gd name="T8" fmla="*/ 4 w 11"/>
                <a:gd name="T9" fmla="*/ 11 h 11"/>
              </a:gdLst>
              <a:ahLst/>
              <a:cxnLst>
                <a:cxn ang="0">
                  <a:pos x="T0" y="T1"/>
                </a:cxn>
                <a:cxn ang="0">
                  <a:pos x="T2" y="T3"/>
                </a:cxn>
                <a:cxn ang="0">
                  <a:pos x="T4" y="T5"/>
                </a:cxn>
                <a:cxn ang="0">
                  <a:pos x="T6" y="T7"/>
                </a:cxn>
                <a:cxn ang="0">
                  <a:pos x="T8" y="T9"/>
                </a:cxn>
              </a:cxnLst>
              <a:rect l="0" t="0" r="r" b="b"/>
              <a:pathLst>
                <a:path w="11" h="11">
                  <a:moveTo>
                    <a:pt x="4" y="11"/>
                  </a:moveTo>
                  <a:cubicBezTo>
                    <a:pt x="0" y="4"/>
                    <a:pt x="0" y="4"/>
                    <a:pt x="0" y="4"/>
                  </a:cubicBezTo>
                  <a:cubicBezTo>
                    <a:pt x="1" y="3"/>
                    <a:pt x="3" y="1"/>
                    <a:pt x="6" y="0"/>
                  </a:cubicBezTo>
                  <a:cubicBezTo>
                    <a:pt x="11" y="6"/>
                    <a:pt x="11" y="6"/>
                    <a:pt x="11" y="6"/>
                  </a:cubicBezTo>
                  <a:cubicBezTo>
                    <a:pt x="9" y="7"/>
                    <a:pt x="6" y="10"/>
                    <a:pt x="4" y="1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6">
              <a:extLst>
                <a:ext uri="{FF2B5EF4-FFF2-40B4-BE49-F238E27FC236}">
                  <a16:creationId xmlns:a16="http://schemas.microsoft.com/office/drawing/2014/main" id="{2B9CE504-E62D-A746-83BA-03E5215B0C23}"/>
                </a:ext>
              </a:extLst>
            </p:cNvPr>
            <p:cNvSpPr>
              <a:spLocks/>
            </p:cNvSpPr>
            <p:nvPr/>
          </p:nvSpPr>
          <p:spPr bwMode="auto">
            <a:xfrm>
              <a:off x="1893888" y="6008688"/>
              <a:ext cx="17463" cy="58738"/>
            </a:xfrm>
            <a:custGeom>
              <a:avLst/>
              <a:gdLst>
                <a:gd name="T0" fmla="*/ 0 w 2"/>
                <a:gd name="T1" fmla="*/ 0 h 7"/>
                <a:gd name="T2" fmla="*/ 2 w 2"/>
                <a:gd name="T3" fmla="*/ 7 h 7"/>
              </a:gdLst>
              <a:ahLst/>
              <a:cxnLst>
                <a:cxn ang="0">
                  <a:pos x="T0" y="T1"/>
                </a:cxn>
                <a:cxn ang="0">
                  <a:pos x="T2" y="T3"/>
                </a:cxn>
              </a:cxnLst>
              <a:rect l="0" t="0" r="r" b="b"/>
              <a:pathLst>
                <a:path w="2" h="7">
                  <a:moveTo>
                    <a:pt x="0" y="0"/>
                  </a:moveTo>
                  <a:cubicBezTo>
                    <a:pt x="0" y="0"/>
                    <a:pt x="2" y="4"/>
                    <a:pt x="2" y="7"/>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7">
              <a:extLst>
                <a:ext uri="{FF2B5EF4-FFF2-40B4-BE49-F238E27FC236}">
                  <a16:creationId xmlns:a16="http://schemas.microsoft.com/office/drawing/2014/main" id="{216B1042-723A-674C-B2E7-97C8C47FC2D5}"/>
                </a:ext>
              </a:extLst>
            </p:cNvPr>
            <p:cNvSpPr>
              <a:spLocks/>
            </p:cNvSpPr>
            <p:nvPr/>
          </p:nvSpPr>
          <p:spPr bwMode="auto">
            <a:xfrm>
              <a:off x="1860551" y="5991225"/>
              <a:ext cx="84138" cy="76200"/>
            </a:xfrm>
            <a:custGeom>
              <a:avLst/>
              <a:gdLst>
                <a:gd name="T0" fmla="*/ 2 w 10"/>
                <a:gd name="T1" fmla="*/ 9 h 9"/>
                <a:gd name="T2" fmla="*/ 0 w 10"/>
                <a:gd name="T3" fmla="*/ 5 h 9"/>
                <a:gd name="T4" fmla="*/ 7 w 10"/>
                <a:gd name="T5" fmla="*/ 0 h 9"/>
                <a:gd name="T6" fmla="*/ 10 w 10"/>
                <a:gd name="T7" fmla="*/ 9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2" y="8"/>
                    <a:pt x="1" y="6"/>
                    <a:pt x="0" y="5"/>
                  </a:cubicBezTo>
                  <a:cubicBezTo>
                    <a:pt x="7" y="0"/>
                    <a:pt x="7" y="0"/>
                    <a:pt x="7" y="0"/>
                  </a:cubicBezTo>
                  <a:cubicBezTo>
                    <a:pt x="8" y="1"/>
                    <a:pt x="10" y="5"/>
                    <a:pt x="10" y="9"/>
                  </a:cubicBezTo>
                  <a:lnTo>
                    <a:pt x="2" y="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8">
              <a:extLst>
                <a:ext uri="{FF2B5EF4-FFF2-40B4-BE49-F238E27FC236}">
                  <a16:creationId xmlns:a16="http://schemas.microsoft.com/office/drawing/2014/main" id="{D14D8647-1119-E04A-901E-6F75FAC283D7}"/>
                </a:ext>
              </a:extLst>
            </p:cNvPr>
            <p:cNvSpPr>
              <a:spLocks/>
            </p:cNvSpPr>
            <p:nvPr/>
          </p:nvSpPr>
          <p:spPr bwMode="auto">
            <a:xfrm>
              <a:off x="8888413" y="517525"/>
              <a:ext cx="1647825" cy="706438"/>
            </a:xfrm>
            <a:custGeom>
              <a:avLst/>
              <a:gdLst>
                <a:gd name="T0" fmla="*/ 37 w 194"/>
                <a:gd name="T1" fmla="*/ 45 h 83"/>
                <a:gd name="T2" fmla="*/ 58 w 194"/>
                <a:gd name="T3" fmla="*/ 52 h 83"/>
                <a:gd name="T4" fmla="*/ 75 w 194"/>
                <a:gd name="T5" fmla="*/ 43 h 83"/>
                <a:gd name="T6" fmla="*/ 74 w 194"/>
                <a:gd name="T7" fmla="*/ 37 h 83"/>
                <a:gd name="T8" fmla="*/ 112 w 194"/>
                <a:gd name="T9" fmla="*/ 0 h 83"/>
                <a:gd name="T10" fmla="*/ 149 w 194"/>
                <a:gd name="T11" fmla="*/ 37 h 83"/>
                <a:gd name="T12" fmla="*/ 148 w 194"/>
                <a:gd name="T13" fmla="*/ 46 h 83"/>
                <a:gd name="T14" fmla="*/ 157 w 194"/>
                <a:gd name="T15" fmla="*/ 45 h 83"/>
                <a:gd name="T16" fmla="*/ 194 w 194"/>
                <a:gd name="T17" fmla="*/ 83 h 83"/>
                <a:gd name="T18" fmla="*/ 0 w 194"/>
                <a:gd name="T19" fmla="*/ 83 h 83"/>
                <a:gd name="T20" fmla="*/ 37 w 194"/>
                <a:gd name="T21"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3">
                  <a:moveTo>
                    <a:pt x="37" y="45"/>
                  </a:moveTo>
                  <a:cubicBezTo>
                    <a:pt x="45" y="45"/>
                    <a:pt x="52" y="48"/>
                    <a:pt x="58" y="52"/>
                  </a:cubicBezTo>
                  <a:cubicBezTo>
                    <a:pt x="63" y="47"/>
                    <a:pt x="68" y="44"/>
                    <a:pt x="75" y="43"/>
                  </a:cubicBezTo>
                  <a:cubicBezTo>
                    <a:pt x="74" y="41"/>
                    <a:pt x="74" y="39"/>
                    <a:pt x="74" y="37"/>
                  </a:cubicBezTo>
                  <a:cubicBezTo>
                    <a:pt x="74" y="17"/>
                    <a:pt x="91" y="0"/>
                    <a:pt x="112" y="0"/>
                  </a:cubicBezTo>
                  <a:cubicBezTo>
                    <a:pt x="132" y="0"/>
                    <a:pt x="149" y="17"/>
                    <a:pt x="149" y="37"/>
                  </a:cubicBezTo>
                  <a:cubicBezTo>
                    <a:pt x="149" y="40"/>
                    <a:pt x="149" y="43"/>
                    <a:pt x="148" y="46"/>
                  </a:cubicBezTo>
                  <a:cubicBezTo>
                    <a:pt x="151" y="45"/>
                    <a:pt x="154" y="45"/>
                    <a:pt x="157" y="45"/>
                  </a:cubicBezTo>
                  <a:cubicBezTo>
                    <a:pt x="177" y="45"/>
                    <a:pt x="194" y="62"/>
                    <a:pt x="194" y="83"/>
                  </a:cubicBezTo>
                  <a:cubicBezTo>
                    <a:pt x="0" y="83"/>
                    <a:pt x="0" y="83"/>
                    <a:pt x="0" y="83"/>
                  </a:cubicBezTo>
                  <a:cubicBezTo>
                    <a:pt x="0" y="62"/>
                    <a:pt x="16" y="45"/>
                    <a:pt x="37" y="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9">
              <a:extLst>
                <a:ext uri="{FF2B5EF4-FFF2-40B4-BE49-F238E27FC236}">
                  <a16:creationId xmlns:a16="http://schemas.microsoft.com/office/drawing/2014/main" id="{D8614074-716A-304F-AB94-2A6EAF361AD3}"/>
                </a:ext>
              </a:extLst>
            </p:cNvPr>
            <p:cNvSpPr>
              <a:spLocks/>
            </p:cNvSpPr>
            <p:nvPr/>
          </p:nvSpPr>
          <p:spPr bwMode="auto">
            <a:xfrm>
              <a:off x="10094913" y="909638"/>
              <a:ext cx="50800" cy="33338"/>
            </a:xfrm>
            <a:custGeom>
              <a:avLst/>
              <a:gdLst>
                <a:gd name="T0" fmla="*/ 6 w 6"/>
                <a:gd name="T1" fmla="*/ 0 h 4"/>
                <a:gd name="T2" fmla="*/ 0 w 6"/>
                <a:gd name="T3" fmla="*/ 4 h 4"/>
              </a:gdLst>
              <a:ahLst/>
              <a:cxnLst>
                <a:cxn ang="0">
                  <a:pos x="T0" y="T1"/>
                </a:cxn>
                <a:cxn ang="0">
                  <a:pos x="T2" y="T3"/>
                </a:cxn>
              </a:cxnLst>
              <a:rect l="0" t="0" r="r" b="b"/>
              <a:pathLst>
                <a:path w="6" h="4">
                  <a:moveTo>
                    <a:pt x="6" y="0"/>
                  </a:moveTo>
                  <a:cubicBezTo>
                    <a:pt x="6" y="0"/>
                    <a:pt x="1" y="4"/>
                    <a:pt x="0" y="4"/>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0">
              <a:extLst>
                <a:ext uri="{FF2B5EF4-FFF2-40B4-BE49-F238E27FC236}">
                  <a16:creationId xmlns:a16="http://schemas.microsoft.com/office/drawing/2014/main" id="{A32F5CFA-18EF-6048-9C31-140D9A87DA48}"/>
                </a:ext>
              </a:extLst>
            </p:cNvPr>
            <p:cNvSpPr>
              <a:spLocks/>
            </p:cNvSpPr>
            <p:nvPr/>
          </p:nvSpPr>
          <p:spPr bwMode="auto">
            <a:xfrm>
              <a:off x="10077451" y="884238"/>
              <a:ext cx="93663" cy="93663"/>
            </a:xfrm>
            <a:custGeom>
              <a:avLst/>
              <a:gdLst>
                <a:gd name="T0" fmla="*/ 4 w 11"/>
                <a:gd name="T1" fmla="*/ 11 h 11"/>
                <a:gd name="T2" fmla="*/ 0 w 11"/>
                <a:gd name="T3" fmla="*/ 4 h 11"/>
                <a:gd name="T4" fmla="*/ 5 w 11"/>
                <a:gd name="T5" fmla="*/ 0 h 11"/>
                <a:gd name="T6" fmla="*/ 11 w 11"/>
                <a:gd name="T7" fmla="*/ 6 h 11"/>
                <a:gd name="T8" fmla="*/ 4 w 11"/>
                <a:gd name="T9" fmla="*/ 11 h 11"/>
              </a:gdLst>
              <a:ahLst/>
              <a:cxnLst>
                <a:cxn ang="0">
                  <a:pos x="T0" y="T1"/>
                </a:cxn>
                <a:cxn ang="0">
                  <a:pos x="T2" y="T3"/>
                </a:cxn>
                <a:cxn ang="0">
                  <a:pos x="T4" y="T5"/>
                </a:cxn>
                <a:cxn ang="0">
                  <a:pos x="T6" y="T7"/>
                </a:cxn>
                <a:cxn ang="0">
                  <a:pos x="T8" y="T9"/>
                </a:cxn>
              </a:cxnLst>
              <a:rect l="0" t="0" r="r" b="b"/>
              <a:pathLst>
                <a:path w="11" h="11">
                  <a:moveTo>
                    <a:pt x="4" y="11"/>
                  </a:moveTo>
                  <a:cubicBezTo>
                    <a:pt x="0" y="4"/>
                    <a:pt x="0" y="4"/>
                    <a:pt x="0" y="4"/>
                  </a:cubicBezTo>
                  <a:cubicBezTo>
                    <a:pt x="1" y="3"/>
                    <a:pt x="3" y="1"/>
                    <a:pt x="5" y="0"/>
                  </a:cubicBezTo>
                  <a:cubicBezTo>
                    <a:pt x="11" y="6"/>
                    <a:pt x="11" y="6"/>
                    <a:pt x="11" y="6"/>
                  </a:cubicBezTo>
                  <a:cubicBezTo>
                    <a:pt x="9" y="8"/>
                    <a:pt x="5" y="10"/>
                    <a:pt x="4" y="1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1">
              <a:extLst>
                <a:ext uri="{FF2B5EF4-FFF2-40B4-BE49-F238E27FC236}">
                  <a16:creationId xmlns:a16="http://schemas.microsoft.com/office/drawing/2014/main" id="{3FA38622-7AA5-2D4B-8E53-5AAF111485BD}"/>
                </a:ext>
              </a:extLst>
            </p:cNvPr>
            <p:cNvSpPr>
              <a:spLocks/>
            </p:cNvSpPr>
            <p:nvPr/>
          </p:nvSpPr>
          <p:spPr bwMode="auto">
            <a:xfrm>
              <a:off x="9382126" y="960438"/>
              <a:ext cx="25400" cy="50800"/>
            </a:xfrm>
            <a:custGeom>
              <a:avLst/>
              <a:gdLst>
                <a:gd name="T0" fmla="*/ 0 w 3"/>
                <a:gd name="T1" fmla="*/ 0 h 6"/>
                <a:gd name="T2" fmla="*/ 3 w 3"/>
                <a:gd name="T3" fmla="*/ 6 h 6"/>
              </a:gdLst>
              <a:ahLst/>
              <a:cxnLst>
                <a:cxn ang="0">
                  <a:pos x="T0" y="T1"/>
                </a:cxn>
                <a:cxn ang="0">
                  <a:pos x="T2" y="T3"/>
                </a:cxn>
              </a:cxnLst>
              <a:rect l="0" t="0" r="r" b="b"/>
              <a:pathLst>
                <a:path w="3" h="6">
                  <a:moveTo>
                    <a:pt x="0" y="0"/>
                  </a:moveTo>
                  <a:cubicBezTo>
                    <a:pt x="0" y="0"/>
                    <a:pt x="2" y="3"/>
                    <a:pt x="3" y="6"/>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2">
              <a:extLst>
                <a:ext uri="{FF2B5EF4-FFF2-40B4-BE49-F238E27FC236}">
                  <a16:creationId xmlns:a16="http://schemas.microsoft.com/office/drawing/2014/main" id="{62E98987-F203-3D49-9270-B2BF09306826}"/>
                </a:ext>
              </a:extLst>
            </p:cNvPr>
            <p:cNvSpPr>
              <a:spLocks/>
            </p:cNvSpPr>
            <p:nvPr/>
          </p:nvSpPr>
          <p:spPr bwMode="auto">
            <a:xfrm>
              <a:off x="9356726" y="942975"/>
              <a:ext cx="84138" cy="68263"/>
            </a:xfrm>
            <a:custGeom>
              <a:avLst/>
              <a:gdLst>
                <a:gd name="T0" fmla="*/ 1 w 10"/>
                <a:gd name="T1" fmla="*/ 8 h 8"/>
                <a:gd name="T2" fmla="*/ 0 w 10"/>
                <a:gd name="T3" fmla="*/ 4 h 8"/>
                <a:gd name="T4" fmla="*/ 7 w 10"/>
                <a:gd name="T5" fmla="*/ 0 h 8"/>
                <a:gd name="T6" fmla="*/ 10 w 10"/>
                <a:gd name="T7" fmla="*/ 8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1" y="7"/>
                    <a:pt x="0" y="5"/>
                    <a:pt x="0" y="4"/>
                  </a:cubicBezTo>
                  <a:cubicBezTo>
                    <a:pt x="7" y="0"/>
                    <a:pt x="7" y="0"/>
                    <a:pt x="7" y="0"/>
                  </a:cubicBezTo>
                  <a:cubicBezTo>
                    <a:pt x="7" y="0"/>
                    <a:pt x="10" y="4"/>
                    <a:pt x="10" y="8"/>
                  </a:cubicBezTo>
                  <a:lnTo>
                    <a:pt x="1" y="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3">
              <a:extLst>
                <a:ext uri="{FF2B5EF4-FFF2-40B4-BE49-F238E27FC236}">
                  <a16:creationId xmlns:a16="http://schemas.microsoft.com/office/drawing/2014/main" id="{89FA7A35-63C3-684D-8A27-9F90EEB95C7E}"/>
                </a:ext>
              </a:extLst>
            </p:cNvPr>
            <p:cNvSpPr>
              <a:spLocks/>
            </p:cNvSpPr>
            <p:nvPr/>
          </p:nvSpPr>
          <p:spPr bwMode="auto">
            <a:xfrm>
              <a:off x="3940176" y="0"/>
              <a:ext cx="2835275" cy="1223963"/>
            </a:xfrm>
            <a:custGeom>
              <a:avLst/>
              <a:gdLst>
                <a:gd name="T0" fmla="*/ 269 w 334"/>
                <a:gd name="T1" fmla="*/ 79 h 144"/>
                <a:gd name="T2" fmla="*/ 233 w 334"/>
                <a:gd name="T3" fmla="*/ 90 h 144"/>
                <a:gd name="T4" fmla="*/ 205 w 334"/>
                <a:gd name="T5" fmla="*/ 74 h 144"/>
                <a:gd name="T6" fmla="*/ 206 w 334"/>
                <a:gd name="T7" fmla="*/ 65 h 144"/>
                <a:gd name="T8" fmla="*/ 141 w 334"/>
                <a:gd name="T9" fmla="*/ 0 h 144"/>
                <a:gd name="T10" fmla="*/ 77 w 334"/>
                <a:gd name="T11" fmla="*/ 65 h 144"/>
                <a:gd name="T12" fmla="*/ 79 w 334"/>
                <a:gd name="T13" fmla="*/ 80 h 144"/>
                <a:gd name="T14" fmla="*/ 64 w 334"/>
                <a:gd name="T15" fmla="*/ 79 h 144"/>
                <a:gd name="T16" fmla="*/ 0 w 334"/>
                <a:gd name="T17" fmla="*/ 144 h 144"/>
                <a:gd name="T18" fmla="*/ 334 w 334"/>
                <a:gd name="T19" fmla="*/ 144 h 144"/>
                <a:gd name="T20" fmla="*/ 269 w 334"/>
                <a:gd name="T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44">
                  <a:moveTo>
                    <a:pt x="269" y="79"/>
                  </a:moveTo>
                  <a:cubicBezTo>
                    <a:pt x="256" y="79"/>
                    <a:pt x="243" y="83"/>
                    <a:pt x="233" y="90"/>
                  </a:cubicBezTo>
                  <a:cubicBezTo>
                    <a:pt x="226" y="82"/>
                    <a:pt x="216" y="76"/>
                    <a:pt x="205" y="74"/>
                  </a:cubicBezTo>
                  <a:cubicBezTo>
                    <a:pt x="206" y="71"/>
                    <a:pt x="206" y="68"/>
                    <a:pt x="206" y="65"/>
                  </a:cubicBezTo>
                  <a:cubicBezTo>
                    <a:pt x="206" y="29"/>
                    <a:pt x="177" y="0"/>
                    <a:pt x="141" y="0"/>
                  </a:cubicBezTo>
                  <a:cubicBezTo>
                    <a:pt x="106" y="0"/>
                    <a:pt x="77" y="29"/>
                    <a:pt x="77" y="65"/>
                  </a:cubicBezTo>
                  <a:cubicBezTo>
                    <a:pt x="77" y="70"/>
                    <a:pt x="78" y="75"/>
                    <a:pt x="79" y="80"/>
                  </a:cubicBezTo>
                  <a:cubicBezTo>
                    <a:pt x="74" y="79"/>
                    <a:pt x="69" y="79"/>
                    <a:pt x="64" y="79"/>
                  </a:cubicBezTo>
                  <a:cubicBezTo>
                    <a:pt x="29" y="79"/>
                    <a:pt x="0" y="105"/>
                    <a:pt x="0" y="144"/>
                  </a:cubicBezTo>
                  <a:cubicBezTo>
                    <a:pt x="334" y="144"/>
                    <a:pt x="334" y="144"/>
                    <a:pt x="334" y="144"/>
                  </a:cubicBezTo>
                  <a:cubicBezTo>
                    <a:pt x="334" y="105"/>
                    <a:pt x="305" y="79"/>
                    <a:pt x="269" y="7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4">
              <a:extLst>
                <a:ext uri="{FF2B5EF4-FFF2-40B4-BE49-F238E27FC236}">
                  <a16:creationId xmlns:a16="http://schemas.microsoft.com/office/drawing/2014/main" id="{476CF67F-77A1-614D-8411-E9D3DCD3B7F7}"/>
                </a:ext>
              </a:extLst>
            </p:cNvPr>
            <p:cNvSpPr>
              <a:spLocks/>
            </p:cNvSpPr>
            <p:nvPr/>
          </p:nvSpPr>
          <p:spPr bwMode="auto">
            <a:xfrm>
              <a:off x="4610101" y="679450"/>
              <a:ext cx="85725" cy="60325"/>
            </a:xfrm>
            <a:custGeom>
              <a:avLst/>
              <a:gdLst>
                <a:gd name="T0" fmla="*/ 0 w 10"/>
                <a:gd name="T1" fmla="*/ 0 h 7"/>
                <a:gd name="T2" fmla="*/ 10 w 10"/>
                <a:gd name="T3" fmla="*/ 7 h 7"/>
              </a:gdLst>
              <a:ahLst/>
              <a:cxnLst>
                <a:cxn ang="0">
                  <a:pos x="T0" y="T1"/>
                </a:cxn>
                <a:cxn ang="0">
                  <a:pos x="T2" y="T3"/>
                </a:cxn>
              </a:cxnLst>
              <a:rect l="0" t="0" r="r" b="b"/>
              <a:pathLst>
                <a:path w="10" h="7">
                  <a:moveTo>
                    <a:pt x="0" y="0"/>
                  </a:moveTo>
                  <a:cubicBezTo>
                    <a:pt x="0" y="0"/>
                    <a:pt x="8" y="6"/>
                    <a:pt x="10" y="7"/>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5">
              <a:extLst>
                <a:ext uri="{FF2B5EF4-FFF2-40B4-BE49-F238E27FC236}">
                  <a16:creationId xmlns:a16="http://schemas.microsoft.com/office/drawing/2014/main" id="{BE6DF228-B419-464C-B931-73EA610B02B6}"/>
                </a:ext>
              </a:extLst>
            </p:cNvPr>
            <p:cNvSpPr>
              <a:spLocks/>
            </p:cNvSpPr>
            <p:nvPr/>
          </p:nvSpPr>
          <p:spPr bwMode="auto">
            <a:xfrm>
              <a:off x="4584701" y="654050"/>
              <a:ext cx="127000" cy="119063"/>
            </a:xfrm>
            <a:custGeom>
              <a:avLst/>
              <a:gdLst>
                <a:gd name="T0" fmla="*/ 11 w 15"/>
                <a:gd name="T1" fmla="*/ 14 h 14"/>
                <a:gd name="T2" fmla="*/ 0 w 15"/>
                <a:gd name="T3" fmla="*/ 6 h 14"/>
                <a:gd name="T4" fmla="*/ 6 w 15"/>
                <a:gd name="T5" fmla="*/ 0 h 14"/>
                <a:gd name="T6" fmla="*/ 15 w 15"/>
                <a:gd name="T7" fmla="*/ 7 h 14"/>
                <a:gd name="T8" fmla="*/ 11 w 15"/>
                <a:gd name="T9" fmla="*/ 14 h 14"/>
              </a:gdLst>
              <a:ahLst/>
              <a:cxnLst>
                <a:cxn ang="0">
                  <a:pos x="T0" y="T1"/>
                </a:cxn>
                <a:cxn ang="0">
                  <a:pos x="T2" y="T3"/>
                </a:cxn>
                <a:cxn ang="0">
                  <a:pos x="T4" y="T5"/>
                </a:cxn>
                <a:cxn ang="0">
                  <a:pos x="T6" y="T7"/>
                </a:cxn>
                <a:cxn ang="0">
                  <a:pos x="T8" y="T9"/>
                </a:cxn>
              </a:cxnLst>
              <a:rect l="0" t="0" r="r" b="b"/>
              <a:pathLst>
                <a:path w="15" h="14">
                  <a:moveTo>
                    <a:pt x="11" y="14"/>
                  </a:moveTo>
                  <a:cubicBezTo>
                    <a:pt x="9" y="13"/>
                    <a:pt x="2" y="7"/>
                    <a:pt x="0" y="6"/>
                  </a:cubicBezTo>
                  <a:cubicBezTo>
                    <a:pt x="6" y="0"/>
                    <a:pt x="6" y="0"/>
                    <a:pt x="6" y="0"/>
                  </a:cubicBezTo>
                  <a:cubicBezTo>
                    <a:pt x="9" y="2"/>
                    <a:pt x="14" y="6"/>
                    <a:pt x="15" y="7"/>
                  </a:cubicBezTo>
                  <a:lnTo>
                    <a:pt x="11" y="1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6">
              <a:extLst>
                <a:ext uri="{FF2B5EF4-FFF2-40B4-BE49-F238E27FC236}">
                  <a16:creationId xmlns:a16="http://schemas.microsoft.com/office/drawing/2014/main" id="{9D40ADD2-A398-844B-A6D6-8A62FFA286F6}"/>
                </a:ext>
              </a:extLst>
            </p:cNvPr>
            <p:cNvSpPr>
              <a:spLocks/>
            </p:cNvSpPr>
            <p:nvPr/>
          </p:nvSpPr>
          <p:spPr bwMode="auto">
            <a:xfrm>
              <a:off x="5883276" y="755650"/>
              <a:ext cx="34925" cy="93663"/>
            </a:xfrm>
            <a:custGeom>
              <a:avLst/>
              <a:gdLst>
                <a:gd name="T0" fmla="*/ 4 w 4"/>
                <a:gd name="T1" fmla="*/ 0 h 11"/>
                <a:gd name="T2" fmla="*/ 0 w 4"/>
                <a:gd name="T3" fmla="*/ 11 h 11"/>
              </a:gdLst>
              <a:ahLst/>
              <a:cxnLst>
                <a:cxn ang="0">
                  <a:pos x="T0" y="T1"/>
                </a:cxn>
                <a:cxn ang="0">
                  <a:pos x="T2" y="T3"/>
                </a:cxn>
              </a:cxnLst>
              <a:rect l="0" t="0" r="r" b="b"/>
              <a:pathLst>
                <a:path w="4" h="11">
                  <a:moveTo>
                    <a:pt x="4" y="0"/>
                  </a:moveTo>
                  <a:cubicBezTo>
                    <a:pt x="4" y="0"/>
                    <a:pt x="0" y="7"/>
                    <a:pt x="0" y="11"/>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7">
              <a:extLst>
                <a:ext uri="{FF2B5EF4-FFF2-40B4-BE49-F238E27FC236}">
                  <a16:creationId xmlns:a16="http://schemas.microsoft.com/office/drawing/2014/main" id="{16365411-9700-434B-BBA8-1E85731CF6BE}"/>
                </a:ext>
              </a:extLst>
            </p:cNvPr>
            <p:cNvSpPr>
              <a:spLocks/>
            </p:cNvSpPr>
            <p:nvPr/>
          </p:nvSpPr>
          <p:spPr bwMode="auto">
            <a:xfrm>
              <a:off x="5849938" y="739775"/>
              <a:ext cx="93663" cy="109538"/>
            </a:xfrm>
            <a:custGeom>
              <a:avLst/>
              <a:gdLst>
                <a:gd name="T0" fmla="*/ 8 w 11"/>
                <a:gd name="T1" fmla="*/ 13 h 13"/>
                <a:gd name="T2" fmla="*/ 0 w 11"/>
                <a:gd name="T3" fmla="*/ 13 h 13"/>
                <a:gd name="T4" fmla="*/ 4 w 11"/>
                <a:gd name="T5" fmla="*/ 0 h 13"/>
                <a:gd name="T6" fmla="*/ 11 w 11"/>
                <a:gd name="T7" fmla="*/ 5 h 13"/>
                <a:gd name="T8" fmla="*/ 8 w 11"/>
                <a:gd name="T9" fmla="*/ 2 h 13"/>
                <a:gd name="T10" fmla="*/ 11 w 11"/>
                <a:gd name="T11" fmla="*/ 5 h 13"/>
                <a:gd name="T12" fmla="*/ 8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8" y="13"/>
                  </a:moveTo>
                  <a:cubicBezTo>
                    <a:pt x="0" y="13"/>
                    <a:pt x="0" y="13"/>
                    <a:pt x="0" y="13"/>
                  </a:cubicBezTo>
                  <a:cubicBezTo>
                    <a:pt x="0" y="7"/>
                    <a:pt x="4" y="1"/>
                    <a:pt x="4" y="0"/>
                  </a:cubicBezTo>
                  <a:cubicBezTo>
                    <a:pt x="11" y="5"/>
                    <a:pt x="11" y="5"/>
                    <a:pt x="11" y="5"/>
                  </a:cubicBezTo>
                  <a:cubicBezTo>
                    <a:pt x="8" y="2"/>
                    <a:pt x="8" y="2"/>
                    <a:pt x="8" y="2"/>
                  </a:cubicBezTo>
                  <a:cubicBezTo>
                    <a:pt x="11" y="5"/>
                    <a:pt x="11" y="5"/>
                    <a:pt x="11" y="5"/>
                  </a:cubicBezTo>
                  <a:cubicBezTo>
                    <a:pt x="10" y="7"/>
                    <a:pt x="8" y="11"/>
                    <a:pt x="8" y="13"/>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78">
              <a:extLst>
                <a:ext uri="{FF2B5EF4-FFF2-40B4-BE49-F238E27FC236}">
                  <a16:creationId xmlns:a16="http://schemas.microsoft.com/office/drawing/2014/main" id="{434140DA-FA91-7140-B9A9-8C04F96ABA7B}"/>
                </a:ext>
              </a:extLst>
            </p:cNvPr>
            <p:cNvSpPr>
              <a:spLocks noChangeArrowheads="1"/>
            </p:cNvSpPr>
            <p:nvPr/>
          </p:nvSpPr>
          <p:spPr bwMode="auto">
            <a:xfrm>
              <a:off x="8897938" y="4316413"/>
              <a:ext cx="720725" cy="2227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79">
              <a:extLst>
                <a:ext uri="{FF2B5EF4-FFF2-40B4-BE49-F238E27FC236}">
                  <a16:creationId xmlns:a16="http://schemas.microsoft.com/office/drawing/2014/main" id="{403AC946-96C9-D54A-8A45-F0078C21C7D5}"/>
                </a:ext>
              </a:extLst>
            </p:cNvPr>
            <p:cNvSpPr>
              <a:spLocks/>
            </p:cNvSpPr>
            <p:nvPr/>
          </p:nvSpPr>
          <p:spPr bwMode="auto">
            <a:xfrm>
              <a:off x="8897938" y="4316413"/>
              <a:ext cx="720725" cy="2227263"/>
            </a:xfrm>
            <a:custGeom>
              <a:avLst/>
              <a:gdLst>
                <a:gd name="T0" fmla="*/ 0 w 454"/>
                <a:gd name="T1" fmla="*/ 1403 h 1403"/>
                <a:gd name="T2" fmla="*/ 0 w 454"/>
                <a:gd name="T3" fmla="*/ 0 h 1403"/>
                <a:gd name="T4" fmla="*/ 454 w 454"/>
                <a:gd name="T5" fmla="*/ 0 h 1403"/>
                <a:gd name="T6" fmla="*/ 454 w 454"/>
                <a:gd name="T7" fmla="*/ 1403 h 1403"/>
              </a:gdLst>
              <a:ahLst/>
              <a:cxnLst>
                <a:cxn ang="0">
                  <a:pos x="T0" y="T1"/>
                </a:cxn>
                <a:cxn ang="0">
                  <a:pos x="T2" y="T3"/>
                </a:cxn>
                <a:cxn ang="0">
                  <a:pos x="T4" y="T5"/>
                </a:cxn>
                <a:cxn ang="0">
                  <a:pos x="T6" y="T7"/>
                </a:cxn>
              </a:cxnLst>
              <a:rect l="0" t="0" r="r" b="b"/>
              <a:pathLst>
                <a:path w="454" h="1403">
                  <a:moveTo>
                    <a:pt x="0" y="1403"/>
                  </a:moveTo>
                  <a:lnTo>
                    <a:pt x="0" y="0"/>
                  </a:lnTo>
                  <a:lnTo>
                    <a:pt x="454" y="0"/>
                  </a:lnTo>
                  <a:lnTo>
                    <a:pt x="454" y="14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0">
              <a:extLst>
                <a:ext uri="{FF2B5EF4-FFF2-40B4-BE49-F238E27FC236}">
                  <a16:creationId xmlns:a16="http://schemas.microsoft.com/office/drawing/2014/main" id="{15B78D57-C81D-F449-A9C7-7A6E876C6E08}"/>
                </a:ext>
              </a:extLst>
            </p:cNvPr>
            <p:cNvSpPr>
              <a:spLocks/>
            </p:cNvSpPr>
            <p:nvPr/>
          </p:nvSpPr>
          <p:spPr bwMode="auto">
            <a:xfrm>
              <a:off x="8863013" y="4275138"/>
              <a:ext cx="790575" cy="2268538"/>
            </a:xfrm>
            <a:custGeom>
              <a:avLst/>
              <a:gdLst>
                <a:gd name="T0" fmla="*/ 93 w 93"/>
                <a:gd name="T1" fmla="*/ 267 h 267"/>
                <a:gd name="T2" fmla="*/ 85 w 93"/>
                <a:gd name="T3" fmla="*/ 267 h 267"/>
                <a:gd name="T4" fmla="*/ 85 w 93"/>
                <a:gd name="T5" fmla="*/ 9 h 267"/>
                <a:gd name="T6" fmla="*/ 8 w 93"/>
                <a:gd name="T7" fmla="*/ 9 h 267"/>
                <a:gd name="T8" fmla="*/ 8 w 93"/>
                <a:gd name="T9" fmla="*/ 267 h 267"/>
                <a:gd name="T10" fmla="*/ 0 w 93"/>
                <a:gd name="T11" fmla="*/ 267 h 267"/>
                <a:gd name="T12" fmla="*/ 0 w 93"/>
                <a:gd name="T13" fmla="*/ 5 h 267"/>
                <a:gd name="T14" fmla="*/ 4 w 93"/>
                <a:gd name="T15" fmla="*/ 0 h 267"/>
                <a:gd name="T16" fmla="*/ 89 w 93"/>
                <a:gd name="T17" fmla="*/ 0 h 267"/>
                <a:gd name="T18" fmla="*/ 93 w 93"/>
                <a:gd name="T19" fmla="*/ 5 h 267"/>
                <a:gd name="T20" fmla="*/ 93 w 93"/>
                <a:gd name="T21"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67">
                  <a:moveTo>
                    <a:pt x="93" y="267"/>
                  </a:moveTo>
                  <a:cubicBezTo>
                    <a:pt x="85" y="267"/>
                    <a:pt x="85" y="267"/>
                    <a:pt x="85" y="267"/>
                  </a:cubicBezTo>
                  <a:cubicBezTo>
                    <a:pt x="85" y="9"/>
                    <a:pt x="85" y="9"/>
                    <a:pt x="85" y="9"/>
                  </a:cubicBezTo>
                  <a:cubicBezTo>
                    <a:pt x="8" y="9"/>
                    <a:pt x="8" y="9"/>
                    <a:pt x="8" y="9"/>
                  </a:cubicBezTo>
                  <a:cubicBezTo>
                    <a:pt x="8" y="267"/>
                    <a:pt x="8" y="267"/>
                    <a:pt x="8" y="267"/>
                  </a:cubicBezTo>
                  <a:cubicBezTo>
                    <a:pt x="0" y="267"/>
                    <a:pt x="0" y="267"/>
                    <a:pt x="0" y="267"/>
                  </a:cubicBezTo>
                  <a:cubicBezTo>
                    <a:pt x="0" y="5"/>
                    <a:pt x="0" y="5"/>
                    <a:pt x="0" y="5"/>
                  </a:cubicBezTo>
                  <a:cubicBezTo>
                    <a:pt x="0" y="2"/>
                    <a:pt x="2" y="0"/>
                    <a:pt x="4" y="0"/>
                  </a:cubicBezTo>
                  <a:cubicBezTo>
                    <a:pt x="89" y="0"/>
                    <a:pt x="89" y="0"/>
                    <a:pt x="89" y="0"/>
                  </a:cubicBezTo>
                  <a:cubicBezTo>
                    <a:pt x="91" y="0"/>
                    <a:pt x="93" y="2"/>
                    <a:pt x="93" y="5"/>
                  </a:cubicBezTo>
                  <a:lnTo>
                    <a:pt x="93" y="26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81">
              <a:extLst>
                <a:ext uri="{FF2B5EF4-FFF2-40B4-BE49-F238E27FC236}">
                  <a16:creationId xmlns:a16="http://schemas.microsoft.com/office/drawing/2014/main" id="{4FD65137-F4B4-1B4C-9485-64D0FF6970C7}"/>
                </a:ext>
              </a:extLst>
            </p:cNvPr>
            <p:cNvSpPr>
              <a:spLocks/>
            </p:cNvSpPr>
            <p:nvPr/>
          </p:nvSpPr>
          <p:spPr bwMode="auto">
            <a:xfrm>
              <a:off x="10077451" y="3127375"/>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Line 82">
              <a:extLst>
                <a:ext uri="{FF2B5EF4-FFF2-40B4-BE49-F238E27FC236}">
                  <a16:creationId xmlns:a16="http://schemas.microsoft.com/office/drawing/2014/main" id="{96DCA28C-B3FB-CF4A-B061-A90E270D564E}"/>
                </a:ext>
              </a:extLst>
            </p:cNvPr>
            <p:cNvSpPr>
              <a:spLocks noChangeShapeType="1"/>
            </p:cNvSpPr>
            <p:nvPr/>
          </p:nvSpPr>
          <p:spPr bwMode="auto">
            <a:xfrm>
              <a:off x="10077451" y="3127375"/>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3">
              <a:extLst>
                <a:ext uri="{FF2B5EF4-FFF2-40B4-BE49-F238E27FC236}">
                  <a16:creationId xmlns:a16="http://schemas.microsoft.com/office/drawing/2014/main" id="{7B5EC855-EC13-7C4C-8062-F572ED86A603}"/>
                </a:ext>
              </a:extLst>
            </p:cNvPr>
            <p:cNvSpPr>
              <a:spLocks noChangeArrowheads="1"/>
            </p:cNvSpPr>
            <p:nvPr/>
          </p:nvSpPr>
          <p:spPr bwMode="auto">
            <a:xfrm>
              <a:off x="10077451" y="3092450"/>
              <a:ext cx="28098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84">
              <a:extLst>
                <a:ext uri="{FF2B5EF4-FFF2-40B4-BE49-F238E27FC236}">
                  <a16:creationId xmlns:a16="http://schemas.microsoft.com/office/drawing/2014/main" id="{C7C71068-AE3A-BF4D-B1A9-3CD2EC8B74C3}"/>
                </a:ext>
              </a:extLst>
            </p:cNvPr>
            <p:cNvSpPr>
              <a:spLocks/>
            </p:cNvSpPr>
            <p:nvPr/>
          </p:nvSpPr>
          <p:spPr bwMode="auto">
            <a:xfrm>
              <a:off x="10477501" y="3127375"/>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Line 85">
              <a:extLst>
                <a:ext uri="{FF2B5EF4-FFF2-40B4-BE49-F238E27FC236}">
                  <a16:creationId xmlns:a16="http://schemas.microsoft.com/office/drawing/2014/main" id="{B099CFF1-93CE-7041-B0D1-D0A32B53C5ED}"/>
                </a:ext>
              </a:extLst>
            </p:cNvPr>
            <p:cNvSpPr>
              <a:spLocks noChangeShapeType="1"/>
            </p:cNvSpPr>
            <p:nvPr/>
          </p:nvSpPr>
          <p:spPr bwMode="auto">
            <a:xfrm>
              <a:off x="10477501" y="3127375"/>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86">
              <a:extLst>
                <a:ext uri="{FF2B5EF4-FFF2-40B4-BE49-F238E27FC236}">
                  <a16:creationId xmlns:a16="http://schemas.microsoft.com/office/drawing/2014/main" id="{62123D06-17F1-AB4B-881C-3C48F8C470A3}"/>
                </a:ext>
              </a:extLst>
            </p:cNvPr>
            <p:cNvSpPr>
              <a:spLocks noChangeArrowheads="1"/>
            </p:cNvSpPr>
            <p:nvPr/>
          </p:nvSpPr>
          <p:spPr bwMode="auto">
            <a:xfrm>
              <a:off x="10477501" y="3092450"/>
              <a:ext cx="96678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87">
              <a:extLst>
                <a:ext uri="{FF2B5EF4-FFF2-40B4-BE49-F238E27FC236}">
                  <a16:creationId xmlns:a16="http://schemas.microsoft.com/office/drawing/2014/main" id="{9FB85593-3E0D-3347-9848-8D27EE01D224}"/>
                </a:ext>
              </a:extLst>
            </p:cNvPr>
            <p:cNvSpPr>
              <a:spLocks/>
            </p:cNvSpPr>
            <p:nvPr/>
          </p:nvSpPr>
          <p:spPr bwMode="auto">
            <a:xfrm>
              <a:off x="10077451" y="3314700"/>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Line 88">
              <a:extLst>
                <a:ext uri="{FF2B5EF4-FFF2-40B4-BE49-F238E27FC236}">
                  <a16:creationId xmlns:a16="http://schemas.microsoft.com/office/drawing/2014/main" id="{5E9F6113-5A13-8347-8108-89C7927DC27A}"/>
                </a:ext>
              </a:extLst>
            </p:cNvPr>
            <p:cNvSpPr>
              <a:spLocks noChangeShapeType="1"/>
            </p:cNvSpPr>
            <p:nvPr/>
          </p:nvSpPr>
          <p:spPr bwMode="auto">
            <a:xfrm>
              <a:off x="10077451" y="33147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89">
              <a:extLst>
                <a:ext uri="{FF2B5EF4-FFF2-40B4-BE49-F238E27FC236}">
                  <a16:creationId xmlns:a16="http://schemas.microsoft.com/office/drawing/2014/main" id="{9475BD7F-A276-B140-A025-D2500F48A4E7}"/>
                </a:ext>
              </a:extLst>
            </p:cNvPr>
            <p:cNvSpPr>
              <a:spLocks noChangeArrowheads="1"/>
            </p:cNvSpPr>
            <p:nvPr/>
          </p:nvSpPr>
          <p:spPr bwMode="auto">
            <a:xfrm>
              <a:off x="10077451" y="3271838"/>
              <a:ext cx="2809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0">
              <a:extLst>
                <a:ext uri="{FF2B5EF4-FFF2-40B4-BE49-F238E27FC236}">
                  <a16:creationId xmlns:a16="http://schemas.microsoft.com/office/drawing/2014/main" id="{8587506C-E85D-6F43-A6D6-CCB7858F6CDB}"/>
                </a:ext>
              </a:extLst>
            </p:cNvPr>
            <p:cNvSpPr>
              <a:spLocks/>
            </p:cNvSpPr>
            <p:nvPr/>
          </p:nvSpPr>
          <p:spPr bwMode="auto">
            <a:xfrm>
              <a:off x="10477501" y="3314700"/>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Line 91">
              <a:extLst>
                <a:ext uri="{FF2B5EF4-FFF2-40B4-BE49-F238E27FC236}">
                  <a16:creationId xmlns:a16="http://schemas.microsoft.com/office/drawing/2014/main" id="{7C622961-6DD6-664D-98F4-F58AE4B5E8B1}"/>
                </a:ext>
              </a:extLst>
            </p:cNvPr>
            <p:cNvSpPr>
              <a:spLocks noChangeShapeType="1"/>
            </p:cNvSpPr>
            <p:nvPr/>
          </p:nvSpPr>
          <p:spPr bwMode="auto">
            <a:xfrm>
              <a:off x="10477501" y="3314700"/>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2">
              <a:extLst>
                <a:ext uri="{FF2B5EF4-FFF2-40B4-BE49-F238E27FC236}">
                  <a16:creationId xmlns:a16="http://schemas.microsoft.com/office/drawing/2014/main" id="{F6DDCD9B-99EF-3D4C-83DF-447D35A65574}"/>
                </a:ext>
              </a:extLst>
            </p:cNvPr>
            <p:cNvSpPr>
              <a:spLocks noChangeArrowheads="1"/>
            </p:cNvSpPr>
            <p:nvPr/>
          </p:nvSpPr>
          <p:spPr bwMode="auto">
            <a:xfrm>
              <a:off x="10477501" y="3271838"/>
              <a:ext cx="9667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3">
              <a:extLst>
                <a:ext uri="{FF2B5EF4-FFF2-40B4-BE49-F238E27FC236}">
                  <a16:creationId xmlns:a16="http://schemas.microsoft.com/office/drawing/2014/main" id="{56D0732B-CA3C-BB44-8405-78D9D59BC502}"/>
                </a:ext>
              </a:extLst>
            </p:cNvPr>
            <p:cNvSpPr>
              <a:spLocks/>
            </p:cNvSpPr>
            <p:nvPr/>
          </p:nvSpPr>
          <p:spPr bwMode="auto">
            <a:xfrm>
              <a:off x="10077451" y="3492500"/>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Line 94">
              <a:extLst>
                <a:ext uri="{FF2B5EF4-FFF2-40B4-BE49-F238E27FC236}">
                  <a16:creationId xmlns:a16="http://schemas.microsoft.com/office/drawing/2014/main" id="{8A8B6B0E-6F43-014C-9701-AE437F004AD0}"/>
                </a:ext>
              </a:extLst>
            </p:cNvPr>
            <p:cNvSpPr>
              <a:spLocks noChangeShapeType="1"/>
            </p:cNvSpPr>
            <p:nvPr/>
          </p:nvSpPr>
          <p:spPr bwMode="auto">
            <a:xfrm>
              <a:off x="10077451" y="34925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95">
              <a:extLst>
                <a:ext uri="{FF2B5EF4-FFF2-40B4-BE49-F238E27FC236}">
                  <a16:creationId xmlns:a16="http://schemas.microsoft.com/office/drawing/2014/main" id="{DACFC2E7-4D9B-9A47-AB0A-D5202CE19CD9}"/>
                </a:ext>
              </a:extLst>
            </p:cNvPr>
            <p:cNvSpPr>
              <a:spLocks noChangeArrowheads="1"/>
            </p:cNvSpPr>
            <p:nvPr/>
          </p:nvSpPr>
          <p:spPr bwMode="auto">
            <a:xfrm>
              <a:off x="10077451" y="3459163"/>
              <a:ext cx="280988" cy="6667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
              <a:extLst>
                <a:ext uri="{FF2B5EF4-FFF2-40B4-BE49-F238E27FC236}">
                  <a16:creationId xmlns:a16="http://schemas.microsoft.com/office/drawing/2014/main" id="{B7914C39-4DB0-7247-9AE9-E37E9EB96025}"/>
                </a:ext>
              </a:extLst>
            </p:cNvPr>
            <p:cNvSpPr>
              <a:spLocks/>
            </p:cNvSpPr>
            <p:nvPr/>
          </p:nvSpPr>
          <p:spPr bwMode="auto">
            <a:xfrm>
              <a:off x="10477501" y="3492500"/>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Line 97">
              <a:extLst>
                <a:ext uri="{FF2B5EF4-FFF2-40B4-BE49-F238E27FC236}">
                  <a16:creationId xmlns:a16="http://schemas.microsoft.com/office/drawing/2014/main" id="{2B177BA0-9589-AE4D-A9B8-E48B2E6F148B}"/>
                </a:ext>
              </a:extLst>
            </p:cNvPr>
            <p:cNvSpPr>
              <a:spLocks noChangeShapeType="1"/>
            </p:cNvSpPr>
            <p:nvPr/>
          </p:nvSpPr>
          <p:spPr bwMode="auto">
            <a:xfrm>
              <a:off x="10477501" y="3492500"/>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98">
              <a:extLst>
                <a:ext uri="{FF2B5EF4-FFF2-40B4-BE49-F238E27FC236}">
                  <a16:creationId xmlns:a16="http://schemas.microsoft.com/office/drawing/2014/main" id="{7BC0FF07-D567-0048-BFDE-33E10E55DC04}"/>
                </a:ext>
              </a:extLst>
            </p:cNvPr>
            <p:cNvSpPr>
              <a:spLocks noChangeArrowheads="1"/>
            </p:cNvSpPr>
            <p:nvPr/>
          </p:nvSpPr>
          <p:spPr bwMode="auto">
            <a:xfrm>
              <a:off x="10477501" y="3459163"/>
              <a:ext cx="966788" cy="6667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9">
              <a:extLst>
                <a:ext uri="{FF2B5EF4-FFF2-40B4-BE49-F238E27FC236}">
                  <a16:creationId xmlns:a16="http://schemas.microsoft.com/office/drawing/2014/main" id="{54CD94F4-2FD0-6C4B-A49C-0314191BD3EF}"/>
                </a:ext>
              </a:extLst>
            </p:cNvPr>
            <p:cNvSpPr>
              <a:spLocks/>
            </p:cNvSpPr>
            <p:nvPr/>
          </p:nvSpPr>
          <p:spPr bwMode="auto">
            <a:xfrm>
              <a:off x="10077451" y="3671888"/>
              <a:ext cx="280988" cy="0"/>
            </a:xfrm>
            <a:custGeom>
              <a:avLst/>
              <a:gdLst>
                <a:gd name="T0" fmla="*/ 0 w 177"/>
                <a:gd name="T1" fmla="*/ 177 w 177"/>
                <a:gd name="T2" fmla="*/ 0 w 177"/>
              </a:gdLst>
              <a:ahLst/>
              <a:cxnLst>
                <a:cxn ang="0">
                  <a:pos x="T0" y="0"/>
                </a:cxn>
                <a:cxn ang="0">
                  <a:pos x="T1" y="0"/>
                </a:cxn>
                <a:cxn ang="0">
                  <a:pos x="T2" y="0"/>
                </a:cxn>
              </a:cxnLst>
              <a:rect l="0" t="0" r="r" b="b"/>
              <a:pathLst>
                <a:path w="177">
                  <a:moveTo>
                    <a:pt x="0" y="0"/>
                  </a:moveTo>
                  <a:lnTo>
                    <a:pt x="177"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Line 100">
              <a:extLst>
                <a:ext uri="{FF2B5EF4-FFF2-40B4-BE49-F238E27FC236}">
                  <a16:creationId xmlns:a16="http://schemas.microsoft.com/office/drawing/2014/main" id="{7A10BA28-6DAF-C744-AB94-93303A79B65E}"/>
                </a:ext>
              </a:extLst>
            </p:cNvPr>
            <p:cNvSpPr>
              <a:spLocks noChangeShapeType="1"/>
            </p:cNvSpPr>
            <p:nvPr/>
          </p:nvSpPr>
          <p:spPr bwMode="auto">
            <a:xfrm>
              <a:off x="10077451" y="3671888"/>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01">
              <a:extLst>
                <a:ext uri="{FF2B5EF4-FFF2-40B4-BE49-F238E27FC236}">
                  <a16:creationId xmlns:a16="http://schemas.microsoft.com/office/drawing/2014/main" id="{8C626BBF-A0BB-794C-9BB0-B3151A05CA7A}"/>
                </a:ext>
              </a:extLst>
            </p:cNvPr>
            <p:cNvSpPr>
              <a:spLocks noChangeArrowheads="1"/>
            </p:cNvSpPr>
            <p:nvPr/>
          </p:nvSpPr>
          <p:spPr bwMode="auto">
            <a:xfrm>
              <a:off x="10077451" y="3636963"/>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2">
              <a:extLst>
                <a:ext uri="{FF2B5EF4-FFF2-40B4-BE49-F238E27FC236}">
                  <a16:creationId xmlns:a16="http://schemas.microsoft.com/office/drawing/2014/main" id="{4E1FBA8D-EAFE-0D42-B5F7-2E98AE0C6285}"/>
                </a:ext>
              </a:extLst>
            </p:cNvPr>
            <p:cNvSpPr>
              <a:spLocks/>
            </p:cNvSpPr>
            <p:nvPr/>
          </p:nvSpPr>
          <p:spPr bwMode="auto">
            <a:xfrm>
              <a:off x="10477501" y="3671888"/>
              <a:ext cx="966788" cy="0"/>
            </a:xfrm>
            <a:custGeom>
              <a:avLst/>
              <a:gdLst>
                <a:gd name="T0" fmla="*/ 0 w 609"/>
                <a:gd name="T1" fmla="*/ 609 w 609"/>
                <a:gd name="T2" fmla="*/ 0 w 609"/>
              </a:gdLst>
              <a:ahLst/>
              <a:cxnLst>
                <a:cxn ang="0">
                  <a:pos x="T0" y="0"/>
                </a:cxn>
                <a:cxn ang="0">
                  <a:pos x="T1" y="0"/>
                </a:cxn>
                <a:cxn ang="0">
                  <a:pos x="T2" y="0"/>
                </a:cxn>
              </a:cxnLst>
              <a:rect l="0" t="0" r="r" b="b"/>
              <a:pathLst>
                <a:path w="609">
                  <a:moveTo>
                    <a:pt x="0" y="0"/>
                  </a:moveTo>
                  <a:lnTo>
                    <a:pt x="609" y="0"/>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Line 103">
              <a:extLst>
                <a:ext uri="{FF2B5EF4-FFF2-40B4-BE49-F238E27FC236}">
                  <a16:creationId xmlns:a16="http://schemas.microsoft.com/office/drawing/2014/main" id="{3CB7764A-1422-A34C-8BA8-226DFFF9FD72}"/>
                </a:ext>
              </a:extLst>
            </p:cNvPr>
            <p:cNvSpPr>
              <a:spLocks noChangeShapeType="1"/>
            </p:cNvSpPr>
            <p:nvPr/>
          </p:nvSpPr>
          <p:spPr bwMode="auto">
            <a:xfrm>
              <a:off x="10477501" y="3671888"/>
              <a:ext cx="966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04">
              <a:extLst>
                <a:ext uri="{FF2B5EF4-FFF2-40B4-BE49-F238E27FC236}">
                  <a16:creationId xmlns:a16="http://schemas.microsoft.com/office/drawing/2014/main" id="{6388070B-AAFB-3A4F-ACC3-AC5B93871503}"/>
                </a:ext>
              </a:extLst>
            </p:cNvPr>
            <p:cNvSpPr>
              <a:spLocks noChangeArrowheads="1"/>
            </p:cNvSpPr>
            <p:nvPr/>
          </p:nvSpPr>
          <p:spPr bwMode="auto">
            <a:xfrm>
              <a:off x="10477501" y="3636963"/>
              <a:ext cx="9667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05">
              <a:extLst>
                <a:ext uri="{FF2B5EF4-FFF2-40B4-BE49-F238E27FC236}">
                  <a16:creationId xmlns:a16="http://schemas.microsoft.com/office/drawing/2014/main" id="{24CC1235-0BD8-304A-A3CC-4696AEF415A1}"/>
                </a:ext>
              </a:extLst>
            </p:cNvPr>
            <p:cNvSpPr>
              <a:spLocks noChangeArrowheads="1"/>
            </p:cNvSpPr>
            <p:nvPr/>
          </p:nvSpPr>
          <p:spPr bwMode="auto">
            <a:xfrm>
              <a:off x="10077451" y="2549525"/>
              <a:ext cx="1366838" cy="415925"/>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6">
              <a:extLst>
                <a:ext uri="{FF2B5EF4-FFF2-40B4-BE49-F238E27FC236}">
                  <a16:creationId xmlns:a16="http://schemas.microsoft.com/office/drawing/2014/main" id="{E2808636-36D4-154D-A897-AEE5A747CA11}"/>
                </a:ext>
              </a:extLst>
            </p:cNvPr>
            <p:cNvSpPr>
              <a:spLocks/>
            </p:cNvSpPr>
            <p:nvPr/>
          </p:nvSpPr>
          <p:spPr bwMode="auto">
            <a:xfrm>
              <a:off x="1927226" y="4656138"/>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Line 107">
              <a:extLst>
                <a:ext uri="{FF2B5EF4-FFF2-40B4-BE49-F238E27FC236}">
                  <a16:creationId xmlns:a16="http://schemas.microsoft.com/office/drawing/2014/main" id="{5464740C-45F5-0641-BD5A-6E36C06CE863}"/>
                </a:ext>
              </a:extLst>
            </p:cNvPr>
            <p:cNvSpPr>
              <a:spLocks noChangeShapeType="1"/>
            </p:cNvSpPr>
            <p:nvPr/>
          </p:nvSpPr>
          <p:spPr bwMode="auto">
            <a:xfrm flipH="1">
              <a:off x="1927226" y="4656138"/>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08">
              <a:extLst>
                <a:ext uri="{FF2B5EF4-FFF2-40B4-BE49-F238E27FC236}">
                  <a16:creationId xmlns:a16="http://schemas.microsoft.com/office/drawing/2014/main" id="{3CDD5AD0-5461-274A-B628-6C1D9BC35B70}"/>
                </a:ext>
              </a:extLst>
            </p:cNvPr>
            <p:cNvSpPr>
              <a:spLocks noChangeArrowheads="1"/>
            </p:cNvSpPr>
            <p:nvPr/>
          </p:nvSpPr>
          <p:spPr bwMode="auto">
            <a:xfrm>
              <a:off x="1927226" y="4622800"/>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9">
              <a:extLst>
                <a:ext uri="{FF2B5EF4-FFF2-40B4-BE49-F238E27FC236}">
                  <a16:creationId xmlns:a16="http://schemas.microsoft.com/office/drawing/2014/main" id="{5102A00E-5202-1E4C-90E7-C10BF06D59D0}"/>
                </a:ext>
              </a:extLst>
            </p:cNvPr>
            <p:cNvSpPr>
              <a:spLocks/>
            </p:cNvSpPr>
            <p:nvPr/>
          </p:nvSpPr>
          <p:spPr bwMode="auto">
            <a:xfrm>
              <a:off x="841376" y="4656138"/>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Line 110">
              <a:extLst>
                <a:ext uri="{FF2B5EF4-FFF2-40B4-BE49-F238E27FC236}">
                  <a16:creationId xmlns:a16="http://schemas.microsoft.com/office/drawing/2014/main" id="{B8971884-E9AD-F54E-B23E-C2B998396FCB}"/>
                </a:ext>
              </a:extLst>
            </p:cNvPr>
            <p:cNvSpPr>
              <a:spLocks noChangeShapeType="1"/>
            </p:cNvSpPr>
            <p:nvPr/>
          </p:nvSpPr>
          <p:spPr bwMode="auto">
            <a:xfrm flipH="1">
              <a:off x="841376" y="4656138"/>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11">
              <a:extLst>
                <a:ext uri="{FF2B5EF4-FFF2-40B4-BE49-F238E27FC236}">
                  <a16:creationId xmlns:a16="http://schemas.microsoft.com/office/drawing/2014/main" id="{D1DAAC6A-51C0-694D-8259-A06698EFD8AE}"/>
                </a:ext>
              </a:extLst>
            </p:cNvPr>
            <p:cNvSpPr>
              <a:spLocks noChangeArrowheads="1"/>
            </p:cNvSpPr>
            <p:nvPr/>
          </p:nvSpPr>
          <p:spPr bwMode="auto">
            <a:xfrm>
              <a:off x="841376" y="4622800"/>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2">
              <a:extLst>
                <a:ext uri="{FF2B5EF4-FFF2-40B4-BE49-F238E27FC236}">
                  <a16:creationId xmlns:a16="http://schemas.microsoft.com/office/drawing/2014/main" id="{D6A62773-EC7B-D74F-AFBB-24C0F7E94416}"/>
                </a:ext>
              </a:extLst>
            </p:cNvPr>
            <p:cNvSpPr>
              <a:spLocks/>
            </p:cNvSpPr>
            <p:nvPr/>
          </p:nvSpPr>
          <p:spPr bwMode="auto">
            <a:xfrm>
              <a:off x="1927226" y="4470400"/>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113">
              <a:extLst>
                <a:ext uri="{FF2B5EF4-FFF2-40B4-BE49-F238E27FC236}">
                  <a16:creationId xmlns:a16="http://schemas.microsoft.com/office/drawing/2014/main" id="{A6B7380E-D264-7A4C-A652-32E1FD377A56}"/>
                </a:ext>
              </a:extLst>
            </p:cNvPr>
            <p:cNvSpPr>
              <a:spLocks noChangeShapeType="1"/>
            </p:cNvSpPr>
            <p:nvPr/>
          </p:nvSpPr>
          <p:spPr bwMode="auto">
            <a:xfrm flipH="1">
              <a:off x="1927226" y="4470400"/>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14">
              <a:extLst>
                <a:ext uri="{FF2B5EF4-FFF2-40B4-BE49-F238E27FC236}">
                  <a16:creationId xmlns:a16="http://schemas.microsoft.com/office/drawing/2014/main" id="{F71A9F7C-A8EF-CA4B-BB88-34A0BD1A9909}"/>
                </a:ext>
              </a:extLst>
            </p:cNvPr>
            <p:cNvSpPr>
              <a:spLocks noChangeArrowheads="1"/>
            </p:cNvSpPr>
            <p:nvPr/>
          </p:nvSpPr>
          <p:spPr bwMode="auto">
            <a:xfrm>
              <a:off x="1927226" y="4435475"/>
              <a:ext cx="28098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15">
              <a:extLst>
                <a:ext uri="{FF2B5EF4-FFF2-40B4-BE49-F238E27FC236}">
                  <a16:creationId xmlns:a16="http://schemas.microsoft.com/office/drawing/2014/main" id="{AB92E711-494E-AB43-B861-3D8C756DFB15}"/>
                </a:ext>
              </a:extLst>
            </p:cNvPr>
            <p:cNvSpPr>
              <a:spLocks/>
            </p:cNvSpPr>
            <p:nvPr/>
          </p:nvSpPr>
          <p:spPr bwMode="auto">
            <a:xfrm>
              <a:off x="841376" y="4470400"/>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Line 116">
              <a:extLst>
                <a:ext uri="{FF2B5EF4-FFF2-40B4-BE49-F238E27FC236}">
                  <a16:creationId xmlns:a16="http://schemas.microsoft.com/office/drawing/2014/main" id="{B25E1C76-1A73-934D-9618-5C6EB8DBA20F}"/>
                </a:ext>
              </a:extLst>
            </p:cNvPr>
            <p:cNvSpPr>
              <a:spLocks noChangeShapeType="1"/>
            </p:cNvSpPr>
            <p:nvPr/>
          </p:nvSpPr>
          <p:spPr bwMode="auto">
            <a:xfrm flipH="1">
              <a:off x="841376" y="4470400"/>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17">
              <a:extLst>
                <a:ext uri="{FF2B5EF4-FFF2-40B4-BE49-F238E27FC236}">
                  <a16:creationId xmlns:a16="http://schemas.microsoft.com/office/drawing/2014/main" id="{76F91D85-6C89-1C41-8AA7-4CAAFDF2E111}"/>
                </a:ext>
              </a:extLst>
            </p:cNvPr>
            <p:cNvSpPr>
              <a:spLocks noChangeArrowheads="1"/>
            </p:cNvSpPr>
            <p:nvPr/>
          </p:nvSpPr>
          <p:spPr bwMode="auto">
            <a:xfrm>
              <a:off x="841376" y="4435475"/>
              <a:ext cx="958850"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18">
              <a:extLst>
                <a:ext uri="{FF2B5EF4-FFF2-40B4-BE49-F238E27FC236}">
                  <a16:creationId xmlns:a16="http://schemas.microsoft.com/office/drawing/2014/main" id="{C7163980-263B-E14B-BE8C-4C68CCAA874A}"/>
                </a:ext>
              </a:extLst>
            </p:cNvPr>
            <p:cNvSpPr>
              <a:spLocks/>
            </p:cNvSpPr>
            <p:nvPr/>
          </p:nvSpPr>
          <p:spPr bwMode="auto">
            <a:xfrm>
              <a:off x="1927226" y="4291013"/>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Line 119">
              <a:extLst>
                <a:ext uri="{FF2B5EF4-FFF2-40B4-BE49-F238E27FC236}">
                  <a16:creationId xmlns:a16="http://schemas.microsoft.com/office/drawing/2014/main" id="{0035F87C-2D48-0045-9C62-9E6D23A02552}"/>
                </a:ext>
              </a:extLst>
            </p:cNvPr>
            <p:cNvSpPr>
              <a:spLocks noChangeShapeType="1"/>
            </p:cNvSpPr>
            <p:nvPr/>
          </p:nvSpPr>
          <p:spPr bwMode="auto">
            <a:xfrm flipH="1">
              <a:off x="1927226" y="4291013"/>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20">
              <a:extLst>
                <a:ext uri="{FF2B5EF4-FFF2-40B4-BE49-F238E27FC236}">
                  <a16:creationId xmlns:a16="http://schemas.microsoft.com/office/drawing/2014/main" id="{6D6C3630-C79C-2345-A3FF-08921A368DEE}"/>
                </a:ext>
              </a:extLst>
            </p:cNvPr>
            <p:cNvSpPr>
              <a:spLocks noChangeArrowheads="1"/>
            </p:cNvSpPr>
            <p:nvPr/>
          </p:nvSpPr>
          <p:spPr bwMode="auto">
            <a:xfrm>
              <a:off x="1927226" y="4257675"/>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21">
              <a:extLst>
                <a:ext uri="{FF2B5EF4-FFF2-40B4-BE49-F238E27FC236}">
                  <a16:creationId xmlns:a16="http://schemas.microsoft.com/office/drawing/2014/main" id="{28A5A593-074B-6948-B424-B05233F22AFA}"/>
                </a:ext>
              </a:extLst>
            </p:cNvPr>
            <p:cNvSpPr>
              <a:spLocks/>
            </p:cNvSpPr>
            <p:nvPr/>
          </p:nvSpPr>
          <p:spPr bwMode="auto">
            <a:xfrm>
              <a:off x="841376" y="4291013"/>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Line 122">
              <a:extLst>
                <a:ext uri="{FF2B5EF4-FFF2-40B4-BE49-F238E27FC236}">
                  <a16:creationId xmlns:a16="http://schemas.microsoft.com/office/drawing/2014/main" id="{29163768-8D72-2D4A-82A3-569405329AB0}"/>
                </a:ext>
              </a:extLst>
            </p:cNvPr>
            <p:cNvSpPr>
              <a:spLocks noChangeShapeType="1"/>
            </p:cNvSpPr>
            <p:nvPr/>
          </p:nvSpPr>
          <p:spPr bwMode="auto">
            <a:xfrm flipH="1">
              <a:off x="841376" y="4291013"/>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23">
              <a:extLst>
                <a:ext uri="{FF2B5EF4-FFF2-40B4-BE49-F238E27FC236}">
                  <a16:creationId xmlns:a16="http://schemas.microsoft.com/office/drawing/2014/main" id="{DCF3AB1A-B788-7C40-B1F3-D3CC95CD1EA9}"/>
                </a:ext>
              </a:extLst>
            </p:cNvPr>
            <p:cNvSpPr>
              <a:spLocks noChangeArrowheads="1"/>
            </p:cNvSpPr>
            <p:nvPr/>
          </p:nvSpPr>
          <p:spPr bwMode="auto">
            <a:xfrm>
              <a:off x="841376" y="4257675"/>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24">
              <a:extLst>
                <a:ext uri="{FF2B5EF4-FFF2-40B4-BE49-F238E27FC236}">
                  <a16:creationId xmlns:a16="http://schemas.microsoft.com/office/drawing/2014/main" id="{D8848F5D-78E9-3B45-87BC-D457F6EC55EF}"/>
                </a:ext>
              </a:extLst>
            </p:cNvPr>
            <p:cNvSpPr>
              <a:spLocks/>
            </p:cNvSpPr>
            <p:nvPr/>
          </p:nvSpPr>
          <p:spPr bwMode="auto">
            <a:xfrm>
              <a:off x="1927226" y="4113213"/>
              <a:ext cx="280988" cy="0"/>
            </a:xfrm>
            <a:custGeom>
              <a:avLst/>
              <a:gdLst>
                <a:gd name="T0" fmla="*/ 177 w 177"/>
                <a:gd name="T1" fmla="*/ 0 w 177"/>
                <a:gd name="T2" fmla="*/ 177 w 177"/>
              </a:gdLst>
              <a:ahLst/>
              <a:cxnLst>
                <a:cxn ang="0">
                  <a:pos x="T0" y="0"/>
                </a:cxn>
                <a:cxn ang="0">
                  <a:pos x="T1" y="0"/>
                </a:cxn>
                <a:cxn ang="0">
                  <a:pos x="T2" y="0"/>
                </a:cxn>
              </a:cxnLst>
              <a:rect l="0" t="0" r="r" b="b"/>
              <a:pathLst>
                <a:path w="177">
                  <a:moveTo>
                    <a:pt x="177" y="0"/>
                  </a:moveTo>
                  <a:lnTo>
                    <a:pt x="0" y="0"/>
                  </a:lnTo>
                  <a:lnTo>
                    <a:pt x="177"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Line 125">
              <a:extLst>
                <a:ext uri="{FF2B5EF4-FFF2-40B4-BE49-F238E27FC236}">
                  <a16:creationId xmlns:a16="http://schemas.microsoft.com/office/drawing/2014/main" id="{B8E7AD57-D613-674A-8B91-0F89D51291AA}"/>
                </a:ext>
              </a:extLst>
            </p:cNvPr>
            <p:cNvSpPr>
              <a:spLocks noChangeShapeType="1"/>
            </p:cNvSpPr>
            <p:nvPr/>
          </p:nvSpPr>
          <p:spPr bwMode="auto">
            <a:xfrm flipH="1">
              <a:off x="1927226" y="4113213"/>
              <a:ext cx="2809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26">
              <a:extLst>
                <a:ext uri="{FF2B5EF4-FFF2-40B4-BE49-F238E27FC236}">
                  <a16:creationId xmlns:a16="http://schemas.microsoft.com/office/drawing/2014/main" id="{ADB5E4F4-CA16-3E4F-9093-ED1F43BA18D1}"/>
                </a:ext>
              </a:extLst>
            </p:cNvPr>
            <p:cNvSpPr>
              <a:spLocks noChangeArrowheads="1"/>
            </p:cNvSpPr>
            <p:nvPr/>
          </p:nvSpPr>
          <p:spPr bwMode="auto">
            <a:xfrm>
              <a:off x="1927226" y="4078288"/>
              <a:ext cx="28098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27">
              <a:extLst>
                <a:ext uri="{FF2B5EF4-FFF2-40B4-BE49-F238E27FC236}">
                  <a16:creationId xmlns:a16="http://schemas.microsoft.com/office/drawing/2014/main" id="{FEE2FA60-4BF2-3A4E-9ED1-7905321BD5DD}"/>
                </a:ext>
              </a:extLst>
            </p:cNvPr>
            <p:cNvSpPr>
              <a:spLocks/>
            </p:cNvSpPr>
            <p:nvPr/>
          </p:nvSpPr>
          <p:spPr bwMode="auto">
            <a:xfrm>
              <a:off x="841376" y="4113213"/>
              <a:ext cx="958850" cy="0"/>
            </a:xfrm>
            <a:custGeom>
              <a:avLst/>
              <a:gdLst>
                <a:gd name="T0" fmla="*/ 604 w 604"/>
                <a:gd name="T1" fmla="*/ 0 w 604"/>
                <a:gd name="T2" fmla="*/ 604 w 604"/>
              </a:gdLst>
              <a:ahLst/>
              <a:cxnLst>
                <a:cxn ang="0">
                  <a:pos x="T0" y="0"/>
                </a:cxn>
                <a:cxn ang="0">
                  <a:pos x="T1" y="0"/>
                </a:cxn>
                <a:cxn ang="0">
                  <a:pos x="T2" y="0"/>
                </a:cxn>
              </a:cxnLst>
              <a:rect l="0" t="0" r="r" b="b"/>
              <a:pathLst>
                <a:path w="604">
                  <a:moveTo>
                    <a:pt x="604" y="0"/>
                  </a:moveTo>
                  <a:lnTo>
                    <a:pt x="0" y="0"/>
                  </a:lnTo>
                  <a:lnTo>
                    <a:pt x="604"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Line 128">
              <a:extLst>
                <a:ext uri="{FF2B5EF4-FFF2-40B4-BE49-F238E27FC236}">
                  <a16:creationId xmlns:a16="http://schemas.microsoft.com/office/drawing/2014/main" id="{4CBA4DE8-6D6D-784F-BF8F-7B4EF56DB9EB}"/>
                </a:ext>
              </a:extLst>
            </p:cNvPr>
            <p:cNvSpPr>
              <a:spLocks noChangeShapeType="1"/>
            </p:cNvSpPr>
            <p:nvPr/>
          </p:nvSpPr>
          <p:spPr bwMode="auto">
            <a:xfrm flipH="1">
              <a:off x="841376" y="4113213"/>
              <a:ext cx="9588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129">
              <a:extLst>
                <a:ext uri="{FF2B5EF4-FFF2-40B4-BE49-F238E27FC236}">
                  <a16:creationId xmlns:a16="http://schemas.microsoft.com/office/drawing/2014/main" id="{04E92DA4-270D-F54D-ABBB-6C0C03BED380}"/>
                </a:ext>
              </a:extLst>
            </p:cNvPr>
            <p:cNvSpPr>
              <a:spLocks noChangeArrowheads="1"/>
            </p:cNvSpPr>
            <p:nvPr/>
          </p:nvSpPr>
          <p:spPr bwMode="auto">
            <a:xfrm>
              <a:off x="841376" y="4078288"/>
              <a:ext cx="958850"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30">
              <a:extLst>
                <a:ext uri="{FF2B5EF4-FFF2-40B4-BE49-F238E27FC236}">
                  <a16:creationId xmlns:a16="http://schemas.microsoft.com/office/drawing/2014/main" id="{0A2D3462-5B59-A746-923B-9399BE3B8608}"/>
                </a:ext>
              </a:extLst>
            </p:cNvPr>
            <p:cNvSpPr>
              <a:spLocks noChangeArrowheads="1"/>
            </p:cNvSpPr>
            <p:nvPr/>
          </p:nvSpPr>
          <p:spPr bwMode="auto">
            <a:xfrm>
              <a:off x="841376" y="3535363"/>
              <a:ext cx="1366838" cy="415925"/>
            </a:xfrm>
            <a:prstGeom prst="rect">
              <a:avLst/>
            </a:prstGeom>
            <a:solidFill>
              <a:srgbClr val="D1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31">
              <a:extLst>
                <a:ext uri="{FF2B5EF4-FFF2-40B4-BE49-F238E27FC236}">
                  <a16:creationId xmlns:a16="http://schemas.microsoft.com/office/drawing/2014/main" id="{EBA22ECF-7671-7344-82D3-E18AEFEFD05A}"/>
                </a:ext>
              </a:extLst>
            </p:cNvPr>
            <p:cNvSpPr>
              <a:spLocks noEditPoints="1"/>
            </p:cNvSpPr>
            <p:nvPr/>
          </p:nvSpPr>
          <p:spPr bwMode="auto">
            <a:xfrm>
              <a:off x="10221913" y="4775200"/>
              <a:ext cx="1417638" cy="1258888"/>
            </a:xfrm>
            <a:custGeom>
              <a:avLst/>
              <a:gdLst>
                <a:gd name="T0" fmla="*/ 163 w 167"/>
                <a:gd name="T1" fmla="*/ 148 h 148"/>
                <a:gd name="T2" fmla="*/ 5 w 167"/>
                <a:gd name="T3" fmla="*/ 148 h 148"/>
                <a:gd name="T4" fmla="*/ 0 w 167"/>
                <a:gd name="T5" fmla="*/ 144 h 148"/>
                <a:gd name="T6" fmla="*/ 0 w 167"/>
                <a:gd name="T7" fmla="*/ 5 h 148"/>
                <a:gd name="T8" fmla="*/ 5 w 167"/>
                <a:gd name="T9" fmla="*/ 0 h 148"/>
                <a:gd name="T10" fmla="*/ 163 w 167"/>
                <a:gd name="T11" fmla="*/ 0 h 148"/>
                <a:gd name="T12" fmla="*/ 167 w 167"/>
                <a:gd name="T13" fmla="*/ 5 h 148"/>
                <a:gd name="T14" fmla="*/ 167 w 167"/>
                <a:gd name="T15" fmla="*/ 144 h 148"/>
                <a:gd name="T16" fmla="*/ 163 w 167"/>
                <a:gd name="T17" fmla="*/ 148 h 148"/>
                <a:gd name="T18" fmla="*/ 9 w 167"/>
                <a:gd name="T19" fmla="*/ 140 h 148"/>
                <a:gd name="T20" fmla="*/ 158 w 167"/>
                <a:gd name="T21" fmla="*/ 140 h 148"/>
                <a:gd name="T22" fmla="*/ 158 w 167"/>
                <a:gd name="T23" fmla="*/ 9 h 148"/>
                <a:gd name="T24" fmla="*/ 9 w 167"/>
                <a:gd name="T25" fmla="*/ 9 h 148"/>
                <a:gd name="T26" fmla="*/ 9 w 167"/>
                <a:gd name="T27"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148">
                  <a:moveTo>
                    <a:pt x="163" y="148"/>
                  </a:moveTo>
                  <a:cubicBezTo>
                    <a:pt x="5" y="148"/>
                    <a:pt x="5" y="148"/>
                    <a:pt x="5" y="148"/>
                  </a:cubicBezTo>
                  <a:cubicBezTo>
                    <a:pt x="2" y="148"/>
                    <a:pt x="0" y="146"/>
                    <a:pt x="0" y="144"/>
                  </a:cubicBezTo>
                  <a:cubicBezTo>
                    <a:pt x="0" y="5"/>
                    <a:pt x="0" y="5"/>
                    <a:pt x="0" y="5"/>
                  </a:cubicBezTo>
                  <a:cubicBezTo>
                    <a:pt x="0" y="2"/>
                    <a:pt x="2" y="0"/>
                    <a:pt x="5" y="0"/>
                  </a:cubicBezTo>
                  <a:cubicBezTo>
                    <a:pt x="163" y="0"/>
                    <a:pt x="163" y="0"/>
                    <a:pt x="163" y="0"/>
                  </a:cubicBezTo>
                  <a:cubicBezTo>
                    <a:pt x="165" y="0"/>
                    <a:pt x="167" y="2"/>
                    <a:pt x="167" y="5"/>
                  </a:cubicBezTo>
                  <a:cubicBezTo>
                    <a:pt x="167" y="144"/>
                    <a:pt x="167" y="144"/>
                    <a:pt x="167" y="144"/>
                  </a:cubicBezTo>
                  <a:cubicBezTo>
                    <a:pt x="167" y="146"/>
                    <a:pt x="165" y="148"/>
                    <a:pt x="163" y="148"/>
                  </a:cubicBezTo>
                  <a:close/>
                  <a:moveTo>
                    <a:pt x="9" y="140"/>
                  </a:moveTo>
                  <a:cubicBezTo>
                    <a:pt x="158" y="140"/>
                    <a:pt x="158" y="140"/>
                    <a:pt x="158" y="140"/>
                  </a:cubicBezTo>
                  <a:cubicBezTo>
                    <a:pt x="158" y="9"/>
                    <a:pt x="158" y="9"/>
                    <a:pt x="158" y="9"/>
                  </a:cubicBezTo>
                  <a:cubicBezTo>
                    <a:pt x="9" y="9"/>
                    <a:pt x="9" y="9"/>
                    <a:pt x="9" y="9"/>
                  </a:cubicBezTo>
                  <a:lnTo>
                    <a:pt x="9" y="1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32">
              <a:extLst>
                <a:ext uri="{FF2B5EF4-FFF2-40B4-BE49-F238E27FC236}">
                  <a16:creationId xmlns:a16="http://schemas.microsoft.com/office/drawing/2014/main" id="{D1A76F70-FA68-5F48-BBB5-8C18F16BE3BD}"/>
                </a:ext>
              </a:extLst>
            </p:cNvPr>
            <p:cNvSpPr>
              <a:spLocks noChangeArrowheads="1"/>
            </p:cNvSpPr>
            <p:nvPr/>
          </p:nvSpPr>
          <p:spPr bwMode="auto">
            <a:xfrm>
              <a:off x="10502901" y="4818063"/>
              <a:ext cx="76200"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33">
              <a:extLst>
                <a:ext uri="{FF2B5EF4-FFF2-40B4-BE49-F238E27FC236}">
                  <a16:creationId xmlns:a16="http://schemas.microsoft.com/office/drawing/2014/main" id="{E029CEAE-AFF8-3844-91E3-B7F4151879AD}"/>
                </a:ext>
              </a:extLst>
            </p:cNvPr>
            <p:cNvSpPr>
              <a:spLocks noChangeArrowheads="1"/>
            </p:cNvSpPr>
            <p:nvPr/>
          </p:nvSpPr>
          <p:spPr bwMode="auto">
            <a:xfrm>
              <a:off x="10868026" y="4818063"/>
              <a:ext cx="66675"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34">
              <a:extLst>
                <a:ext uri="{FF2B5EF4-FFF2-40B4-BE49-F238E27FC236}">
                  <a16:creationId xmlns:a16="http://schemas.microsoft.com/office/drawing/2014/main" id="{5BAF2973-4F52-8B4B-AAE7-166539646AE5}"/>
                </a:ext>
              </a:extLst>
            </p:cNvPr>
            <p:cNvSpPr>
              <a:spLocks noChangeArrowheads="1"/>
            </p:cNvSpPr>
            <p:nvPr/>
          </p:nvSpPr>
          <p:spPr bwMode="auto">
            <a:xfrm>
              <a:off x="11206163" y="4818063"/>
              <a:ext cx="68263" cy="11811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35">
              <a:extLst>
                <a:ext uri="{FF2B5EF4-FFF2-40B4-BE49-F238E27FC236}">
                  <a16:creationId xmlns:a16="http://schemas.microsoft.com/office/drawing/2014/main" id="{8C2A4ED4-3C60-C84A-B2BD-56DE14C31D4F}"/>
                </a:ext>
              </a:extLst>
            </p:cNvPr>
            <p:cNvSpPr>
              <a:spLocks noChangeArrowheads="1"/>
            </p:cNvSpPr>
            <p:nvPr/>
          </p:nvSpPr>
          <p:spPr bwMode="auto">
            <a:xfrm>
              <a:off x="10264776" y="5056188"/>
              <a:ext cx="134143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36">
              <a:extLst>
                <a:ext uri="{FF2B5EF4-FFF2-40B4-BE49-F238E27FC236}">
                  <a16:creationId xmlns:a16="http://schemas.microsoft.com/office/drawing/2014/main" id="{AF16A9F2-A940-CF40-9998-8431E4095CA7}"/>
                </a:ext>
              </a:extLst>
            </p:cNvPr>
            <p:cNvSpPr>
              <a:spLocks noChangeArrowheads="1"/>
            </p:cNvSpPr>
            <p:nvPr/>
          </p:nvSpPr>
          <p:spPr bwMode="auto">
            <a:xfrm>
              <a:off x="10544176" y="5378450"/>
              <a:ext cx="1062038"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37">
              <a:extLst>
                <a:ext uri="{FF2B5EF4-FFF2-40B4-BE49-F238E27FC236}">
                  <a16:creationId xmlns:a16="http://schemas.microsoft.com/office/drawing/2014/main" id="{D2319601-7ECE-A248-A627-B71A2467D4BB}"/>
                </a:ext>
              </a:extLst>
            </p:cNvPr>
            <p:cNvSpPr>
              <a:spLocks noChangeArrowheads="1"/>
            </p:cNvSpPr>
            <p:nvPr/>
          </p:nvSpPr>
          <p:spPr bwMode="auto">
            <a:xfrm>
              <a:off x="10544176" y="5684838"/>
              <a:ext cx="1062038" cy="682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8">
              <a:extLst>
                <a:ext uri="{FF2B5EF4-FFF2-40B4-BE49-F238E27FC236}">
                  <a16:creationId xmlns:a16="http://schemas.microsoft.com/office/drawing/2014/main" id="{FE5AB265-B9E6-334F-AE46-CCAC6ED6D75A}"/>
                </a:ext>
              </a:extLst>
            </p:cNvPr>
            <p:cNvSpPr>
              <a:spLocks noEditPoints="1"/>
            </p:cNvSpPr>
            <p:nvPr/>
          </p:nvSpPr>
          <p:spPr bwMode="auto">
            <a:xfrm>
              <a:off x="747713" y="866775"/>
              <a:ext cx="1409700" cy="1096963"/>
            </a:xfrm>
            <a:custGeom>
              <a:avLst/>
              <a:gdLst>
                <a:gd name="T0" fmla="*/ 162 w 166"/>
                <a:gd name="T1" fmla="*/ 129 h 129"/>
                <a:gd name="T2" fmla="*/ 4 w 166"/>
                <a:gd name="T3" fmla="*/ 129 h 129"/>
                <a:gd name="T4" fmla="*/ 0 w 166"/>
                <a:gd name="T5" fmla="*/ 125 h 129"/>
                <a:gd name="T6" fmla="*/ 0 w 166"/>
                <a:gd name="T7" fmla="*/ 4 h 129"/>
                <a:gd name="T8" fmla="*/ 4 w 166"/>
                <a:gd name="T9" fmla="*/ 0 h 129"/>
                <a:gd name="T10" fmla="*/ 162 w 166"/>
                <a:gd name="T11" fmla="*/ 0 h 129"/>
                <a:gd name="T12" fmla="*/ 166 w 166"/>
                <a:gd name="T13" fmla="*/ 4 h 129"/>
                <a:gd name="T14" fmla="*/ 166 w 166"/>
                <a:gd name="T15" fmla="*/ 125 h 129"/>
                <a:gd name="T16" fmla="*/ 162 w 166"/>
                <a:gd name="T17" fmla="*/ 129 h 129"/>
                <a:gd name="T18" fmla="*/ 8 w 166"/>
                <a:gd name="T19" fmla="*/ 121 h 129"/>
                <a:gd name="T20" fmla="*/ 158 w 166"/>
                <a:gd name="T21" fmla="*/ 121 h 129"/>
                <a:gd name="T22" fmla="*/ 158 w 166"/>
                <a:gd name="T23" fmla="*/ 9 h 129"/>
                <a:gd name="T24" fmla="*/ 8 w 166"/>
                <a:gd name="T25" fmla="*/ 9 h 129"/>
                <a:gd name="T26" fmla="*/ 8 w 166"/>
                <a:gd name="T27"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29">
                  <a:moveTo>
                    <a:pt x="162" y="129"/>
                  </a:moveTo>
                  <a:cubicBezTo>
                    <a:pt x="4" y="129"/>
                    <a:pt x="4" y="129"/>
                    <a:pt x="4" y="129"/>
                  </a:cubicBezTo>
                  <a:cubicBezTo>
                    <a:pt x="2" y="129"/>
                    <a:pt x="0" y="127"/>
                    <a:pt x="0" y="125"/>
                  </a:cubicBezTo>
                  <a:cubicBezTo>
                    <a:pt x="0" y="4"/>
                    <a:pt x="0" y="4"/>
                    <a:pt x="0" y="4"/>
                  </a:cubicBezTo>
                  <a:cubicBezTo>
                    <a:pt x="0" y="2"/>
                    <a:pt x="2" y="0"/>
                    <a:pt x="4" y="0"/>
                  </a:cubicBezTo>
                  <a:cubicBezTo>
                    <a:pt x="162" y="0"/>
                    <a:pt x="162" y="0"/>
                    <a:pt x="162" y="0"/>
                  </a:cubicBezTo>
                  <a:cubicBezTo>
                    <a:pt x="165" y="0"/>
                    <a:pt x="166" y="2"/>
                    <a:pt x="166" y="4"/>
                  </a:cubicBezTo>
                  <a:cubicBezTo>
                    <a:pt x="166" y="125"/>
                    <a:pt x="166" y="125"/>
                    <a:pt x="166" y="125"/>
                  </a:cubicBezTo>
                  <a:cubicBezTo>
                    <a:pt x="166" y="127"/>
                    <a:pt x="165" y="129"/>
                    <a:pt x="162" y="129"/>
                  </a:cubicBezTo>
                  <a:close/>
                  <a:moveTo>
                    <a:pt x="8" y="121"/>
                  </a:moveTo>
                  <a:cubicBezTo>
                    <a:pt x="158" y="121"/>
                    <a:pt x="158" y="121"/>
                    <a:pt x="158" y="121"/>
                  </a:cubicBezTo>
                  <a:cubicBezTo>
                    <a:pt x="158" y="9"/>
                    <a:pt x="158" y="9"/>
                    <a:pt x="158" y="9"/>
                  </a:cubicBezTo>
                  <a:cubicBezTo>
                    <a:pt x="8" y="9"/>
                    <a:pt x="8" y="9"/>
                    <a:pt x="8" y="9"/>
                  </a:cubicBezTo>
                  <a:lnTo>
                    <a:pt x="8" y="12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39">
              <a:extLst>
                <a:ext uri="{FF2B5EF4-FFF2-40B4-BE49-F238E27FC236}">
                  <a16:creationId xmlns:a16="http://schemas.microsoft.com/office/drawing/2014/main" id="{0287F15C-FDC9-DB4E-AC8F-D57EE57A0CF8}"/>
                </a:ext>
              </a:extLst>
            </p:cNvPr>
            <p:cNvSpPr>
              <a:spLocks noChangeArrowheads="1"/>
            </p:cNvSpPr>
            <p:nvPr/>
          </p:nvSpPr>
          <p:spPr bwMode="auto">
            <a:xfrm>
              <a:off x="1027113" y="900113"/>
              <a:ext cx="68263"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140">
              <a:extLst>
                <a:ext uri="{FF2B5EF4-FFF2-40B4-BE49-F238E27FC236}">
                  <a16:creationId xmlns:a16="http://schemas.microsoft.com/office/drawing/2014/main" id="{08077DD1-9A18-154E-B451-BE2ED5D67115}"/>
                </a:ext>
              </a:extLst>
            </p:cNvPr>
            <p:cNvSpPr>
              <a:spLocks noChangeArrowheads="1"/>
            </p:cNvSpPr>
            <p:nvPr/>
          </p:nvSpPr>
          <p:spPr bwMode="auto">
            <a:xfrm>
              <a:off x="1384301" y="900113"/>
              <a:ext cx="76200"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41">
              <a:extLst>
                <a:ext uri="{FF2B5EF4-FFF2-40B4-BE49-F238E27FC236}">
                  <a16:creationId xmlns:a16="http://schemas.microsoft.com/office/drawing/2014/main" id="{D22BF7F8-C9CD-F241-9C89-06D70057BCD6}"/>
                </a:ext>
              </a:extLst>
            </p:cNvPr>
            <p:cNvSpPr>
              <a:spLocks noChangeArrowheads="1"/>
            </p:cNvSpPr>
            <p:nvPr/>
          </p:nvSpPr>
          <p:spPr bwMode="auto">
            <a:xfrm>
              <a:off x="1731963" y="900113"/>
              <a:ext cx="68263" cy="10287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142">
              <a:extLst>
                <a:ext uri="{FF2B5EF4-FFF2-40B4-BE49-F238E27FC236}">
                  <a16:creationId xmlns:a16="http://schemas.microsoft.com/office/drawing/2014/main" id="{D99F52FC-DF69-DA46-BC20-EAF155001EC3}"/>
                </a:ext>
              </a:extLst>
            </p:cNvPr>
            <p:cNvSpPr>
              <a:spLocks noChangeArrowheads="1"/>
            </p:cNvSpPr>
            <p:nvPr/>
          </p:nvSpPr>
          <p:spPr bwMode="auto">
            <a:xfrm>
              <a:off x="781051" y="1104900"/>
              <a:ext cx="1341438"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143">
              <a:extLst>
                <a:ext uri="{FF2B5EF4-FFF2-40B4-BE49-F238E27FC236}">
                  <a16:creationId xmlns:a16="http://schemas.microsoft.com/office/drawing/2014/main" id="{31E5D754-75FC-764B-A323-AD8C192896D8}"/>
                </a:ext>
              </a:extLst>
            </p:cNvPr>
            <p:cNvSpPr>
              <a:spLocks noChangeArrowheads="1"/>
            </p:cNvSpPr>
            <p:nvPr/>
          </p:nvSpPr>
          <p:spPr bwMode="auto">
            <a:xfrm>
              <a:off x="1062038" y="1385888"/>
              <a:ext cx="1060450" cy="762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144">
              <a:extLst>
                <a:ext uri="{FF2B5EF4-FFF2-40B4-BE49-F238E27FC236}">
                  <a16:creationId xmlns:a16="http://schemas.microsoft.com/office/drawing/2014/main" id="{CFCCDFB1-6293-864F-A7AB-2F783E8944C1}"/>
                </a:ext>
              </a:extLst>
            </p:cNvPr>
            <p:cNvSpPr>
              <a:spLocks noChangeArrowheads="1"/>
            </p:cNvSpPr>
            <p:nvPr/>
          </p:nvSpPr>
          <p:spPr bwMode="auto">
            <a:xfrm>
              <a:off x="1062038" y="1647825"/>
              <a:ext cx="1060450" cy="7778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45">
              <a:extLst>
                <a:ext uri="{FF2B5EF4-FFF2-40B4-BE49-F238E27FC236}">
                  <a16:creationId xmlns:a16="http://schemas.microsoft.com/office/drawing/2014/main" id="{9CFD0FAF-422E-EC41-9178-5F51BDA59AFC}"/>
                </a:ext>
              </a:extLst>
            </p:cNvPr>
            <p:cNvSpPr>
              <a:spLocks noEditPoints="1"/>
            </p:cNvSpPr>
            <p:nvPr/>
          </p:nvSpPr>
          <p:spPr bwMode="auto">
            <a:xfrm>
              <a:off x="2913063" y="755650"/>
              <a:ext cx="296863" cy="298450"/>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8" y="35"/>
                    <a:pt x="0" y="27"/>
                    <a:pt x="0" y="17"/>
                  </a:cubicBezTo>
                  <a:cubicBezTo>
                    <a:pt x="0" y="8"/>
                    <a:pt x="8" y="0"/>
                    <a:pt x="17" y="0"/>
                  </a:cubicBezTo>
                  <a:cubicBezTo>
                    <a:pt x="27" y="0"/>
                    <a:pt x="35" y="8"/>
                    <a:pt x="35" y="17"/>
                  </a:cubicBezTo>
                  <a:cubicBezTo>
                    <a:pt x="35" y="27"/>
                    <a:pt x="27" y="35"/>
                    <a:pt x="17" y="35"/>
                  </a:cubicBezTo>
                  <a:close/>
                  <a:moveTo>
                    <a:pt x="17" y="8"/>
                  </a:moveTo>
                  <a:cubicBezTo>
                    <a:pt x="12" y="8"/>
                    <a:pt x="8" y="12"/>
                    <a:pt x="8" y="17"/>
                  </a:cubicBezTo>
                  <a:cubicBezTo>
                    <a:pt x="8" y="22"/>
                    <a:pt x="12" y="27"/>
                    <a:pt x="17" y="27"/>
                  </a:cubicBezTo>
                  <a:cubicBezTo>
                    <a:pt x="22" y="27"/>
                    <a:pt x="27" y="22"/>
                    <a:pt x="27" y="17"/>
                  </a:cubicBezTo>
                  <a:cubicBezTo>
                    <a:pt x="27" y="12"/>
                    <a:pt x="22" y="8"/>
                    <a:pt x="17" y="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46">
              <a:extLst>
                <a:ext uri="{FF2B5EF4-FFF2-40B4-BE49-F238E27FC236}">
                  <a16:creationId xmlns:a16="http://schemas.microsoft.com/office/drawing/2014/main" id="{0364A367-5898-3849-B3D9-1CA85E12E3C7}"/>
                </a:ext>
              </a:extLst>
            </p:cNvPr>
            <p:cNvSpPr>
              <a:spLocks noEditPoints="1"/>
            </p:cNvSpPr>
            <p:nvPr/>
          </p:nvSpPr>
          <p:spPr bwMode="auto">
            <a:xfrm>
              <a:off x="7878763" y="611188"/>
              <a:ext cx="296863" cy="298450"/>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9 h 35"/>
                <a:gd name="T12" fmla="*/ 9 w 35"/>
                <a:gd name="T13" fmla="*/ 18 h 35"/>
                <a:gd name="T14" fmla="*/ 18 w 35"/>
                <a:gd name="T15" fmla="*/ 27 h 35"/>
                <a:gd name="T16" fmla="*/ 27 w 35"/>
                <a:gd name="T17" fmla="*/ 18 h 35"/>
                <a:gd name="T18" fmla="*/ 18 w 35"/>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8"/>
                    <a:pt x="0" y="18"/>
                  </a:cubicBezTo>
                  <a:cubicBezTo>
                    <a:pt x="0" y="8"/>
                    <a:pt x="8" y="0"/>
                    <a:pt x="18" y="0"/>
                  </a:cubicBezTo>
                  <a:cubicBezTo>
                    <a:pt x="27" y="0"/>
                    <a:pt x="35" y="8"/>
                    <a:pt x="35" y="18"/>
                  </a:cubicBezTo>
                  <a:cubicBezTo>
                    <a:pt x="35" y="28"/>
                    <a:pt x="27" y="35"/>
                    <a:pt x="18" y="35"/>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47">
              <a:extLst>
                <a:ext uri="{FF2B5EF4-FFF2-40B4-BE49-F238E27FC236}">
                  <a16:creationId xmlns:a16="http://schemas.microsoft.com/office/drawing/2014/main" id="{BAE96F6E-13CA-1A40-A2AF-2E5ED7A387B7}"/>
                </a:ext>
              </a:extLst>
            </p:cNvPr>
            <p:cNvSpPr>
              <a:spLocks noEditPoints="1"/>
            </p:cNvSpPr>
            <p:nvPr/>
          </p:nvSpPr>
          <p:spPr bwMode="auto">
            <a:xfrm>
              <a:off x="1604963" y="5106988"/>
              <a:ext cx="306388" cy="298450"/>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8 h 35"/>
                <a:gd name="T12" fmla="*/ 9 w 36"/>
                <a:gd name="T13" fmla="*/ 18 h 35"/>
                <a:gd name="T14" fmla="*/ 18 w 36"/>
                <a:gd name="T15" fmla="*/ 27 h 35"/>
                <a:gd name="T16" fmla="*/ 27 w 36"/>
                <a:gd name="T17" fmla="*/ 18 h 35"/>
                <a:gd name="T18" fmla="*/ 18 w 36"/>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8"/>
                  </a:moveTo>
                  <a:cubicBezTo>
                    <a:pt x="13" y="8"/>
                    <a:pt x="9" y="12"/>
                    <a:pt x="9" y="18"/>
                  </a:cubicBezTo>
                  <a:cubicBezTo>
                    <a:pt x="9" y="23"/>
                    <a:pt x="13" y="27"/>
                    <a:pt x="18" y="27"/>
                  </a:cubicBezTo>
                  <a:cubicBezTo>
                    <a:pt x="23" y="27"/>
                    <a:pt x="27" y="23"/>
                    <a:pt x="27" y="18"/>
                  </a:cubicBezTo>
                  <a:cubicBezTo>
                    <a:pt x="27" y="12"/>
                    <a:pt x="23" y="8"/>
                    <a:pt x="18" y="8"/>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48">
              <a:extLst>
                <a:ext uri="{FF2B5EF4-FFF2-40B4-BE49-F238E27FC236}">
                  <a16:creationId xmlns:a16="http://schemas.microsoft.com/office/drawing/2014/main" id="{4301D21D-01F3-E94D-8121-19ACDA984FB8}"/>
                </a:ext>
              </a:extLst>
            </p:cNvPr>
            <p:cNvSpPr>
              <a:spLocks noEditPoints="1"/>
            </p:cNvSpPr>
            <p:nvPr/>
          </p:nvSpPr>
          <p:spPr bwMode="auto">
            <a:xfrm>
              <a:off x="10102851" y="1674813"/>
              <a:ext cx="296863" cy="304800"/>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9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7" y="0"/>
                    <a:pt x="35" y="8"/>
                    <a:pt x="35" y="18"/>
                  </a:cubicBezTo>
                  <a:cubicBezTo>
                    <a:pt x="35" y="28"/>
                    <a:pt x="27"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9">
              <a:extLst>
                <a:ext uri="{FF2B5EF4-FFF2-40B4-BE49-F238E27FC236}">
                  <a16:creationId xmlns:a16="http://schemas.microsoft.com/office/drawing/2014/main" id="{8A22F3FF-D45E-8A45-9E1A-12B88B267CE2}"/>
                </a:ext>
              </a:extLst>
            </p:cNvPr>
            <p:cNvSpPr>
              <a:spLocks noEditPoints="1"/>
            </p:cNvSpPr>
            <p:nvPr/>
          </p:nvSpPr>
          <p:spPr bwMode="auto">
            <a:xfrm>
              <a:off x="3311526" y="6508750"/>
              <a:ext cx="296863" cy="298450"/>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9 h 35"/>
                <a:gd name="T12" fmla="*/ 8 w 35"/>
                <a:gd name="T13" fmla="*/ 18 h 35"/>
                <a:gd name="T14" fmla="*/ 18 w 35"/>
                <a:gd name="T15" fmla="*/ 27 h 35"/>
                <a:gd name="T16" fmla="*/ 27 w 35"/>
                <a:gd name="T17" fmla="*/ 18 h 35"/>
                <a:gd name="T18" fmla="*/ 18 w 35"/>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7" y="0"/>
                    <a:pt x="35" y="8"/>
                    <a:pt x="35" y="18"/>
                  </a:cubicBezTo>
                  <a:cubicBezTo>
                    <a:pt x="35" y="27"/>
                    <a:pt x="27" y="35"/>
                    <a:pt x="18" y="35"/>
                  </a:cubicBezTo>
                  <a:close/>
                  <a:moveTo>
                    <a:pt x="18" y="9"/>
                  </a:moveTo>
                  <a:cubicBezTo>
                    <a:pt x="13" y="9"/>
                    <a:pt x="8" y="13"/>
                    <a:pt x="8" y="18"/>
                  </a:cubicBezTo>
                  <a:cubicBezTo>
                    <a:pt x="8"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50">
              <a:extLst>
                <a:ext uri="{FF2B5EF4-FFF2-40B4-BE49-F238E27FC236}">
                  <a16:creationId xmlns:a16="http://schemas.microsoft.com/office/drawing/2014/main" id="{322012AA-C100-8744-ACF7-B923ECF98E45}"/>
                </a:ext>
              </a:extLst>
            </p:cNvPr>
            <p:cNvSpPr>
              <a:spLocks noEditPoints="1"/>
            </p:cNvSpPr>
            <p:nvPr/>
          </p:nvSpPr>
          <p:spPr bwMode="auto">
            <a:xfrm>
              <a:off x="10204451" y="6467475"/>
              <a:ext cx="298450" cy="304800"/>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8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7" y="0"/>
                    <a:pt x="35" y="8"/>
                    <a:pt x="35" y="18"/>
                  </a:cubicBezTo>
                  <a:cubicBezTo>
                    <a:pt x="35" y="28"/>
                    <a:pt x="27" y="36"/>
                    <a:pt x="18" y="36"/>
                  </a:cubicBezTo>
                  <a:close/>
                  <a:moveTo>
                    <a:pt x="18" y="9"/>
                  </a:moveTo>
                  <a:cubicBezTo>
                    <a:pt x="12" y="9"/>
                    <a:pt x="8" y="13"/>
                    <a:pt x="8" y="18"/>
                  </a:cubicBezTo>
                  <a:cubicBezTo>
                    <a:pt x="8" y="23"/>
                    <a:pt x="12"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51">
              <a:extLst>
                <a:ext uri="{FF2B5EF4-FFF2-40B4-BE49-F238E27FC236}">
                  <a16:creationId xmlns:a16="http://schemas.microsoft.com/office/drawing/2014/main" id="{DC658ABC-D13C-EB4D-8529-51F0FDF7E673}"/>
                </a:ext>
              </a:extLst>
            </p:cNvPr>
            <p:cNvSpPr>
              <a:spLocks noEditPoints="1"/>
            </p:cNvSpPr>
            <p:nvPr/>
          </p:nvSpPr>
          <p:spPr bwMode="auto">
            <a:xfrm>
              <a:off x="10782301" y="4121150"/>
              <a:ext cx="306388" cy="298450"/>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9 h 35"/>
                <a:gd name="T12" fmla="*/ 9 w 36"/>
                <a:gd name="T13" fmla="*/ 18 h 35"/>
                <a:gd name="T14" fmla="*/ 18 w 36"/>
                <a:gd name="T15" fmla="*/ 27 h 35"/>
                <a:gd name="T16" fmla="*/ 27 w 36"/>
                <a:gd name="T17" fmla="*/ 18 h 35"/>
                <a:gd name="T18" fmla="*/ 18 w 36"/>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8"/>
                    <a:pt x="0" y="18"/>
                  </a:cubicBezTo>
                  <a:cubicBezTo>
                    <a:pt x="0" y="8"/>
                    <a:pt x="8" y="0"/>
                    <a:pt x="18" y="0"/>
                  </a:cubicBezTo>
                  <a:cubicBezTo>
                    <a:pt x="28" y="0"/>
                    <a:pt x="36" y="8"/>
                    <a:pt x="36" y="18"/>
                  </a:cubicBezTo>
                  <a:cubicBezTo>
                    <a:pt x="36" y="28"/>
                    <a:pt x="28" y="35"/>
                    <a:pt x="18" y="35"/>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52">
              <a:extLst>
                <a:ext uri="{FF2B5EF4-FFF2-40B4-BE49-F238E27FC236}">
                  <a16:creationId xmlns:a16="http://schemas.microsoft.com/office/drawing/2014/main" id="{6E036157-6B94-F248-9A3F-054695507256}"/>
                </a:ext>
              </a:extLst>
            </p:cNvPr>
            <p:cNvSpPr>
              <a:spLocks noEditPoints="1"/>
            </p:cNvSpPr>
            <p:nvPr/>
          </p:nvSpPr>
          <p:spPr bwMode="auto">
            <a:xfrm>
              <a:off x="11842751" y="3517900"/>
              <a:ext cx="306388" cy="306388"/>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9 h 36"/>
                <a:gd name="T12" fmla="*/ 9 w 36"/>
                <a:gd name="T13" fmla="*/ 18 h 36"/>
                <a:gd name="T14" fmla="*/ 18 w 36"/>
                <a:gd name="T15" fmla="*/ 27 h 36"/>
                <a:gd name="T16" fmla="*/ 27 w 36"/>
                <a:gd name="T17" fmla="*/ 18 h 36"/>
                <a:gd name="T18" fmla="*/ 18 w 36"/>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53">
              <a:extLst>
                <a:ext uri="{FF2B5EF4-FFF2-40B4-BE49-F238E27FC236}">
                  <a16:creationId xmlns:a16="http://schemas.microsoft.com/office/drawing/2014/main" id="{06312204-D4D9-EF49-81B9-3FC04F8F763B}"/>
                </a:ext>
              </a:extLst>
            </p:cNvPr>
            <p:cNvSpPr>
              <a:spLocks noEditPoints="1"/>
            </p:cNvSpPr>
            <p:nvPr/>
          </p:nvSpPr>
          <p:spPr bwMode="auto">
            <a:xfrm>
              <a:off x="42863" y="3016250"/>
              <a:ext cx="296863" cy="306388"/>
            </a:xfrm>
            <a:custGeom>
              <a:avLst/>
              <a:gdLst>
                <a:gd name="T0" fmla="*/ 18 w 35"/>
                <a:gd name="T1" fmla="*/ 36 h 36"/>
                <a:gd name="T2" fmla="*/ 0 w 35"/>
                <a:gd name="T3" fmla="*/ 18 h 36"/>
                <a:gd name="T4" fmla="*/ 18 w 35"/>
                <a:gd name="T5" fmla="*/ 0 h 36"/>
                <a:gd name="T6" fmla="*/ 35 w 35"/>
                <a:gd name="T7" fmla="*/ 18 h 36"/>
                <a:gd name="T8" fmla="*/ 18 w 35"/>
                <a:gd name="T9" fmla="*/ 36 h 36"/>
                <a:gd name="T10" fmla="*/ 18 w 35"/>
                <a:gd name="T11" fmla="*/ 9 h 36"/>
                <a:gd name="T12" fmla="*/ 9 w 35"/>
                <a:gd name="T13" fmla="*/ 18 h 36"/>
                <a:gd name="T14" fmla="*/ 18 w 35"/>
                <a:gd name="T15" fmla="*/ 27 h 36"/>
                <a:gd name="T16" fmla="*/ 27 w 35"/>
                <a:gd name="T17" fmla="*/ 18 h 36"/>
                <a:gd name="T18" fmla="*/ 18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8" y="36"/>
                  </a:moveTo>
                  <a:cubicBezTo>
                    <a:pt x="8" y="36"/>
                    <a:pt x="0" y="28"/>
                    <a:pt x="0" y="18"/>
                  </a:cubicBezTo>
                  <a:cubicBezTo>
                    <a:pt x="0" y="8"/>
                    <a:pt x="8" y="0"/>
                    <a:pt x="18" y="0"/>
                  </a:cubicBezTo>
                  <a:cubicBezTo>
                    <a:pt x="28" y="0"/>
                    <a:pt x="35" y="8"/>
                    <a:pt x="35" y="18"/>
                  </a:cubicBezTo>
                  <a:cubicBezTo>
                    <a:pt x="35" y="28"/>
                    <a:pt x="28" y="36"/>
                    <a:pt x="18" y="36"/>
                  </a:cubicBezTo>
                  <a:close/>
                  <a:moveTo>
                    <a:pt x="18" y="9"/>
                  </a:moveTo>
                  <a:cubicBezTo>
                    <a:pt x="13" y="9"/>
                    <a:pt x="9" y="13"/>
                    <a:pt x="9" y="18"/>
                  </a:cubicBezTo>
                  <a:cubicBezTo>
                    <a:pt x="9" y="23"/>
                    <a:pt x="13" y="27"/>
                    <a:pt x="18" y="27"/>
                  </a:cubicBezTo>
                  <a:cubicBezTo>
                    <a:pt x="23" y="27"/>
                    <a:pt x="27" y="23"/>
                    <a:pt x="27" y="18"/>
                  </a:cubicBezTo>
                  <a:cubicBezTo>
                    <a:pt x="27" y="13"/>
                    <a:pt x="23" y="9"/>
                    <a:pt x="18"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54">
              <a:extLst>
                <a:ext uri="{FF2B5EF4-FFF2-40B4-BE49-F238E27FC236}">
                  <a16:creationId xmlns:a16="http://schemas.microsoft.com/office/drawing/2014/main" id="{F75F7D9E-5D14-154C-BCF6-E95EC1CF923F}"/>
                </a:ext>
              </a:extLst>
            </p:cNvPr>
            <p:cNvSpPr>
              <a:spLocks noEditPoints="1"/>
            </p:cNvSpPr>
            <p:nvPr/>
          </p:nvSpPr>
          <p:spPr bwMode="auto">
            <a:xfrm>
              <a:off x="1247776" y="2235200"/>
              <a:ext cx="298450" cy="306388"/>
            </a:xfrm>
            <a:custGeom>
              <a:avLst/>
              <a:gdLst>
                <a:gd name="T0" fmla="*/ 17 w 35"/>
                <a:gd name="T1" fmla="*/ 36 h 36"/>
                <a:gd name="T2" fmla="*/ 0 w 35"/>
                <a:gd name="T3" fmla="*/ 18 h 36"/>
                <a:gd name="T4" fmla="*/ 17 w 35"/>
                <a:gd name="T5" fmla="*/ 0 h 36"/>
                <a:gd name="T6" fmla="*/ 35 w 35"/>
                <a:gd name="T7" fmla="*/ 18 h 36"/>
                <a:gd name="T8" fmla="*/ 17 w 35"/>
                <a:gd name="T9" fmla="*/ 36 h 36"/>
                <a:gd name="T10" fmla="*/ 17 w 35"/>
                <a:gd name="T11" fmla="*/ 9 h 36"/>
                <a:gd name="T12" fmla="*/ 8 w 35"/>
                <a:gd name="T13" fmla="*/ 18 h 36"/>
                <a:gd name="T14" fmla="*/ 17 w 35"/>
                <a:gd name="T15" fmla="*/ 27 h 36"/>
                <a:gd name="T16" fmla="*/ 27 w 35"/>
                <a:gd name="T17" fmla="*/ 18 h 36"/>
                <a:gd name="T18" fmla="*/ 17 w 35"/>
                <a:gd name="T19"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6">
                  <a:moveTo>
                    <a:pt x="17" y="36"/>
                  </a:moveTo>
                  <a:cubicBezTo>
                    <a:pt x="8" y="36"/>
                    <a:pt x="0" y="28"/>
                    <a:pt x="0" y="18"/>
                  </a:cubicBezTo>
                  <a:cubicBezTo>
                    <a:pt x="0" y="8"/>
                    <a:pt x="8" y="0"/>
                    <a:pt x="17" y="0"/>
                  </a:cubicBezTo>
                  <a:cubicBezTo>
                    <a:pt x="27" y="0"/>
                    <a:pt x="35" y="8"/>
                    <a:pt x="35" y="18"/>
                  </a:cubicBezTo>
                  <a:cubicBezTo>
                    <a:pt x="35" y="28"/>
                    <a:pt x="27" y="36"/>
                    <a:pt x="17" y="36"/>
                  </a:cubicBezTo>
                  <a:close/>
                  <a:moveTo>
                    <a:pt x="17" y="9"/>
                  </a:moveTo>
                  <a:cubicBezTo>
                    <a:pt x="12" y="9"/>
                    <a:pt x="8" y="13"/>
                    <a:pt x="8" y="18"/>
                  </a:cubicBezTo>
                  <a:cubicBezTo>
                    <a:pt x="8" y="23"/>
                    <a:pt x="12" y="27"/>
                    <a:pt x="17" y="27"/>
                  </a:cubicBezTo>
                  <a:cubicBezTo>
                    <a:pt x="23" y="27"/>
                    <a:pt x="27" y="23"/>
                    <a:pt x="27" y="18"/>
                  </a:cubicBezTo>
                  <a:cubicBezTo>
                    <a:pt x="27" y="13"/>
                    <a:pt x="23" y="9"/>
                    <a:pt x="17" y="9"/>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9">
            <a:extLst>
              <a:ext uri="{FF2B5EF4-FFF2-40B4-BE49-F238E27FC236}">
                <a16:creationId xmlns:a16="http://schemas.microsoft.com/office/drawing/2014/main" id="{25CF31F6-06F9-3344-9C7D-A876FB464244}"/>
              </a:ext>
            </a:extLst>
          </p:cNvPr>
          <p:cNvSpPr>
            <a:spLocks noGrp="1"/>
          </p:cNvSpPr>
          <p:nvPr>
            <p:ph type="sldNum" sz="quarter" idx="12"/>
          </p:nvPr>
        </p:nvSpPr>
        <p:spPr/>
        <p:txBody>
          <a:bodyPr/>
          <a:lstStyle/>
          <a:p>
            <a:fld id="{A3E374E3-2222-408E-BAB6-4DE3AF7B841B}" type="slidenum">
              <a:rPr lang="en-US" smtClean="0"/>
              <a:t>9</a:t>
            </a:fld>
            <a:endParaRPr lang="en-US"/>
          </a:p>
        </p:txBody>
      </p:sp>
      <p:sp>
        <p:nvSpPr>
          <p:cNvPr id="235" name="TextBox 234">
            <a:extLst>
              <a:ext uri="{FF2B5EF4-FFF2-40B4-BE49-F238E27FC236}">
                <a16:creationId xmlns:a16="http://schemas.microsoft.com/office/drawing/2014/main" id="{884A001A-C227-0E49-A419-867FAB2D24EF}"/>
              </a:ext>
            </a:extLst>
          </p:cNvPr>
          <p:cNvSpPr txBox="1"/>
          <p:nvPr/>
        </p:nvSpPr>
        <p:spPr>
          <a:xfrm>
            <a:off x="-505477" y="2921168"/>
            <a:ext cx="5201464" cy="1015663"/>
          </a:xfrm>
          <a:prstGeom prst="rect">
            <a:avLst/>
          </a:prstGeom>
          <a:noFill/>
        </p:spPr>
        <p:txBody>
          <a:bodyPr wrap="square" rtlCol="0">
            <a:spAutoFit/>
          </a:bodyPr>
          <a:lstStyle/>
          <a:p>
            <a:pPr lvl="1" algn="ctr"/>
            <a:r>
              <a:rPr lang="en-US" sz="6000" kern="0" spc="1000" dirty="0">
                <a:solidFill>
                  <a:schemeClr val="bg1"/>
                </a:solidFill>
                <a:latin typeface="Source Sans Pro" panose="020B0503030403020204" pitchFamily="34" charset="0"/>
              </a:rPr>
              <a:t>Appendix</a:t>
            </a:r>
          </a:p>
        </p:txBody>
      </p:sp>
    </p:spTree>
    <p:extLst>
      <p:ext uri="{BB962C8B-B14F-4D97-AF65-F5344CB8AC3E}">
        <p14:creationId xmlns:p14="http://schemas.microsoft.com/office/powerpoint/2010/main" val="1111169956"/>
      </p:ext>
    </p:extLst>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theme/theme1.xml><?xml version="1.0" encoding="utf-8"?>
<a:theme xmlns:a="http://schemas.openxmlformats.org/drawingml/2006/main" name="Office Theme">
  <a:themeElements>
    <a:clrScheme name="PC - Color 11 Gold">
      <a:dk1>
        <a:srgbClr val="44546A"/>
      </a:dk1>
      <a:lt1>
        <a:srgbClr val="FFFFFF"/>
      </a:lt1>
      <a:dk2>
        <a:srgbClr val="44546A"/>
      </a:dk2>
      <a:lt2>
        <a:srgbClr val="E7E6E6"/>
      </a:lt2>
      <a:accent1>
        <a:srgbClr val="CBCDC0"/>
      </a:accent1>
      <a:accent2>
        <a:srgbClr val="AAAC9F"/>
      </a:accent2>
      <a:accent3>
        <a:srgbClr val="85877C"/>
      </a:accent3>
      <a:accent4>
        <a:srgbClr val="63645C"/>
      </a:accent4>
      <a:accent5>
        <a:srgbClr val="494941"/>
      </a:accent5>
      <a:accent6>
        <a:srgbClr val="3C3C34"/>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1328</Words>
  <Application>Microsoft Macintosh PowerPoint</Application>
  <PresentationFormat>Widescreen</PresentationFormat>
  <Paragraphs>364</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Avenir Light</vt:lpstr>
      <vt:lpstr>Calibri</vt:lpstr>
      <vt:lpstr>Calibri Light</vt:lpstr>
      <vt:lpstr>Cambria Math</vt:lpstr>
      <vt:lpstr>Roboto Black</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Yevheniya Boyko</dc:creator>
  <cp:lastModifiedBy>Sophie Briques</cp:lastModifiedBy>
  <cp:revision>21</cp:revision>
  <dcterms:created xsi:type="dcterms:W3CDTF">2020-02-10T22:33:44Z</dcterms:created>
  <dcterms:modified xsi:type="dcterms:W3CDTF">2020-02-11T05:50:08Z</dcterms:modified>
</cp:coreProperties>
</file>