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20"/>
  </p:notesMasterIdLst>
  <p:handoutMasterIdLst>
    <p:handoutMasterId r:id="rId21"/>
  </p:handoutMasterIdLst>
  <p:sldIdLst>
    <p:sldId id="278" r:id="rId5"/>
    <p:sldId id="282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3" r:id="rId14"/>
    <p:sldId id="304" r:id="rId15"/>
    <p:sldId id="306" r:id="rId16"/>
    <p:sldId id="310" r:id="rId17"/>
    <p:sldId id="311" r:id="rId18"/>
    <p:sldId id="30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6" autoAdjust="0"/>
    <p:restoredTop sz="95411" autoAdjust="0"/>
  </p:normalViewPr>
  <p:slideViewPr>
    <p:cSldViewPr snapToGrid="0">
      <p:cViewPr>
        <p:scale>
          <a:sx n="132" d="100"/>
          <a:sy n="132" d="100"/>
        </p:scale>
        <p:origin x="944" y="14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7/20/25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7/20/25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7DE9D-4717-DEFE-2A5E-8E275E625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21258E-DE5D-8785-24E6-052F445EED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42A60F-AA1D-C010-A8E3-59F66C29A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7BE9F-13E5-6456-F62C-EFF7F437B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12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2DBA5-DDAB-ADEA-1E04-1D87F5EBF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911DF3-DE0B-F2E5-4C11-48EDEF6449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EED2C7-A779-1546-E852-2B4A76E01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A041B-1D1B-4425-981B-72D473CFA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485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2ED27-219C-2F4A-5A8F-94B002B56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8FED49-9AC3-4237-B120-518DAD976D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4AF8EA-AF22-5364-B7AC-478E790B9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68A46-F4C0-CD2F-9C35-D7723C394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500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1FD34-B641-70B8-7522-A32ADDFD3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60549D-75CB-E010-7B28-1EFF708F4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9FC02F-2412-FDD6-354A-E972547C3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E9DD2-2C02-954F-EB82-4647B1B42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3706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0E6CD-7D8B-DDBF-D5B8-573433E16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5DF94-BE43-B9DF-990F-7925DC8FE4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38E973-8CD5-DCF5-AA01-EA07CCD93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F3A94-BD19-E61F-E425-141076318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90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1C238-03C2-CA68-CBFF-4B317E5FB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ADB22F-AEB0-26A3-6D91-6AE88A6766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722CED-882E-8360-79A5-FFC0848BBE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B4925-47FF-E0E1-AC9A-514D1D38FE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10298-1337-DE34-FC98-7154AFB76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0CB7D3-FB13-73CF-B018-42DE0CFEC8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2BCC62-A386-BDC1-C5DC-BB53833E05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17382-140A-CACC-5906-3FF970563A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22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60119-9C0F-9845-FFF1-2E1CE5F4F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A0DCD-66F8-D8DF-A185-1F4F06DCF3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E3E8B5-7A3E-8059-96BC-E008C920F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9F874-55AA-3C11-7171-113632BE4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903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BD6EC-FD59-3EC2-DD1B-E680E01CC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501ECE-D67E-E10E-14CF-786FEE95D9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29CE35-F00B-5B0F-4D90-D905FC998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7490B-AF19-8921-C50D-1C56CBBF77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669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CE973-C907-27E0-905A-5D7279631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00B2B5-84C7-D72C-55BB-5FBDD8739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DC94E9-96DC-71E2-46AE-8E0A28570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1BE39-593B-D76B-D0DF-3E1BED9132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84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CE2A2-34F2-D63E-6E3B-DA9199FA8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93B7D0-81FC-0A77-C4CA-47204F220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C9C598-0506-16E0-207F-DC2B33A13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09D85-82EE-FCF9-5589-1050E1D30A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333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41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055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986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5205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33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0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10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621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31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378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163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278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346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793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943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55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21" r:id="rId14"/>
    <p:sldLayoutId id="2147483723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pPr algn="ctr"/>
            <a:r>
              <a:rPr lang="en-US" sz="4400" dirty="0" err="1">
                <a:latin typeface="Cambria" panose="02040503050406030204" pitchFamily="18" charset="0"/>
                <a:ea typeface="Cambria" panose="02040503050406030204" pitchFamily="18" charset="0"/>
              </a:rPr>
              <a:t>InspiraSTEM</a:t>
            </a:r>
            <a: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  <a:t> 2025</a:t>
            </a:r>
            <a:b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4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ES" sz="4400" dirty="0">
                <a:latin typeface="Cambria" panose="02040503050406030204" pitchFamily="18" charset="0"/>
                <a:ea typeface="Cambria" panose="02040503050406030204" pitchFamily="18" charset="0"/>
              </a:rPr>
              <a:t>Día 3: Investigar Análisis y Interpretar Soluciones</a:t>
            </a:r>
            <a:br>
              <a:rPr lang="es-ES" sz="4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s-ES" sz="4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s-ES" sz="2400" dirty="0">
                <a:latin typeface="Cambria" panose="02040503050406030204" pitchFamily="18" charset="0"/>
                <a:ea typeface="Cambria" panose="02040503050406030204" pitchFamily="18" charset="0"/>
              </a:rPr>
              <a:t>25/07/2025</a:t>
            </a:r>
            <a:endParaRPr lang="en-US" sz="4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07FFA-3B19-A147-9EA9-1827BFA79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1E451AF-F830-5567-44DD-9CBFE224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A diagram of a super uniform&#10;&#10;AI-generated content may be incorrect.">
            <a:extLst>
              <a:ext uri="{FF2B5EF4-FFF2-40B4-BE49-F238E27FC236}">
                <a16:creationId xmlns:a16="http://schemas.microsoft.com/office/drawing/2014/main" id="{D216AA0E-429A-403F-7669-C9305C346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547" y="4290271"/>
            <a:ext cx="3048000" cy="2491740"/>
          </a:xfrm>
          <a:prstGeom prst="rect">
            <a:avLst/>
          </a:prstGeom>
        </p:spPr>
      </p:pic>
      <p:pic>
        <p:nvPicPr>
          <p:cNvPr id="8" name="Picture 7" descr="A close-up of a colorful circle&#10;&#10;AI-generated content may be incorrect.">
            <a:extLst>
              <a:ext uri="{FF2B5EF4-FFF2-40B4-BE49-F238E27FC236}">
                <a16:creationId xmlns:a16="http://schemas.microsoft.com/office/drawing/2014/main" id="{CBAB47D7-0877-8ADF-84B8-817D0AEF9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169" y="75989"/>
            <a:ext cx="4695715" cy="4050054"/>
          </a:xfrm>
          <a:prstGeom prst="rect">
            <a:avLst/>
          </a:prstGeom>
        </p:spPr>
      </p:pic>
      <p:pic>
        <p:nvPicPr>
          <p:cNvPr id="18" name="Picture 17" descr="A collage of images of a galaxy&#10;&#10;AI-generated content may be incorrect.">
            <a:extLst>
              <a:ext uri="{FF2B5EF4-FFF2-40B4-BE49-F238E27FC236}">
                <a16:creationId xmlns:a16="http://schemas.microsoft.com/office/drawing/2014/main" id="{1EF24088-6757-329E-E4E3-0E96D7FD9F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000" y="0"/>
            <a:ext cx="546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48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5C64D-E9A9-6FAE-EC10-20271B399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49F105A-FD7D-56DE-B715-4E2084F5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Diagram of a diagram showing a cloud of gas and a bright line spectrum&#10;&#10;AI-generated content may be incorrect.">
            <a:extLst>
              <a:ext uri="{FF2B5EF4-FFF2-40B4-BE49-F238E27FC236}">
                <a16:creationId xmlns:a16="http://schemas.microsoft.com/office/drawing/2014/main" id="{7A558FC2-0633-3F83-9D6E-ADA4A0CC85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141" y="1621658"/>
            <a:ext cx="7587718" cy="361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73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E1787-59C1-E9E6-37DF-DF75D86B8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EFFF930-68E6-468E-BA0B-D9BA0B72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 descr="A graph of energy and energy&#10;&#10;AI-generated content may be incorrect.">
            <a:extLst>
              <a:ext uri="{FF2B5EF4-FFF2-40B4-BE49-F238E27FC236}">
                <a16:creationId xmlns:a16="http://schemas.microsoft.com/office/drawing/2014/main" id="{D0EA4791-66C9-BBC0-376E-44ECAB525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63500"/>
            <a:ext cx="6362700" cy="673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9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9B16A-9537-86D1-2E50-1465E06C2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83F6D6-89B3-287B-55C2-DBDF3DC3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blue lines on a white background&#10;&#10;AI-generated content may be incorrect.">
            <a:extLst>
              <a:ext uri="{FF2B5EF4-FFF2-40B4-BE49-F238E27FC236}">
                <a16:creationId xmlns:a16="http://schemas.microsoft.com/office/drawing/2014/main" id="{E08ACA7D-CF46-FD7C-B3A5-9871C8D85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769418"/>
            <a:ext cx="7772400" cy="531916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" name="Picture 9" descr="A red lines on a white background&#10;&#10;AI-generated content may be incorrect.">
            <a:extLst>
              <a:ext uri="{FF2B5EF4-FFF2-40B4-BE49-F238E27FC236}">
                <a16:creationId xmlns:a16="http://schemas.microsoft.com/office/drawing/2014/main" id="{B9FAA3CB-03E5-056C-249B-53C920A25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703656"/>
            <a:ext cx="7772400" cy="552562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5893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B9A4F-93A0-BEFB-6BEF-DD019BB0F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05B4728-A1A9-3A78-C14E-8DEE4CA3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32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24385-E609-39CE-308A-BE5F9BDA0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73A1AA-D72C-DE15-8A3B-0A772D38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2" descr="A graph of a graph showing a number of light&#10;&#10;AI-generated content may be incorrect.">
            <a:extLst>
              <a:ext uri="{FF2B5EF4-FFF2-40B4-BE49-F238E27FC236}">
                <a16:creationId xmlns:a16="http://schemas.microsoft.com/office/drawing/2014/main" id="{D5B6659A-6EC0-48CD-02A6-CCD3256AB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966" y="565556"/>
            <a:ext cx="7772400" cy="422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0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Cambria" panose="02040503050406030204" pitchFamily="18" charset="0"/>
                <a:ea typeface="Cambria" panose="02040503050406030204" pitchFamily="18" charset="0"/>
              </a:rPr>
              <a:t>Objetivo: Mostrar e interpretar resultados de nuestros analices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sz="2400" dirty="0">
                <a:latin typeface="Cambria" panose="02040503050406030204" pitchFamily="18" charset="0"/>
                <a:ea typeface="Cambria" panose="02040503050406030204" pitchFamily="18" charset="0"/>
              </a:rPr>
              <a:t>Introducción a estadísticas</a:t>
            </a:r>
          </a:p>
          <a:p>
            <a:r>
              <a:rPr lang="es-ES" sz="2400" dirty="0">
                <a:latin typeface="Cambria" panose="02040503050406030204" pitchFamily="18" charset="0"/>
                <a:ea typeface="Cambria" panose="02040503050406030204" pitchFamily="18" charset="0"/>
              </a:rPr>
              <a:t>• Estadísticas descriptivas: media, mediana, desviación estándar</a:t>
            </a:r>
          </a:p>
          <a:p>
            <a:r>
              <a:rPr lang="es-ES" sz="2400" dirty="0">
                <a:latin typeface="Cambria" panose="02040503050406030204" pitchFamily="18" charset="0"/>
                <a:ea typeface="Cambria" panose="02040503050406030204" pitchFamily="18" charset="0"/>
              </a:rPr>
              <a:t>• Correlaciones y relaciones entre variables</a:t>
            </a:r>
          </a:p>
          <a:p>
            <a:r>
              <a:rPr lang="es-ES" sz="2400" dirty="0">
                <a:latin typeface="Cambria" panose="02040503050406030204" pitchFamily="18" charset="0"/>
                <a:ea typeface="Cambria" panose="02040503050406030204" pitchFamily="18" charset="0"/>
              </a:rPr>
              <a:t>Interpretando y comunicando resultados (audiencia, en contexto, y sucinto)</a:t>
            </a:r>
          </a:p>
          <a:p>
            <a:r>
              <a:rPr lang="es-ES" sz="2400" dirty="0">
                <a:latin typeface="Cambria" panose="02040503050406030204" pitchFamily="18" charset="0"/>
                <a:ea typeface="Cambria" panose="02040503050406030204" pitchFamily="18" charset="0"/>
              </a:rPr>
              <a:t>Discutir implicaciones y responsabilidades en contexto de análisis de datos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971DE9F-3A4E-C1CF-9B2A-1E797622F56A}"/>
              </a:ext>
            </a:extLst>
          </p:cNvPr>
          <p:cNvSpPr txBox="1">
            <a:spLocks/>
          </p:cNvSpPr>
          <p:nvPr/>
        </p:nvSpPr>
        <p:spPr>
          <a:xfrm>
            <a:off x="790346" y="3184937"/>
            <a:ext cx="11401654" cy="937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https://</a:t>
            </a:r>
            <a:r>
              <a:rPr lang="en-US" dirty="0" err="1">
                <a:latin typeface="Cambria" panose="02040503050406030204" pitchFamily="18" charset="0"/>
              </a:rPr>
              <a:t>colab.research.google.com</a:t>
            </a:r>
            <a:r>
              <a:rPr lang="en-US" dirty="0">
                <a:latin typeface="Cambria" panose="02040503050406030204" pitchFamily="18" charset="0"/>
              </a:rPr>
              <a:t>/</a:t>
            </a:r>
            <a:r>
              <a:rPr lang="en-US" dirty="0" err="1">
                <a:latin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</a:rPr>
              <a:t>/</a:t>
            </a:r>
            <a:r>
              <a:rPr lang="en-US" dirty="0">
                <a:solidFill>
                  <a:srgbClr val="00D200"/>
                </a:solidFill>
                <a:latin typeface="Cambria" panose="02040503050406030204" pitchFamily="18" charset="0"/>
              </a:rPr>
              <a:t>michaelsanchez2025/inspirastem2025-data-analisis/Dia3/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9AF7F9F3-BE56-7F4D-2EAC-AC42E73AC41F}"/>
              </a:ext>
            </a:extLst>
          </p:cNvPr>
          <p:cNvSpPr txBox="1">
            <a:spLocks/>
          </p:cNvSpPr>
          <p:nvPr/>
        </p:nvSpPr>
        <p:spPr>
          <a:xfrm>
            <a:off x="2143805" y="1996400"/>
            <a:ext cx="9844992" cy="70662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mbria" panose="02040503050406030204" pitchFamily="18" charset="0"/>
              </a:rPr>
              <a:t>Google </a:t>
            </a:r>
            <a:r>
              <a:rPr lang="en-US" dirty="0" err="1">
                <a:latin typeface="Cambria" panose="02040503050406030204" pitchFamily="18" charset="0"/>
              </a:rPr>
              <a:t>Colab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10" name="Picture 4" descr="Welcome To Colab - Colab">
            <a:extLst>
              <a:ext uri="{FF2B5EF4-FFF2-40B4-BE49-F238E27FC236}">
                <a16:creationId xmlns:a16="http://schemas.microsoft.com/office/drawing/2014/main" id="{73AF3D2B-CEB4-A4D6-CE58-493CF9C79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17" y="1645872"/>
            <a:ext cx="1287669" cy="1287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30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3-EDA_y_estadistica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 err="1">
                <a:latin typeface="Cambria" panose="02040503050406030204" pitchFamily="18" charset="0"/>
              </a:rPr>
              <a:t>Ejercisio</a:t>
            </a:r>
            <a:r>
              <a:rPr lang="en-US" dirty="0">
                <a:latin typeface="Cambria" panose="02040503050406030204" pitchFamily="18" charset="0"/>
              </a:rPr>
              <a:t>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4861DB-14C5-0F96-A6EC-92A2C76CC6AE}"/>
              </a:ext>
            </a:extLst>
          </p:cNvPr>
          <p:cNvSpPr txBox="1"/>
          <p:nvPr/>
        </p:nvSpPr>
        <p:spPr>
          <a:xfrm>
            <a:off x="1098487" y="2277986"/>
            <a:ext cx="9995025" cy="191206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Crear boxplot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figsize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sns.boxplot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data=titanic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x=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'class'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y=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'age'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hue=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'sex'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Etiquetas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y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título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Distribución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de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edad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por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clase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y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sexo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el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Titanic'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'Clase'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Edad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plt.legend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title=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Sexo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7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EEDBB-6572-71EF-0757-04A1039C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194EFA-49B3-2CBA-C9E6-2837DE81C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3-EDA_y_estadistica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 err="1">
                <a:latin typeface="Cambria" panose="02040503050406030204" pitchFamily="18" charset="0"/>
              </a:rPr>
              <a:t>Ejercisio</a:t>
            </a:r>
            <a:r>
              <a:rPr lang="en-US" dirty="0">
                <a:latin typeface="Cambria" panose="02040503050406030204" pitchFamily="18" charset="0"/>
              </a:rPr>
              <a:t> 1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01BF87F-83D8-F682-BDFD-B010E37E8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326" y="1174635"/>
            <a:ext cx="7035800" cy="562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09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4BE55-8CE1-5CFF-EB21-F9778B743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058857-FDD7-3675-94CA-7F967494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3-EDA_y_estadistica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 err="1">
                <a:latin typeface="Cambria" panose="02040503050406030204" pitchFamily="18" charset="0"/>
              </a:rPr>
              <a:t>Ejercisio</a:t>
            </a:r>
            <a:r>
              <a:rPr lang="en-US" dirty="0">
                <a:latin typeface="Cambria" panose="02040503050406030204" pitchFamily="18" charset="0"/>
              </a:rPr>
              <a:t>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3D551D-F1E0-D7DB-E439-73700057109F}"/>
              </a:ext>
            </a:extLst>
          </p:cNvPr>
          <p:cNvSpPr txBox="1"/>
          <p:nvPr/>
        </p:nvSpPr>
        <p:spPr>
          <a:xfrm>
            <a:off x="1098487" y="2414620"/>
            <a:ext cx="9995025" cy="10143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Reemplazar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con la media de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cada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columna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ejer2 = ejer2.fillna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ejer2.mean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numeric_only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Mostrar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el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DataFrame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resultante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ejer2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DDD88A-E8F9-09DC-A225-88252B88E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453" y="3775184"/>
            <a:ext cx="3086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7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45B40-4F02-4CDC-1836-1F7DF412E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4D0B69-51BC-84CB-9DAF-BAF00530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3-EDA_y_estadistica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 err="1">
                <a:latin typeface="Cambria" panose="02040503050406030204" pitchFamily="18" charset="0"/>
              </a:rPr>
              <a:t>Ejercisio</a:t>
            </a:r>
            <a:r>
              <a:rPr lang="en-US" dirty="0">
                <a:latin typeface="Cambria" panose="02040503050406030204" pitchFamily="18" charset="0"/>
              </a:rPr>
              <a:t>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625C4-7E87-7CAB-745D-2B793DB838A3}"/>
              </a:ext>
            </a:extLst>
          </p:cNvPr>
          <p:cNvSpPr txBox="1"/>
          <p:nvPr/>
        </p:nvSpPr>
        <p:spPr>
          <a:xfrm>
            <a:off x="1098487" y="2414620"/>
            <a:ext cx="9995025" cy="10143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Reemplazar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con la media de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cada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columna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ejer2 = ejer2.fillna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ejer2.mean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numeric_only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Mostrar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el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DataFrame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resultante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ejer2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0DDDFF-8042-11E1-C621-451E7F15A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453" y="3775184"/>
            <a:ext cx="3086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0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CD61A-8A8C-4CF4-4467-385F703FF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8E5D93-8B0B-0D0E-9CA0-22FE7609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3-EDA_y_estadistica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 err="1">
                <a:latin typeface="Cambria" panose="02040503050406030204" pitchFamily="18" charset="0"/>
              </a:rPr>
              <a:t>Ejercisio</a:t>
            </a:r>
            <a:r>
              <a:rPr lang="en-US" dirty="0">
                <a:latin typeface="Cambria" panose="02040503050406030204" pitchFamily="18" charset="0"/>
              </a:rPr>
              <a:t>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01471-D4CA-1867-879D-DB9FF434B75A}"/>
              </a:ext>
            </a:extLst>
          </p:cNvPr>
          <p:cNvSpPr txBox="1"/>
          <p:nvPr/>
        </p:nvSpPr>
        <p:spPr>
          <a:xfrm>
            <a:off x="1098487" y="1924838"/>
            <a:ext cx="9995025" cy="26302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Crear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copia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del dataset original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ejer_coches2_norm = ejer_coches2.copy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Aplicar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normalización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Min-Max a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todas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las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columnas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numéricas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ejer_coches2_norm = 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ejer_coches2_norm - ejer_coches2_norm.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/ 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ejer_coches2_norm.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- ejer_coches2_norm.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Ver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primeras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filas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del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resultado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ejer_coches2_norm.head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Comprobar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que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todos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los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valores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estén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el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rango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[0, 1]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"¿Todos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los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valores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están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entre 0 y 1?"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ejer_coches2_norm &gt;=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all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all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ejer_coches2_norm &lt;=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all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all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5CEA5-118E-E60E-68B4-EAE556D1F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49" y="4555045"/>
            <a:ext cx="66675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4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2FFF0-E1EE-9716-26C8-A541F39A4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1F66C1-0A42-9B31-A608-D9810CB5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3-EDA_y_estadistica</a:t>
            </a:r>
            <a:br>
              <a:rPr lang="en-US" dirty="0">
                <a:latin typeface="Cambria" panose="02040503050406030204" pitchFamily="18" charset="0"/>
              </a:rPr>
            </a:br>
            <a:r>
              <a:rPr lang="en-US" dirty="0" err="1">
                <a:latin typeface="Cambria" panose="02040503050406030204" pitchFamily="18" charset="0"/>
              </a:rPr>
              <a:t>Ejercisio</a:t>
            </a:r>
            <a:r>
              <a:rPr lang="en-US" dirty="0">
                <a:latin typeface="Cambria" panose="02040503050406030204" pitchFamily="18" charset="0"/>
              </a:rPr>
              <a:t>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31B3F9-0727-9362-01CE-4AD5495D2078}"/>
              </a:ext>
            </a:extLst>
          </p:cNvPr>
          <p:cNvSpPr txBox="1"/>
          <p:nvPr/>
        </p:nvSpPr>
        <p:spPr>
          <a:xfrm>
            <a:off x="1098487" y="1924838"/>
            <a:ext cx="9995025" cy="26302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Crear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copia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del dataset original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ejer_coches2_norm = ejer_coches2.copy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Aplicar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normalización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Min-Max a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todas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las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columnas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numéricas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ejer_coches2_norm = 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ejer_coches2_norm - ejer_coches2_norm.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/ 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ejer_coches2_norm.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- ejer_coches2_norm.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min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Ver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primeras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filas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del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resultado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ejer_coches2_norm.head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Comprobar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que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todos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los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valores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estén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el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rango</a:t>
            </a:r>
            <a:r>
              <a:rPr lang="en-US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[0, 1]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"¿Todos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los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valores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están</a:t>
            </a:r>
            <a:r>
              <a:rPr 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entre 0 y 1?"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ejer_coches2_norm &gt;=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all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all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ejer_coches2_norm &lt;= 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all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all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AAE2C1-C707-E0C7-82CC-C369257EA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249" y="4555045"/>
            <a:ext cx="66675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441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3DFloatVTI</Template>
  <TotalTime>10676</TotalTime>
  <Words>577</Words>
  <Application>Microsoft Macintosh PowerPoint</Application>
  <PresentationFormat>Widescreen</PresentationFormat>
  <Paragraphs>66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</vt:lpstr>
      <vt:lpstr>Courier New</vt:lpstr>
      <vt:lpstr>Gill Sans MT</vt:lpstr>
      <vt:lpstr>Walbaum Display</vt:lpstr>
      <vt:lpstr>3DFloatVTI</vt:lpstr>
      <vt:lpstr>InspiraSTEM 2025  Día 3: Investigar Análisis y Interpretar Soluciones  25/07/2025</vt:lpstr>
      <vt:lpstr>Objetivo: Mostrar e interpretar resultados de nuestros analices</vt:lpstr>
      <vt:lpstr>PowerPoint Presentation</vt:lpstr>
      <vt:lpstr>3-EDA_y_estadistica Ejercisio 1</vt:lpstr>
      <vt:lpstr>3-EDA_y_estadistica Ejercisio 1</vt:lpstr>
      <vt:lpstr>3-EDA_y_estadistica Ejercisio 2</vt:lpstr>
      <vt:lpstr>3-EDA_y_estadistica Ejercisio 3</vt:lpstr>
      <vt:lpstr>3-EDA_y_estadistica Ejercisio 4</vt:lpstr>
      <vt:lpstr>3-EDA_y_estadistica Ejercisio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Michael Sanchez</dc:creator>
  <cp:lastModifiedBy>Michael Sanchez</cp:lastModifiedBy>
  <cp:revision>21</cp:revision>
  <dcterms:created xsi:type="dcterms:W3CDTF">2023-12-19T21:03:45Z</dcterms:created>
  <dcterms:modified xsi:type="dcterms:W3CDTF">2025-07-25T17:16:30Z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