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9"/>
  </p:notesMasterIdLst>
  <p:handoutMasterIdLst>
    <p:handoutMasterId r:id="rId30"/>
  </p:handoutMasterIdLst>
  <p:sldIdLst>
    <p:sldId id="278" r:id="rId5"/>
    <p:sldId id="282" r:id="rId6"/>
    <p:sldId id="284" r:id="rId7"/>
    <p:sldId id="271" r:id="rId8"/>
    <p:sldId id="286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8" autoAdjust="0"/>
    <p:restoredTop sz="89315" autoAdjust="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7/19/25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7/19/25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811C-93CC-5372-2177-6CC84D7FF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FEC5A-CBA8-F28D-EA44-8BB58693D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3BC415-832A-8043-8463-C407831A1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E3C5-62A4-3EFE-461C-AD827C7B2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7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8D4F6-4897-CCAA-A001-9E5813651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A939E-D80F-4539-5A15-41A0B01E4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9DEEA-2D23-6054-9B64-4C460F52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534C7-226B-E0D5-1BBA-F05AFDA26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E316-08CC-3A8A-03C5-55293328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8F575-9D42-1E96-BF71-CFDAFC624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C1421-5E3A-29C9-B95C-34EB21850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977B-A54C-6EC8-2B19-C6E0A1399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AC94-9A71-45EE-52F8-5B36864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ECD78-6841-1B96-2FA7-2B8F2CB24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DA608-5FD4-2FE8-F521-D8B18390D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5DCD0-4C6B-04D1-4D9E-210F07523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1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3B1C5-9D2E-B24C-29CE-8088EDD3A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4FE8-407B-61D1-DCDC-E916603AF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6EF6C-BA6B-F5C8-0549-E53278A18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965D5-BCD5-45D4-584F-8BBA3D2CA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2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2FE84-E9F0-21A9-E0BA-27C6EDC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B8A0D-9A6A-0B96-F241-355C143B8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98F2E-0268-D6A8-0BB5-BD676BDD1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2EC1-F554-6004-DE6B-E84F8799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3495-BDBB-4A0C-5271-9E4AD727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29FC5-6A50-6BB1-8DDA-3B1ECDFDC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5C0EB-39F9-50DD-3BA8-C312DFDFB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BC00-7EBA-E54A-FCC9-C298EC9F9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1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5597-7E7D-B3A7-0FFF-32BDCB54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B4A70-32D1-6418-4258-40AAEA7BA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18702-3443-FBAD-25E3-88E226BA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E037-8897-3767-CB5F-B30F3B100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7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18E6-0F52-AFCE-0DA3-CFB781EA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53ECF-B7B8-3A1B-1E9F-FB51864F3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1DB07-79C9-5E46-EF5B-51A741EBB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AC9-1900-7054-B002-14BF7292F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4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AFD89-1517-6F8E-70FA-2DE8543D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742FB-72E2-853D-D669-590858E7E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D215C-E2D6-98DE-B4BE-CD8317F8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762D0-13A0-2487-C23A-64C2DEDEB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4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78341-34A5-E4B0-6D8B-9311A0D69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B9C99-757B-526A-21AA-C44FE1F81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774CC-85B0-CACA-41BF-E3F0CD545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87DA3-1242-12EC-63AB-AB44C7E1D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4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C16F2-7587-2B00-FE00-08E4BB16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29670-5E44-7CC0-845E-821E886B6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AAE6C-44A8-F9C9-6FDA-1F8BF5F60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2879-7CC5-E464-80E8-72D8C7266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78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88148-5EF7-6B50-D864-61A2BBB81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445D6-4643-A9E9-39FD-2341F2D20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EB84C-75F8-4C0E-9791-CF07BF1DD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F21FA-6713-DE21-7606-FCE183C9F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7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5D38-0580-4D70-D2D3-207925AE1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0B24E-6F8E-B047-4D4E-8247301A9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02843-9FFC-E606-04AC-16B24A11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64457-DE8D-83B0-177D-8176331F8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8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9CB6D-4AB9-61D4-B009-DE83D60D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94469-FFCE-7AD8-E35F-1BEE2C6C9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8358-CF10-0C05-0612-3CE436CCA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DF1A-9703-6A30-F3B3-48F7980E5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4E4D-4301-E04B-C85B-0A42B5B9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BC386-EF9A-572F-7CA1-99EE68245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1ED09-1D95-6C91-F2E4-3795FB70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8D00C-64B9-C9A1-0733-3F523E3C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6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436E-58D7-0955-FA82-6436445E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264BC-C581-DED3-EC72-5821086AE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EB02A-380B-F70F-20A8-B5D24E2B4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0FCAA-0C88-FA51-B021-BC612EE0C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7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40F5-8140-5D4A-3388-37595D9F2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C8ED2-E4B5-023F-1E73-F726B829E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8E101-6FA9-875B-6955-319911B33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2781C-1D15-0DBC-914C-47C22810E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4329A-540A-7E95-6725-ECDEB1CA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D7C90-A350-6144-B613-B9FC6E176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46E97-718C-66B4-6DB8-7A3E6B059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135F-5688-9386-5AE2-0F14938C0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InspiraSTEM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2025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Día 2: Aplicación de Principales Fundamentales con Python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24/07/2025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B81B-303F-F1F1-E03A-069B2B59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C14E4-BF33-48EC-25B8-3CC76F9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4F496-6FD2-6FC9-A829-9423488D9261}"/>
              </a:ext>
            </a:extLst>
          </p:cNvPr>
          <p:cNvSpPr txBox="1"/>
          <p:nvPr/>
        </p:nvSpPr>
        <p:spPr>
          <a:xfrm>
            <a:off x="639887" y="2054325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'Subject'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'Days'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6ECFB-BD65-EA5F-0F80-8AF82E0D7E01}"/>
              </a:ext>
            </a:extLst>
          </p:cNvPr>
          <p:cNvSpPr txBox="1"/>
          <p:nvPr/>
        </p:nvSpPr>
        <p:spPr>
          <a:xfrm>
            <a:off x="639887" y="2532724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cursos.loc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'Subject'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'Days'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95FBA-FF84-2088-0C02-5B38FC198617}"/>
              </a:ext>
            </a:extLst>
          </p:cNvPr>
          <p:cNvSpPr txBox="1"/>
          <p:nvPr/>
        </p:nvSpPr>
        <p:spPr>
          <a:xfrm>
            <a:off x="639887" y="3011123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cursos.iloc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0 y 2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7AD98-320C-783F-FDA8-A7190E17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3849233"/>
            <a:ext cx="1993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0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F2B8E-BC1B-9306-5814-F4A3A93A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243B2-0F4B-3979-5C6A-91B6D50A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3EA33-5A67-632E-A0D5-243360F29A12}"/>
              </a:ext>
            </a:extLst>
          </p:cNvPr>
          <p:cNvSpPr txBox="1"/>
          <p:nvPr/>
        </p:nvSpPr>
        <p:spPr>
          <a:xfrm>
            <a:off x="639887" y="2175967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no es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posible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identificar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filas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con []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6CDDF-3DB5-3AC3-4D96-DBFF8F274941}"/>
              </a:ext>
            </a:extLst>
          </p:cNvPr>
          <p:cNvSpPr txBox="1"/>
          <p:nvPr/>
        </p:nvSpPr>
        <p:spPr>
          <a:xfrm>
            <a:off x="639887" y="2654366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cursos.loc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o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cursos.loc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[:1]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79742-5F34-58C9-25D5-581996C6C620}"/>
              </a:ext>
            </a:extLst>
          </p:cNvPr>
          <p:cNvSpPr txBox="1"/>
          <p:nvPr/>
        </p:nvSpPr>
        <p:spPr>
          <a:xfrm>
            <a:off x="639887" y="3132765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cursos.iloc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5F8C7-F960-0A82-2264-8685C3D7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985837"/>
            <a:ext cx="2743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5F4D4-45C9-1CF8-C3C0-34A702A5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798443-C408-3268-DBBE-C834AA27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5E5A5-4813-A755-A263-109147BDF42B}"/>
              </a:ext>
            </a:extLst>
          </p:cNvPr>
          <p:cNvSpPr txBox="1"/>
          <p:nvPr/>
        </p:nvSpPr>
        <p:spPr>
          <a:xfrm>
            <a:off x="639887" y="2175967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'Fee'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22000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A1737-2600-AD52-F468-AF60CE1DBC92}"/>
              </a:ext>
            </a:extLst>
          </p:cNvPr>
          <p:cNvSpPr txBox="1"/>
          <p:nvPr/>
        </p:nvSpPr>
        <p:spPr>
          <a:xfrm>
            <a:off x="639887" y="2654366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cursos.loc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'Fee'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22000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42A67-545D-129E-8F75-FB05348915B8}"/>
              </a:ext>
            </a:extLst>
          </p:cNvPr>
          <p:cNvSpPr txBox="1"/>
          <p:nvPr/>
        </p:nvSpPr>
        <p:spPr>
          <a:xfrm>
            <a:off x="639887" y="3132765"/>
            <a:ext cx="9995025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#.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iloc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utilice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numeros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directamente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, no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condiciones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booleanas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8A5CB-5893-B23C-237D-476B251D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0" y="3851495"/>
            <a:ext cx="2654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EF3A-ECAE-2A16-96CD-8B508E85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5DF0E-A63D-F856-B5D3-29261B5B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684D1-B46D-2BA2-B4ED-A04297F0CD56}"/>
              </a:ext>
            </a:extLst>
          </p:cNvPr>
          <p:cNvSpPr txBox="1"/>
          <p:nvPr/>
        </p:nvSpPr>
        <p:spPr>
          <a:xfrm>
            <a:off x="550863" y="2175967"/>
            <a:ext cx="11179298" cy="1014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nueva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'Accepted' con .apply()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'Accepted'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'Fee'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.apply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69A5D7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'Yes'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 &lt;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22000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'No'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Mostrar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resultado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C4D10-11CE-F12C-2715-E583B649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55" y="3900660"/>
            <a:ext cx="345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6011-B148-BE48-C0DE-C8B1A934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3F96A-3C08-39DF-CA39-79B8E874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4FAAF-9A7C-66D4-1947-A4481AC6730F}"/>
              </a:ext>
            </a:extLst>
          </p:cNvPr>
          <p:cNvSpPr txBox="1"/>
          <p:nvPr/>
        </p:nvSpPr>
        <p:spPr>
          <a:xfrm>
            <a:off x="550864" y="1913063"/>
            <a:ext cx="10459663" cy="475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housing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'inspirastem2025-data-analisis/data/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housing.csv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housing.head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1A5B0-EC18-2A46-1804-DA0DFB80B539}"/>
              </a:ext>
            </a:extLst>
          </p:cNvPr>
          <p:cNvSpPr txBox="1"/>
          <p:nvPr/>
        </p:nvSpPr>
        <p:spPr>
          <a:xfrm>
            <a:off x="568972" y="4851250"/>
            <a:ext cx="10459663" cy="655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filtered_half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'longitude'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'latitude'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.copy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room_household_ratio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filtered_half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total_rooms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filtered_half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'households'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E093B-F17F-5624-200F-FFFAC753EDE8}"/>
              </a:ext>
            </a:extLst>
          </p:cNvPr>
          <p:cNvSpPr txBox="1"/>
          <p:nvPr/>
        </p:nvSpPr>
        <p:spPr>
          <a:xfrm>
            <a:off x="568972" y="2571161"/>
            <a:ext cx="10459663" cy="655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condition = housing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total_rooms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housing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'households'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condition.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"Filas con ratio &gt; 8:"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F7B8E-9C14-2CFA-974C-9AEAE0BC95DE}"/>
              </a:ext>
            </a:extLst>
          </p:cNvPr>
          <p:cNvSpPr txBox="1"/>
          <p:nvPr/>
        </p:nvSpPr>
        <p:spPr>
          <a:xfrm>
            <a:off x="550863" y="3678283"/>
            <a:ext cx="10459663" cy="8348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half_index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//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df_half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housing.iloc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half_index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filtered_half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total_rooms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df_half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'households'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FD9F-0C78-D55F-4697-1A5EAB3B6D78}"/>
              </a:ext>
            </a:extLst>
          </p:cNvPr>
          <p:cNvSpPr txBox="1"/>
          <p:nvPr/>
        </p:nvSpPr>
        <p:spPr>
          <a:xfrm>
            <a:off x="550863" y="5833994"/>
            <a:ext cx="10316490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new_df.head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BC97-2526-CDDC-FD70-AF88FFCC3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4757F-93F8-47B4-815D-532E9942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35473-11F9-F62C-39BF-862186A39FFF}"/>
              </a:ext>
            </a:extLst>
          </p:cNvPr>
          <p:cNvSpPr txBox="1"/>
          <p:nvPr/>
        </p:nvSpPr>
        <p:spPr>
          <a:xfrm>
            <a:off x="1098487" y="1840635"/>
            <a:ext cx="9995025" cy="4425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un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rango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valores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entre 0 y 2</a:t>
            </a:r>
            <a:r>
              <a:rPr lang="el-GR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π</a:t>
            </a:r>
            <a:endParaRPr lang="el-G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Calcular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seno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coseno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y_sin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y_cos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la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'Seno'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Coseno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Agregar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título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leyenda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etiquetas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Funciones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Seno y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Coseno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"x (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radianes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"Valor"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plt.axhline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linewidth=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plt.axvline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linewidth=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Mostrar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7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CEB6-3F39-64BD-C307-96F5957C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AA1396-04E7-2718-6983-9D2207C5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1</a:t>
            </a:r>
          </a:p>
        </p:txBody>
      </p: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6EF66B7-A84D-FA74-B1FA-E6B8F964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084420"/>
            <a:ext cx="7213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BE1C-441A-67AA-1484-90A39F805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73D607-84C5-B113-F562-D19B7C91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025D1-E535-FC5B-37B8-3906D8735207}"/>
              </a:ext>
            </a:extLst>
          </p:cNvPr>
          <p:cNvSpPr txBox="1"/>
          <p:nvPr/>
        </p:nvSpPr>
        <p:spPr>
          <a:xfrm>
            <a:off x="1098487" y="1840635"/>
            <a:ext cx="9995025" cy="28097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líneas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kind=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'line'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title=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Líneas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Índice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"Valor"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área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df2.plot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kind=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'area'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alpha=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title=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Área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Índice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"Valor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acumulado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D7962-5B74-6454-DEF7-C4FCADC79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136E69-7AA5-D20D-B5C8-4F294EE9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2</a:t>
            </a:r>
          </a:p>
        </p:txBody>
      </p:sp>
      <p:pic>
        <p:nvPicPr>
          <p:cNvPr id="4" name="Picture 3" descr="A graph with green and blue lines&#10;&#10;AI-generated content may be incorrect.">
            <a:extLst>
              <a:ext uri="{FF2B5EF4-FFF2-40B4-BE49-F238E27FC236}">
                <a16:creationId xmlns:a16="http://schemas.microsoft.com/office/drawing/2014/main" id="{9ACC3470-E237-E831-A38E-70518CBAD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0635"/>
            <a:ext cx="5753100" cy="4292600"/>
          </a:xfrm>
          <a:prstGeom prst="rect">
            <a:avLst/>
          </a:prstGeom>
        </p:spPr>
      </p:pic>
      <p:pic>
        <p:nvPicPr>
          <p:cNvPr id="6" name="Picture 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2BBC629-F9EE-9CF0-F261-D532FFC77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40635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30A52-09B8-5AF1-25CA-18C2C905C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B535-F5BA-1E36-1798-5B8ADE6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96AB-6597-A226-88F8-2E2C3C333C04}"/>
              </a:ext>
            </a:extLst>
          </p:cNvPr>
          <p:cNvSpPr txBox="1"/>
          <p:nvPr/>
        </p:nvSpPr>
        <p:spPr>
          <a:xfrm>
            <a:off x="1098487" y="2202773"/>
            <a:ext cx="9995025" cy="1732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flights_wide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YlGnBu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Título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ajustes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"Mapa de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calor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pasajeros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año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"Año"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"Mes"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Objetivo: Navegar y analizar conjuntos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Usando pandas para analices</a:t>
            </a:r>
          </a:p>
          <a:p>
            <a:pPr marL="971550" lvl="1" indent="-285750"/>
            <a:r>
              <a:rPr lang="es-E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Metadata</a:t>
            </a: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285750"/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Limpieza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Introducción a visualización de datos con </a:t>
            </a:r>
            <a:r>
              <a:rPr lang="es-E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71550" lvl="1" indent="-285750"/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Gráficos de barras, histogramas, diagramas de dispersión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Ejercicios y ejemplos de visualizaciones gráficas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093C-4AA1-2FAC-47B0-7BD0FA14B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66147-DA6C-8EF3-5750-88037483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3</a:t>
            </a:r>
          </a:p>
        </p:txBody>
      </p:sp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11F098FC-9CDF-34A5-5AB3-4CC5D56EB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15" y="1442656"/>
            <a:ext cx="7772400" cy="5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7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8E2011-0C56-07FA-1C3E-A95EEA30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13FCE-DE36-3124-84B3-24C589D2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FAEA4-A9BC-AC0D-310A-A9E58E8E2FDD}"/>
              </a:ext>
            </a:extLst>
          </p:cNvPr>
          <p:cNvSpPr txBox="1"/>
          <p:nvPr/>
        </p:nvSpPr>
        <p:spPr>
          <a:xfrm>
            <a:off x="1098487" y="2202773"/>
            <a:ext cx="9995025" cy="1373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Formato wide (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cada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es un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nivel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educativo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df_wide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pd.read_pickle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"inspirastem2025-data-analisis/data/school_2018_clean_Countries.pickle"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Formato long (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una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para 'Level' y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otra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para 'Population')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pd.read_pickle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"inspirastem2025-data-analisis/data/school_2018_clean_Countries_longformat.pickle"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C277A-790E-32C8-D4C5-0BB344EBC7A2}"/>
              </a:ext>
            </a:extLst>
          </p:cNvPr>
          <p:cNvSpPr txBox="1"/>
          <p:nvPr/>
        </p:nvSpPr>
        <p:spPr>
          <a:xfrm>
            <a:off x="1098487" y="3730027"/>
            <a:ext cx="9995024" cy="22711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Solo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los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primeros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5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países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df_long_subset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df_long_subset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Usamos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'Country'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como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índice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df_long_subset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df_long_subset.set_index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'Country Name'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 barras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múltiples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df_wide_subset.plot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kind=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"Población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nivel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educativo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(barras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múltiples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"Población"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"País"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"Nivel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educativo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8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1C45CEB-9892-3D92-64F8-3C44DBEF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F9E5-F9DE-C43A-6218-4954A354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pic>
        <p:nvPicPr>
          <p:cNvPr id="5" name="Picture 4" descr="A graph with blue and green bars&#10;&#10;AI-generated content may be incorrect.">
            <a:extLst>
              <a:ext uri="{FF2B5EF4-FFF2-40B4-BE49-F238E27FC236}">
                <a16:creationId xmlns:a16="http://schemas.microsoft.com/office/drawing/2014/main" id="{1D769FDB-5BE0-9FD4-F5F2-E5CB3F85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5" y="1366933"/>
            <a:ext cx="6756963" cy="48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DCFE19-EE94-2617-6420-D62F87D0E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667342-88DE-B7F2-89DB-1A0BC9C3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3A7C3-30AF-304B-A384-5954E36D73AF}"/>
              </a:ext>
            </a:extLst>
          </p:cNvPr>
          <p:cNvSpPr txBox="1"/>
          <p:nvPr/>
        </p:nvSpPr>
        <p:spPr>
          <a:xfrm>
            <a:off x="1098487" y="2818408"/>
            <a:ext cx="9995025" cy="15529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Gráfico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 barras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apiladas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df_wide_subset.plot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kind=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stacked=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colormap=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"tab20"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"Población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nivel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educativo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(barras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apiladas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"Población"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"País"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"Nivel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educativo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bbox_to_anchor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loc=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'upper left'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656E07-6728-F1CD-FCCF-C943E75C3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8C5D05-BC5C-E05B-19E4-1B0BB908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2-visualizacion.ipynb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65B1F6E8-9B3F-4AF5-B28D-63836D49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40635"/>
            <a:ext cx="7772400" cy="44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3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971DE9F-3A4E-C1CF-9B2A-1E797622F56A}"/>
              </a:ext>
            </a:extLst>
          </p:cNvPr>
          <p:cNvSpPr txBox="1">
            <a:spLocks/>
          </p:cNvSpPr>
          <p:nvPr/>
        </p:nvSpPr>
        <p:spPr>
          <a:xfrm>
            <a:off x="790346" y="3184937"/>
            <a:ext cx="11401654" cy="937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https://</a:t>
            </a:r>
            <a:r>
              <a:rPr lang="en-US" dirty="0" err="1">
                <a:latin typeface="Cambria" panose="02040503050406030204" pitchFamily="18" charset="0"/>
              </a:rPr>
              <a:t>colab.research.google.com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 err="1">
                <a:latin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>
                <a:solidFill>
                  <a:srgbClr val="00D200"/>
                </a:solidFill>
                <a:latin typeface="Cambria" panose="02040503050406030204" pitchFamily="18" charset="0"/>
              </a:rPr>
              <a:t>michaelsanchez2025/inspirastem2025-data-analisis/Dia2/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F7F9F3-BE56-7F4D-2EAC-AC42E73AC41F}"/>
              </a:ext>
            </a:extLst>
          </p:cNvPr>
          <p:cNvSpPr txBox="1">
            <a:spLocks/>
          </p:cNvSpPr>
          <p:nvPr/>
        </p:nvSpPr>
        <p:spPr>
          <a:xfrm>
            <a:off x="2143805" y="1996400"/>
            <a:ext cx="9844992" cy="7066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</a:rPr>
              <a:t>Google </a:t>
            </a:r>
            <a:r>
              <a:rPr lang="en-US" dirty="0" err="1">
                <a:latin typeface="Cambria" panose="02040503050406030204" pitchFamily="18" charset="0"/>
              </a:rPr>
              <a:t>Colab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" name="Picture 4" descr="Welcome To Colab - Colab">
            <a:extLst>
              <a:ext uri="{FF2B5EF4-FFF2-40B4-BE49-F238E27FC236}">
                <a16:creationId xmlns:a16="http://schemas.microsoft.com/office/drawing/2014/main" id="{73AF3D2B-CEB4-A4D6-CE58-493CF9C7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" y="1645872"/>
            <a:ext cx="1287669" cy="12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Usando pandas para analices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F1A33-BEE9-5F6C-228F-27342C283786}"/>
              </a:ext>
            </a:extLst>
          </p:cNvPr>
          <p:cNvSpPr txBox="1"/>
          <p:nvPr/>
        </p:nvSpPr>
        <p:spPr>
          <a:xfrm>
            <a:off x="1098487" y="2414620"/>
            <a:ext cx="9995025" cy="1014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frutas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([{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peras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'manzanas'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'uvas'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			   {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peras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'manzanas'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uvas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			   {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peras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'manzanas'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uvas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}],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	   index=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enero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febrero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marzo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frutas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A139-8EC4-D596-D407-09F8D1560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C88EB-09F9-1E5A-9CFE-316418EA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41EE0-D53A-94E5-8973-C49000881332}"/>
              </a:ext>
            </a:extLst>
          </p:cNvPr>
          <p:cNvSpPr txBox="1"/>
          <p:nvPr/>
        </p:nvSpPr>
        <p:spPr>
          <a:xfrm>
            <a:off x="1098487" y="2106802"/>
            <a:ext cx="9995025" cy="19120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git clone https://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github</a:t>
            </a:r>
            <a:r>
              <a:rPr lang="en-US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/michaelsanchez2025/inspirastem2025-data-analisis/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Lectura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básica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df_raw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"inspirastem2025-data-analisis/data/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data_sample.csv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Mostrar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primeras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filas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df_raw.head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3898E-408C-17E5-5DB0-86F8F863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46" y="4285031"/>
            <a:ext cx="7066114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7861D-B60F-09E1-2311-B415DB2C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80528-CF8E-C482-80C4-3C2866B4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5291-D3E2-D6D5-86DF-D5CD8CAEBC2B}"/>
              </a:ext>
            </a:extLst>
          </p:cNvPr>
          <p:cNvSpPr txBox="1"/>
          <p:nvPr/>
        </p:nvSpPr>
        <p:spPr>
          <a:xfrm>
            <a:off x="1098485" y="1961946"/>
            <a:ext cx="9995025" cy="1732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"inspirastem2025-data-analisis/data/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data_sample.csv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delim_whitespace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    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comment=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skiprows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usecols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concepto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gasto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solo 		   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numéricas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y la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fecha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	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parse_dates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index_col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773C4-6789-1359-1C7B-F8BED7D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384"/>
          <a:stretch/>
        </p:blipFill>
        <p:spPr>
          <a:xfrm>
            <a:off x="4642675" y="3994219"/>
            <a:ext cx="2906643" cy="24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99BC-C1F2-3068-324E-EDDF45ACD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E67C7-FA4D-B134-5885-846405D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DF0AD-76AB-80BD-10E5-D2B7A1A4870E}"/>
              </a:ext>
            </a:extLst>
          </p:cNvPr>
          <p:cNvSpPr txBox="1"/>
          <p:nvPr/>
        </p:nvSpPr>
        <p:spPr>
          <a:xfrm>
            <a:off x="1098485" y="1961946"/>
            <a:ext cx="10173079" cy="1014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Leer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archivo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"inspirastem2025-data-analisis/data/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housing.csv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Tamaño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memoria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64EC8-31CC-B733-9ADB-73741C639A47}"/>
              </a:ext>
            </a:extLst>
          </p:cNvPr>
          <p:cNvSpPr txBox="1"/>
          <p:nvPr/>
        </p:nvSpPr>
        <p:spPr>
          <a:xfrm>
            <a:off x="1098485" y="3191708"/>
            <a:ext cx="10173079" cy="475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timeit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-n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9B702-8571-EF66-F247-87E83A2CD4F3}"/>
              </a:ext>
            </a:extLst>
          </p:cNvPr>
          <p:cNvSpPr txBox="1"/>
          <p:nvPr/>
        </p:nvSpPr>
        <p:spPr>
          <a:xfrm>
            <a:off x="1098485" y="3882861"/>
            <a:ext cx="9995025" cy="475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5493-69DA-E9D3-C537-9AB7EAF931C6}"/>
              </a:ext>
            </a:extLst>
          </p:cNvPr>
          <p:cNvSpPr txBox="1"/>
          <p:nvPr/>
        </p:nvSpPr>
        <p:spPr>
          <a:xfrm>
            <a:off x="1098484" y="4574014"/>
            <a:ext cx="9995025" cy="475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2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75A9-D674-4B2A-2CE1-22D9A968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C4FDA-F3F4-B96C-59DE-02417CF9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2-intro_pandas.ipynb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388D-A013-6BE8-837B-FACC91EA5421}"/>
              </a:ext>
            </a:extLst>
          </p:cNvPr>
          <p:cNvSpPr txBox="1"/>
          <p:nvPr/>
        </p:nvSpPr>
        <p:spPr>
          <a:xfrm>
            <a:off x="639887" y="1954736"/>
            <a:ext cx="10173079" cy="296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dirty="0" err="1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timeit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-n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BB8F4-CD63-E63B-ED94-DB179A9E6DDC}"/>
              </a:ext>
            </a:extLst>
          </p:cNvPr>
          <p:cNvSpPr txBox="1"/>
          <p:nvPr/>
        </p:nvSpPr>
        <p:spPr>
          <a:xfrm>
            <a:off x="639887" y="2433135"/>
            <a:ext cx="11090274" cy="655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newcats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'INLAND'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'&lt;1H OCEAN'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'NEAR OCEAN'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'NEAR BAY'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'ISLAND'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cat.reorder_categories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newcats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				ordered=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78FE0-58C7-D7E5-10D6-CFE728A3525A}"/>
              </a:ext>
            </a:extLst>
          </p:cNvPr>
          <p:cNvSpPr txBox="1"/>
          <p:nvPr/>
        </p:nvSpPr>
        <p:spPr>
          <a:xfrm>
            <a:off x="639887" y="3270607"/>
            <a:ext cx="9995025" cy="475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resultado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ocean_proximity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resultado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180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11440</TotalTime>
  <Words>1551</Words>
  <Application>Microsoft Macintosh PowerPoint</Application>
  <PresentationFormat>Widescreen</PresentationFormat>
  <Paragraphs>176</Paragraphs>
  <Slides>24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Courier New</vt:lpstr>
      <vt:lpstr>Gill Sans MT</vt:lpstr>
      <vt:lpstr>Walbaum Display</vt:lpstr>
      <vt:lpstr>3DFloatVTI</vt:lpstr>
      <vt:lpstr>InspiraSTEM 2025  Día 2: Aplicación de Principales Fundamentales con Python  24/07/2025</vt:lpstr>
      <vt:lpstr>Objetivo: Navegar y analizar conjuntos de datos</vt:lpstr>
      <vt:lpstr>PowerPoint Presentation</vt:lpstr>
      <vt:lpstr>Usando pandas para analices</vt:lpstr>
      <vt:lpstr>2-intro_pandas.ipynb Ejercisio 1</vt:lpstr>
      <vt:lpstr>2-intro_pandas.ipynb Ejercisio 2</vt:lpstr>
      <vt:lpstr>2-intro_pandas.ipynb Ejercisio 2</vt:lpstr>
      <vt:lpstr>2-intro_pandas.ipynb Ejercisio 3</vt:lpstr>
      <vt:lpstr>2-intro_pandas.ipynb Ejercisio 3</vt:lpstr>
      <vt:lpstr>2-intro_pandas.ipynb Ejercisio 4</vt:lpstr>
      <vt:lpstr>2-intro_pandas.ipynb Ejercisio 4</vt:lpstr>
      <vt:lpstr>2-intro_pandas.ipynb Ejercisio 4</vt:lpstr>
      <vt:lpstr>2-intro_pandas.ipynb Ejercisio 5</vt:lpstr>
      <vt:lpstr>2-intro_pandas.ipynb Ejercisio 6</vt:lpstr>
      <vt:lpstr>2-visualizacion.ipynb Ejercisio 1</vt:lpstr>
      <vt:lpstr>2-visualizacion.ipynb Ejercisio 1</vt:lpstr>
      <vt:lpstr>2-visualizacion.ipynb Ejercisio 2</vt:lpstr>
      <vt:lpstr>2-visualizacion.ipynb Ejercisio 2</vt:lpstr>
      <vt:lpstr>2-visualizacion.ipynb Ejercisio 3</vt:lpstr>
      <vt:lpstr>2-visualizacion.ipynb Ejercisio 3</vt:lpstr>
      <vt:lpstr>2-visualizacion.ipynb Ejercisio 4</vt:lpstr>
      <vt:lpstr>2-visualizacion.ipynb Ejercisio 4</vt:lpstr>
      <vt:lpstr>2-visualizacion.ipynb Ejercisio 4</vt:lpstr>
      <vt:lpstr>2-visualizacion.ipynb Ejercisio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Michael Sanchez</cp:lastModifiedBy>
  <cp:revision>35</cp:revision>
  <dcterms:created xsi:type="dcterms:W3CDTF">2023-12-19T21:03:45Z</dcterms:created>
  <dcterms:modified xsi:type="dcterms:W3CDTF">2025-07-25T09:45:08Z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