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959754-B595-461A-7112-1190FD4F3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BD4566A-DDCF-E2B4-F9A9-F915FB5A7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CE5A10-78E8-878A-C9AD-34A7AF30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3AC228-12C9-CE29-6940-F9CE29CF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872530-29BC-0FD5-3708-A178BD8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1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3523B0-D66B-3F37-6813-51E15A4D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DA084C8-C887-A959-963B-7DF3C6FA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654DCE-39D5-919A-824F-49F89255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9AE5C0-F481-4E2F-2DCF-571C3A37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A67351-9D2E-A98C-9AED-3406A7B6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6E42BCF-F659-79DD-114D-F9BD9840A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8A34EF-70A8-03E3-AC0B-A73E990C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FCDF3F-7310-BD4E-8C82-5397F92C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09CBA8-C8AF-BC95-01A8-AAD51E30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E2791-7443-34BD-D9E7-606B3675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9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9A31E-32BF-0E62-4974-4D7EDEC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2DD524-AFB8-3985-7CAE-D56C138B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F2EB57-05EA-6080-DABB-F9FD81BA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D47446-CD8C-B1CB-6314-D19FC962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B668DA-03DD-5DBB-7D34-AE96A042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3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41BC5B-14DB-2B51-073F-292B74D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DF91CC0-5096-D737-5DF8-44D7F821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8F0E6F-B1C6-0475-8A46-8008421C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D69651-D21C-E462-1E54-B51233F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CA44BB-47C6-80E8-D7D1-A708AD41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90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65FFF8-4766-FF55-1154-BB639434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757EF0-ACD8-A027-A7F7-A8EAC2C05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23F823-5EDB-8276-137D-52880D61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5633AA3-D9EB-227B-ECBF-E4EB830F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6334C9-C4A9-33CA-184F-3987CD07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2F5CCC-0A1C-CA3C-A10F-028A5EA5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806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9A34A9-0FB2-BC02-FEE9-76135FB8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4F2F53-631D-9F2B-BFAB-7EECE00F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BB9B900-A3A8-BEB6-5C21-3BDBB25D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C98B87-78A9-1242-D598-BAF1BBFE4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01AA9F1-44B0-80F1-5C26-14ABC76D2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9C36BD7-6C10-2C38-F71B-4FD8F875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5C915BE-3CFE-3DCD-2877-CA42B48D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C698210-E071-018B-5466-E69879DC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5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755449-639D-97FB-DF5A-779F9C88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20FF37F-72CD-849F-7431-5A042AAC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156EEB-33E0-763A-6548-1912AB64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E8FE6F0-68E9-A929-82D9-2D4CE287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48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01C2F5A-562D-9AF6-1FCA-FD11696B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1D65F0-C290-9AA8-CDD3-2659F58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BE0F9C-5313-A3A1-AB6A-31327BBF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7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02D01-A341-1063-94A4-60C73601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7E4736-283D-D18B-A04E-234441A3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5182369-6EEA-0C12-3684-D9C7858E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0E1116B-F8F1-60A0-D5A0-3047D706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7F8A5FF-4500-DF62-BF80-AA699D1E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CC13D5-BF81-584C-9F07-F2474B15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6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294B01-3292-AEED-F546-63529166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DC57A3F-5BA7-B8E9-2679-A25A74B1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1163548-5D3A-8D86-2063-57776E92D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608C444-513A-6B33-D65D-7CB63EB8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170C9D-5708-A0D4-178F-5156CA7A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E19E31-C3C6-B22B-AFC1-B1C83C1F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71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632AB0-296F-D193-00AB-6CF64DF6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274058A-7AC9-9754-F195-D5BE63D7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983A98-67E2-AB7B-47BA-3090469DC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142D-DA74-4F92-B3B1-68C9249A5F6D}" type="datetimeFigureOut">
              <a:rPr lang="he-IL" smtClean="0"/>
              <a:t>י"ב/חשון/תשפ"ד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ABB6FC-ABE1-4C5B-3660-71AA08E90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98DC47-1E74-79DD-4E8C-6C28CE94E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5648-F8A6-4563-9BA9-AAEE84A90C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9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33970-ellipse-detection-using-1d-hough-transform" TargetMode="External"/><Relationship Id="rId2" Type="http://schemas.openxmlformats.org/officeDocument/2006/relationships/hyperlink" Target="https://www.mathworks.com/matlabcentral/fileexchange/3215-fit_ellip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matlabcentral/fileexchange/24409-hessian-based-frangi-vesselness-filter?s_tid=srchtitle" TargetMode="External"/><Relationship Id="rId4" Type="http://schemas.openxmlformats.org/officeDocument/2006/relationships/hyperlink" Target="https://www.mathworks.com/matlabcentral/fileexchange/289-ellipse-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cheinfeild/UltraSound/blob/main/DetectHCA/runSeg.pdf" TargetMode="External"/><Relationship Id="rId2" Type="http://schemas.openxmlformats.org/officeDocument/2006/relationships/hyperlink" Target="https://github.com/michaelscheinfeild/UltraSound/blob/main/DetectHCA/Deep/notebookheadfc(7)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haelscheinfeild/UltraSound/blob/main/DetectHCA/getPerimeter.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5E229C-1315-6ED2-E69C-D66552576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Ellipse Detection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51C5FB-41B0-4261-78DE-2C53E9B60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Scheinfeild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54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71E0E2-9402-D301-EC61-3953D19E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1 Ellipse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7E4AB2F-51FD-3C8B-8E78-2450AD01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34" y="1765369"/>
            <a:ext cx="1178686" cy="156459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866DC3B-278B-2C8C-6182-4F43B3BC763A}"/>
              </a:ext>
            </a:extLst>
          </p:cNvPr>
          <p:cNvSpPr txBox="1"/>
          <p:nvPr/>
        </p:nvSpPr>
        <p:spPr>
          <a:xfrm>
            <a:off x="843185" y="3573624"/>
            <a:ext cx="132151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Noisy image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A43C9AC-D6CB-433B-6633-4A51A9D1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00" y="1765369"/>
            <a:ext cx="1144700" cy="1564590"/>
          </a:xfrm>
          <a:prstGeom prst="rect">
            <a:avLst/>
          </a:prstGeom>
        </p:spPr>
      </p:pic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5890ED46-C372-8F1E-2F49-955CCDF648DC}"/>
              </a:ext>
            </a:extLst>
          </p:cNvPr>
          <p:cNvCxnSpPr>
            <a:cxnSpLocks/>
          </p:cNvCxnSpPr>
          <p:nvPr/>
        </p:nvCxnSpPr>
        <p:spPr>
          <a:xfrm>
            <a:off x="2209120" y="2715208"/>
            <a:ext cx="54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D0C8200-ED88-7CF9-2DB1-1DD3EA075B56}"/>
              </a:ext>
            </a:extLst>
          </p:cNvPr>
          <p:cNvSpPr txBox="1"/>
          <p:nvPr/>
        </p:nvSpPr>
        <p:spPr>
          <a:xfrm>
            <a:off x="4672070" y="3466191"/>
            <a:ext cx="1569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Cleaned image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207BD63-06E0-D8CB-99DD-7970FB223598}"/>
              </a:ext>
            </a:extLst>
          </p:cNvPr>
          <p:cNvSpPr/>
          <p:nvPr/>
        </p:nvSpPr>
        <p:spPr>
          <a:xfrm>
            <a:off x="2837377" y="2308947"/>
            <a:ext cx="1485666" cy="812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Median </a:t>
            </a:r>
          </a:p>
          <a:p>
            <a:pPr algn="ctr"/>
            <a:r>
              <a:rPr lang="en-US" dirty="0"/>
              <a:t>Filter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9D3BC21B-334C-6D26-BDF1-FAF60163854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08831" y="2535200"/>
            <a:ext cx="542469" cy="1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>
            <a:extLst>
              <a:ext uri="{FF2B5EF4-FFF2-40B4-BE49-F238E27FC236}">
                <a16:creationId xmlns:a16="http://schemas.microsoft.com/office/drawing/2014/main" id="{4FAD37E7-067A-572A-A5D7-F54300CC2213}"/>
              </a:ext>
            </a:extLst>
          </p:cNvPr>
          <p:cNvSpPr/>
          <p:nvPr/>
        </p:nvSpPr>
        <p:spPr>
          <a:xfrm>
            <a:off x="6442745" y="2139193"/>
            <a:ext cx="1526796" cy="822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800" b="0" i="0">
                <a:effectLst/>
                <a:latin typeface="Helvetica" panose="020B0604020202020204" pitchFamily="34" charset="0"/>
              </a:rPr>
              <a:t>FrangiFilter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36DD9BE-655A-50AC-867C-8A0E535BC49A}"/>
              </a:ext>
            </a:extLst>
          </p:cNvPr>
          <p:cNvCxnSpPr/>
          <p:nvPr/>
        </p:nvCxnSpPr>
        <p:spPr>
          <a:xfrm>
            <a:off x="5746459" y="243280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8A93D990-BAC3-59BA-53B0-A474E97B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180" y="1974322"/>
            <a:ext cx="1309333" cy="1332223"/>
          </a:xfrm>
          <a:prstGeom prst="rect">
            <a:avLst/>
          </a:prstGeom>
        </p:spPr>
      </p:pic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A7E88652-A237-EC3B-878C-D8C3363B2406}"/>
              </a:ext>
            </a:extLst>
          </p:cNvPr>
          <p:cNvCxnSpPr/>
          <p:nvPr/>
        </p:nvCxnSpPr>
        <p:spPr>
          <a:xfrm>
            <a:off x="7969541" y="2432807"/>
            <a:ext cx="62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24">
            <a:extLst>
              <a:ext uri="{FF2B5EF4-FFF2-40B4-BE49-F238E27FC236}">
                <a16:creationId xmlns:a16="http://schemas.microsoft.com/office/drawing/2014/main" id="{E12ED076-F860-494A-E3E8-D75BEA18670E}"/>
              </a:ext>
            </a:extLst>
          </p:cNvPr>
          <p:cNvSpPr/>
          <p:nvPr/>
        </p:nvSpPr>
        <p:spPr>
          <a:xfrm>
            <a:off x="8895319" y="3695481"/>
            <a:ext cx="1195053" cy="494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threshold</a:t>
            </a:r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7ED241E5-2489-7EE3-608C-FBA565747144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9492846" y="3306545"/>
            <a:ext cx="1" cy="38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678275E0-F410-724A-323A-75011BBC0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844" y="4425193"/>
            <a:ext cx="2324492" cy="1955137"/>
          </a:xfrm>
          <a:prstGeom prst="rect">
            <a:avLst/>
          </a:prstGeom>
        </p:spPr>
      </p:pic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4C4AEDF9-A349-E72C-D1BA-A5ECF5314A86}"/>
              </a:ext>
            </a:extLst>
          </p:cNvPr>
          <p:cNvCxnSpPr>
            <a:cxnSpLocks/>
            <a:endCxn id="33" idx="0"/>
          </p:cNvCxnSpPr>
          <p:nvPr/>
        </p:nvCxnSpPr>
        <p:spPr>
          <a:xfrm rot="16200000" flipH="1">
            <a:off x="9058423" y="4628331"/>
            <a:ext cx="778020" cy="90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32">
            <a:extLst>
              <a:ext uri="{FF2B5EF4-FFF2-40B4-BE49-F238E27FC236}">
                <a16:creationId xmlns:a16="http://schemas.microsoft.com/office/drawing/2014/main" id="{FDC0DEDB-3686-7BF3-9459-FBD6D0119B6A}"/>
              </a:ext>
            </a:extLst>
          </p:cNvPr>
          <p:cNvSpPr/>
          <p:nvPr/>
        </p:nvSpPr>
        <p:spPr>
          <a:xfrm>
            <a:off x="9040632" y="5062754"/>
            <a:ext cx="904427" cy="494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fit</a:t>
            </a:r>
            <a:endParaRPr lang="he-IL" dirty="0"/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C8F76145-84EA-FA10-406C-A4E542DABDD5}"/>
              </a:ext>
            </a:extLst>
          </p:cNvPr>
          <p:cNvCxnSpPr/>
          <p:nvPr/>
        </p:nvCxnSpPr>
        <p:spPr>
          <a:xfrm flipH="1">
            <a:off x="8078598" y="5310229"/>
            <a:ext cx="88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30379911-F63A-0765-2C1A-BD712F7E8A20}"/>
              </a:ext>
            </a:extLst>
          </p:cNvPr>
          <p:cNvSpPr txBox="1"/>
          <p:nvPr/>
        </p:nvSpPr>
        <p:spPr>
          <a:xfrm>
            <a:off x="10392664" y="4673744"/>
            <a:ext cx="4667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X,y</a:t>
            </a:r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D06C8F71-B374-088A-3CCE-7C88D2896C77}"/>
              </a:ext>
            </a:extLst>
          </p:cNvPr>
          <p:cNvSpPr txBox="1"/>
          <p:nvPr/>
        </p:nvSpPr>
        <p:spPr>
          <a:xfrm>
            <a:off x="9233462" y="5763237"/>
            <a:ext cx="1173783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0" i="0" dirty="0">
                <a:solidFill>
                  <a:srgbClr val="008013"/>
                </a:solidFill>
                <a:effectLst/>
                <a:latin typeface="Helvetica" panose="020B0604020202020204" pitchFamily="34" charset="0"/>
              </a:rPr>
              <a:t>Least Squares</a:t>
            </a:r>
            <a:endParaRPr lang="en-US" sz="1200" b="0" i="0" dirty="0">
              <a:effectLst/>
              <a:latin typeface="Helvetica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974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79DE5C-8D09-7C18-7B21-6ECA7C3F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2 ellipse detection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1620D9-1DC3-E354-79CC-CB7D3405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56" y="1606695"/>
            <a:ext cx="1500188" cy="14478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549764C-EA07-4FFA-F9B7-7FD0FA74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79" y="1690688"/>
            <a:ext cx="1672118" cy="1343803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9CB45E4-7150-61B1-14A9-C4A5D831EFD7}"/>
              </a:ext>
            </a:extLst>
          </p:cNvPr>
          <p:cNvSpPr txBox="1"/>
          <p:nvPr/>
        </p:nvSpPr>
        <p:spPr>
          <a:xfrm>
            <a:off x="268419" y="1430152"/>
            <a:ext cx="103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0B4E647A-18A0-CCAB-8CE7-754A04843D9A}"/>
              </a:ext>
            </a:extLst>
          </p:cNvPr>
          <p:cNvCxnSpPr/>
          <p:nvPr/>
        </p:nvCxnSpPr>
        <p:spPr>
          <a:xfrm>
            <a:off x="2734811" y="2231472"/>
            <a:ext cx="553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5B789A89-DB4C-B92F-392D-B9976D09ABB0}"/>
              </a:ext>
            </a:extLst>
          </p:cNvPr>
          <p:cNvSpPr/>
          <p:nvPr/>
        </p:nvSpPr>
        <p:spPr>
          <a:xfrm>
            <a:off x="3414362" y="1918981"/>
            <a:ext cx="1317071" cy="729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b="0" i="0" dirty="0" err="1">
                <a:effectLst/>
                <a:latin typeface="Helvetica" panose="020B0604020202020204" pitchFamily="34" charset="0"/>
              </a:rPr>
              <a:t>FrangiFilter</a:t>
            </a:r>
            <a:endParaRPr lang="en-US" sz="1800" b="0" i="0" dirty="0">
              <a:effectLst/>
              <a:latin typeface="Helvetica" panose="020B0604020202020204" pitchFamily="34" charset="0"/>
            </a:endParaRP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8414634-38C3-CE9D-52D3-A53FFC656532}"/>
              </a:ext>
            </a:extLst>
          </p:cNvPr>
          <p:cNvCxnSpPr/>
          <p:nvPr/>
        </p:nvCxnSpPr>
        <p:spPr>
          <a:xfrm>
            <a:off x="4857226" y="2231472"/>
            <a:ext cx="72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FB8D3FC8-81D5-C147-0854-8AC098832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462" y="1683925"/>
            <a:ext cx="1679266" cy="1199954"/>
          </a:xfrm>
          <a:prstGeom prst="rect">
            <a:avLst/>
          </a:prstGeom>
        </p:spPr>
      </p:pic>
      <p:sp>
        <p:nvSpPr>
          <p:cNvPr id="17" name="מלבן 16">
            <a:extLst>
              <a:ext uri="{FF2B5EF4-FFF2-40B4-BE49-F238E27FC236}">
                <a16:creationId xmlns:a16="http://schemas.microsoft.com/office/drawing/2014/main" id="{713B256E-2E3C-3150-A026-6467E27DB389}"/>
              </a:ext>
            </a:extLst>
          </p:cNvPr>
          <p:cNvSpPr/>
          <p:nvPr/>
        </p:nvSpPr>
        <p:spPr>
          <a:xfrm>
            <a:off x="7617133" y="2072374"/>
            <a:ext cx="1291904" cy="478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Threshold</a:t>
            </a:r>
            <a:endParaRPr lang="he-IL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B6A2AA19-84CC-0F1F-60E3-C16421362D5F}"/>
              </a:ext>
            </a:extLst>
          </p:cNvPr>
          <p:cNvCxnSpPr/>
          <p:nvPr/>
        </p:nvCxnSpPr>
        <p:spPr>
          <a:xfrm>
            <a:off x="7382312" y="2231472"/>
            <a:ext cx="234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79ACD43C-A000-6C5C-B42F-691041DE3197}"/>
              </a:ext>
            </a:extLst>
          </p:cNvPr>
          <p:cNvCxnSpPr/>
          <p:nvPr/>
        </p:nvCxnSpPr>
        <p:spPr>
          <a:xfrm>
            <a:off x="8984609" y="2311460"/>
            <a:ext cx="27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46DCAE4-D13A-EB87-0799-838301E825F1}"/>
              </a:ext>
            </a:extLst>
          </p:cNvPr>
          <p:cNvCxnSpPr/>
          <p:nvPr/>
        </p:nvCxnSpPr>
        <p:spPr>
          <a:xfrm>
            <a:off x="10058400" y="2883879"/>
            <a:ext cx="0" cy="54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21EF99B-E9E8-509F-85AF-58D15B7488AC}"/>
              </a:ext>
            </a:extLst>
          </p:cNvPr>
          <p:cNvSpPr txBox="1"/>
          <p:nvPr/>
        </p:nvSpPr>
        <p:spPr>
          <a:xfrm>
            <a:off x="8317015" y="5189096"/>
            <a:ext cx="4459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x,y</a:t>
            </a:r>
            <a:endParaRPr lang="he-IL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F0002D0D-8BB7-6D11-D159-4AEC7F6038D5}"/>
              </a:ext>
            </a:extLst>
          </p:cNvPr>
          <p:cNvSpPr/>
          <p:nvPr/>
        </p:nvSpPr>
        <p:spPr>
          <a:xfrm>
            <a:off x="9144001" y="3595073"/>
            <a:ext cx="1770076" cy="607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Open morphology</a:t>
            </a:r>
            <a:endParaRPr lang="he-IL" dirty="0"/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B731B36C-7E4C-0D6D-952B-AEC407E84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592" y="5031081"/>
            <a:ext cx="2133208" cy="1460611"/>
          </a:xfrm>
          <a:prstGeom prst="rect">
            <a:avLst/>
          </a:prstGeom>
        </p:spPr>
      </p:pic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AEAC2CAA-8735-667C-9188-D5AC32DC0130}"/>
              </a:ext>
            </a:extLst>
          </p:cNvPr>
          <p:cNvCxnSpPr/>
          <p:nvPr/>
        </p:nvCxnSpPr>
        <p:spPr>
          <a:xfrm>
            <a:off x="10058400" y="4269996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A829B9E1-3375-376B-1534-13D0219DA405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8539993" y="5761386"/>
            <a:ext cx="680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>
            <a:extLst>
              <a:ext uri="{FF2B5EF4-FFF2-40B4-BE49-F238E27FC236}">
                <a16:creationId xmlns:a16="http://schemas.microsoft.com/office/drawing/2014/main" id="{ED1F4431-0267-F3F7-5622-445A1951BAB2}"/>
              </a:ext>
            </a:extLst>
          </p:cNvPr>
          <p:cNvSpPr/>
          <p:nvPr/>
        </p:nvSpPr>
        <p:spPr>
          <a:xfrm>
            <a:off x="6759728" y="5361792"/>
            <a:ext cx="1479987" cy="834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  <a:p>
            <a:pPr algn="ctr"/>
            <a:r>
              <a:rPr lang="en-US" dirty="0"/>
              <a:t>K=2</a:t>
            </a:r>
            <a:endParaRPr lang="he-IL" dirty="0"/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647789F7-1011-C211-6E1F-78ECC6EC5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695" y="5104619"/>
            <a:ext cx="1956784" cy="1242191"/>
          </a:xfrm>
          <a:prstGeom prst="rect">
            <a:avLst/>
          </a:prstGeom>
        </p:spPr>
      </p:pic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FD20BB97-BE28-D33F-1A23-5D34EB203D3D}"/>
              </a:ext>
            </a:extLst>
          </p:cNvPr>
          <p:cNvCxnSpPr/>
          <p:nvPr/>
        </p:nvCxnSpPr>
        <p:spPr>
          <a:xfrm flipH="1">
            <a:off x="6367244" y="5778837"/>
            <a:ext cx="31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מלבן 36">
            <a:extLst>
              <a:ext uri="{FF2B5EF4-FFF2-40B4-BE49-F238E27FC236}">
                <a16:creationId xmlns:a16="http://schemas.microsoft.com/office/drawing/2014/main" id="{22D1372E-8338-5599-3B9E-F7F261C58F22}"/>
              </a:ext>
            </a:extLst>
          </p:cNvPr>
          <p:cNvSpPr/>
          <p:nvPr/>
        </p:nvSpPr>
        <p:spPr>
          <a:xfrm>
            <a:off x="2592198" y="5251508"/>
            <a:ext cx="1266248" cy="796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</a:t>
            </a:r>
          </a:p>
          <a:p>
            <a:pPr algn="ctr"/>
            <a:r>
              <a:rPr lang="en-US" dirty="0"/>
              <a:t>Clean</a:t>
            </a:r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C3CFB7D6-37C4-CD53-7C65-D377A388C1FB}"/>
              </a:ext>
            </a:extLst>
          </p:cNvPr>
          <p:cNvSpPr txBox="1"/>
          <p:nvPr/>
        </p:nvSpPr>
        <p:spPr>
          <a:xfrm>
            <a:off x="2240605" y="6195883"/>
            <a:ext cx="165923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1. majority cluster</a:t>
            </a:r>
          </a:p>
          <a:p>
            <a:r>
              <a:rPr lang="en-US" sz="1200" dirty="0"/>
              <a:t>2. Near cluster minority</a:t>
            </a:r>
            <a:endParaRPr lang="he-IL" sz="1200" dirty="0"/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FAE2B694-7CCD-C35B-F196-251D7A84714F}"/>
              </a:ext>
            </a:extLst>
          </p:cNvPr>
          <p:cNvCxnSpPr>
            <a:stCxn id="34" idx="1"/>
          </p:cNvCxnSpPr>
          <p:nvPr/>
        </p:nvCxnSpPr>
        <p:spPr>
          <a:xfrm flipH="1">
            <a:off x="3858446" y="5725715"/>
            <a:ext cx="472249" cy="3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תמונה 41">
            <a:extLst>
              <a:ext uri="{FF2B5EF4-FFF2-40B4-BE49-F238E27FC236}">
                <a16:creationId xmlns:a16="http://schemas.microsoft.com/office/drawing/2014/main" id="{088450EE-81B4-E59D-A82B-9EA77DBFB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99" y="5133662"/>
            <a:ext cx="1703915" cy="1062221"/>
          </a:xfrm>
          <a:prstGeom prst="rect">
            <a:avLst/>
          </a:prstGeom>
        </p:spPr>
      </p:pic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EA70B0C8-DD87-E2DC-C295-D29C9EBB7C75}"/>
              </a:ext>
            </a:extLst>
          </p:cNvPr>
          <p:cNvCxnSpPr/>
          <p:nvPr/>
        </p:nvCxnSpPr>
        <p:spPr>
          <a:xfrm flipH="1">
            <a:off x="2223083" y="5649985"/>
            <a:ext cx="28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2BD8AD3A-A693-893F-1CE2-9893C95A6482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1306556" y="4794443"/>
            <a:ext cx="1" cy="33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תמונה 47">
            <a:extLst>
              <a:ext uri="{FF2B5EF4-FFF2-40B4-BE49-F238E27FC236}">
                <a16:creationId xmlns:a16="http://schemas.microsoft.com/office/drawing/2014/main" id="{CF4F4BDA-A8C0-4662-4B52-CFE2A8CDA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419" y="3241261"/>
            <a:ext cx="4077265" cy="136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227CB2-7FD6-D5A2-E100-2C6E3927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Additional methods tested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2EF9AE-A52C-D280-34EB-AF4650FF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Hough (from file exchange) works good on 1 </a:t>
            </a:r>
            <a:r>
              <a:rPr lang="en-US" dirty="0" err="1"/>
              <a:t>elipse</a:t>
            </a:r>
            <a:endParaRPr lang="en-US" dirty="0"/>
          </a:p>
          <a:p>
            <a:pPr algn="l" rtl="0"/>
            <a:r>
              <a:rPr lang="en-US" dirty="0" err="1"/>
              <a:t>Watershad</a:t>
            </a:r>
            <a:r>
              <a:rPr lang="en-US" dirty="0"/>
              <a:t> as </a:t>
            </a:r>
            <a:r>
              <a:rPr lang="en-US" dirty="0" err="1"/>
              <a:t>matlab</a:t>
            </a:r>
            <a:r>
              <a:rPr lang="en-US" dirty="0"/>
              <a:t> example separate circles , seems need more effort of thresholding/ morphology to separate </a:t>
            </a:r>
            <a:r>
              <a:rPr lang="en-US" dirty="0" err="1"/>
              <a:t>elipses</a:t>
            </a:r>
            <a:r>
              <a:rPr lang="en-US" dirty="0"/>
              <a:t>.</a:t>
            </a:r>
          </a:p>
          <a:p>
            <a:pPr algn="l" rtl="0"/>
            <a:r>
              <a:rPr lang="en-US" dirty="0" err="1"/>
              <a:t>Frangi</a:t>
            </a:r>
            <a:r>
              <a:rPr lang="en-US" dirty="0"/>
              <a:t> filter detected only edges tested with large sigma (50 to 300 step 10) the result wasn’t good enough.</a:t>
            </a:r>
          </a:p>
          <a:p>
            <a:pPr algn="l" rtl="0"/>
            <a:r>
              <a:rPr lang="en-US" dirty="0"/>
              <a:t>More ideas : </a:t>
            </a:r>
          </a:p>
          <a:p>
            <a:pPr marL="0" indent="0" algn="l" rtl="0">
              <a:buNone/>
            </a:pPr>
            <a:r>
              <a:rPr lang="en-US" dirty="0"/>
              <a:t>    -transform edges to another coordinates</a:t>
            </a:r>
          </a:p>
          <a:p>
            <a:pPr marL="0" indent="0" algn="l" rtl="0">
              <a:buNone/>
            </a:pPr>
            <a:r>
              <a:rPr lang="en-US" dirty="0"/>
              <a:t>     -  use matrix </a:t>
            </a:r>
            <a:r>
              <a:rPr lang="en-US" dirty="0" err="1"/>
              <a:t>svd</a:t>
            </a:r>
            <a:r>
              <a:rPr lang="en-US" dirty="0"/>
              <a:t> need explore this method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285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EB2071-A6EA-A3E9-5C96-F6383F81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4D3307-3BFD-8ECC-409E-1A6303F6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6925"/>
          </a:xfrm>
        </p:spPr>
        <p:txBody>
          <a:bodyPr/>
          <a:lstStyle/>
          <a:p>
            <a:pPr algn="l" rtl="0"/>
            <a:r>
              <a:rPr lang="en-US" sz="1800" dirty="0">
                <a:hlinkClick r:id="rId2"/>
              </a:rPr>
              <a:t>https://www.mathworks.com/matlabcentral/fileexchange/3215-fit_ellipse</a:t>
            </a:r>
            <a:endParaRPr lang="en-US" sz="1800" dirty="0"/>
          </a:p>
          <a:p>
            <a:pPr algn="l" rtl="0"/>
            <a:r>
              <a:rPr lang="en-US" sz="1600" dirty="0">
                <a:hlinkClick r:id="rId3"/>
              </a:rPr>
              <a:t>https://www.mathworks.com/matlabcentral/fileexchange/33970-ellipse-detection-using-1d-hough-transform</a:t>
            </a:r>
            <a:endParaRPr lang="en-US" sz="1600" dirty="0"/>
          </a:p>
          <a:p>
            <a:pPr algn="l" rtl="0"/>
            <a:r>
              <a:rPr lang="en-US" sz="1600" dirty="0">
                <a:hlinkClick r:id="rId4"/>
              </a:rPr>
              <a:t>https://www.mathworks.com/matlabcentral/fileexchange/289-ellipse-m</a:t>
            </a:r>
            <a:endParaRPr lang="en-US" sz="1600" dirty="0"/>
          </a:p>
          <a:p>
            <a:pPr algn="l" rtl="0"/>
            <a:r>
              <a:rPr lang="en-US" sz="1600" dirty="0">
                <a:hlinkClick r:id="rId5"/>
              </a:rPr>
              <a:t>https://www.mathworks.com/matlabcentral/fileexchange/24409-hessian-based-frangi-vesselness-filter?s_tid=srchtitle</a:t>
            </a:r>
            <a:endParaRPr lang="en-US" sz="1600" dirty="0"/>
          </a:p>
          <a:p>
            <a:pPr algn="l" rtl="0"/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70115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93ED48-908C-33DC-43FE-4A2927BF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My Tasks on ellipses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0FF353-0E32-33F5-8BBC-518DEFE8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9538"/>
          </a:xfrm>
        </p:spPr>
        <p:txBody>
          <a:bodyPr/>
          <a:lstStyle/>
          <a:p>
            <a:pPr algn="l" rtl="0"/>
            <a:r>
              <a:rPr lang="en-US" sz="1800" dirty="0">
                <a:hlinkClick r:id="rId2"/>
              </a:rPr>
              <a:t>https://github.com/michaelscheinfeild/UltraSound/blob/main/DetectHCA/Deep/notebookheadfc(7).ipynb</a:t>
            </a:r>
            <a:endParaRPr lang="en-US" sz="1800" dirty="0"/>
          </a:p>
          <a:p>
            <a:pPr algn="l" rtl="0"/>
            <a:r>
              <a:rPr lang="en-US" sz="2000" dirty="0">
                <a:hlinkClick r:id="rId3"/>
              </a:rPr>
              <a:t>https://github.com/michaelscheinfeild/UltraSound/blob/main/DetectHCA/runSeg.pdf</a:t>
            </a:r>
            <a:endParaRPr lang="en-US" sz="2000" dirty="0"/>
          </a:p>
          <a:p>
            <a:pPr algn="l" rtl="0"/>
            <a:r>
              <a:rPr lang="en-US" sz="2000" dirty="0">
                <a:hlinkClick r:id="rId4"/>
              </a:rPr>
              <a:t>https://github.com/michaelscheinfeild/UltraSound/blob/main/DetectHCA/getPerimeter.m</a:t>
            </a:r>
            <a:endParaRPr lang="en-US" sz="2000" dirty="0"/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5392696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246</Words>
  <Application>Microsoft Office PowerPoint</Application>
  <PresentationFormat>מסך רחב</PresentationFormat>
  <Paragraphs>40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ערכת נושא Office</vt:lpstr>
      <vt:lpstr>Ellipse Detection</vt:lpstr>
      <vt:lpstr>1 Ellipse</vt:lpstr>
      <vt:lpstr>2 ellipse detection</vt:lpstr>
      <vt:lpstr>Additional methods tested</vt:lpstr>
      <vt:lpstr>References</vt:lpstr>
      <vt:lpstr>My Tasks on ellipses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Ellipse Detection</dc:title>
  <dc:creator>michael scheinfeild</dc:creator>
  <cp:lastModifiedBy>michael scheinfeild</cp:lastModifiedBy>
  <cp:revision>4</cp:revision>
  <dcterms:created xsi:type="dcterms:W3CDTF">2023-10-27T11:49:30Z</dcterms:created>
  <dcterms:modified xsi:type="dcterms:W3CDTF">2023-10-27T12:27:44Z</dcterms:modified>
</cp:coreProperties>
</file>