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419" r:id="rId5"/>
    <p:sldId id="417" r:id="rId6"/>
    <p:sldId id="422" r:id="rId7"/>
    <p:sldId id="423" r:id="rId8"/>
    <p:sldId id="424" r:id="rId9"/>
    <p:sldId id="425" r:id="rId10"/>
    <p:sldId id="426" r:id="rId11"/>
    <p:sldId id="427" r:id="rId12"/>
    <p:sldId id="434" r:id="rId13"/>
    <p:sldId id="435" r:id="rId14"/>
    <p:sldId id="429" r:id="rId15"/>
    <p:sldId id="430" r:id="rId16"/>
    <p:sldId id="437" r:id="rId17"/>
    <p:sldId id="432" r:id="rId18"/>
    <p:sldId id="433" r:id="rId19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i="1"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i="1"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i="1"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i="1"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B50E"/>
    <a:srgbClr val="1D9531"/>
    <a:srgbClr val="00266E"/>
    <a:srgbClr val="AD0068"/>
    <a:srgbClr val="D8001A"/>
    <a:srgbClr val="EA7600"/>
    <a:srgbClr val="F8AD00"/>
    <a:srgbClr val="FFD8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04" autoAdjust="0"/>
    <p:restoredTop sz="97368" autoAdjust="0"/>
  </p:normalViewPr>
  <p:slideViewPr>
    <p:cSldViewPr snapToObjects="1" showGuides="1">
      <p:cViewPr varScale="1">
        <p:scale>
          <a:sx n="91" d="100"/>
          <a:sy n="91" d="100"/>
        </p:scale>
        <p:origin x="-1122" y="-180"/>
      </p:cViewPr>
      <p:guideLst>
        <p:guide orient="horz" pos="2387"/>
        <p:guide orient="horz" pos="799"/>
        <p:guide orient="horz" pos="4020"/>
        <p:guide pos="2880"/>
        <p:guide pos="5556"/>
        <p:guide pos="2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 showGuides="1">
      <p:cViewPr>
        <p:scale>
          <a:sx n="100" d="100"/>
          <a:sy n="100" d="100"/>
        </p:scale>
        <p:origin x="-2676" y="1818"/>
      </p:cViewPr>
      <p:guideLst>
        <p:guide orient="horz" pos="3224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E8B47A-F057-42A6-A398-00F78FC959B0}" type="datetimeFigureOut">
              <a:rPr lang="de-DE" smtClean="0"/>
              <a:pPr/>
              <a:t>07.04.2011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34004E-3F14-4021-B688-35877AB4F895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45" tIns="47373" rIns="94745" bIns="47373" numCol="1" anchor="t" anchorCtr="0" compatLnSpc="1">
            <a:prstTxWarp prst="textNoShape">
              <a:avLst/>
            </a:prstTxWarp>
          </a:bodyPr>
          <a:lstStyle>
            <a:lvl1pPr defTabSz="947738">
              <a:defRPr sz="1200" i="0"/>
            </a:lvl1pPr>
          </a:lstStyle>
          <a:p>
            <a:endParaRPr lang="de-DE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45" tIns="47373" rIns="94745" bIns="47373" numCol="1" anchor="t" anchorCtr="0" compatLnSpc="1">
            <a:prstTxWarp prst="textNoShape">
              <a:avLst/>
            </a:prstTxWarp>
          </a:bodyPr>
          <a:lstStyle>
            <a:lvl1pPr algn="r" defTabSz="947738">
              <a:defRPr sz="1200" i="0"/>
            </a:lvl1pPr>
          </a:lstStyle>
          <a:p>
            <a:endParaRPr lang="de-DE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45" tIns="47373" rIns="94745" bIns="473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45" tIns="47373" rIns="94745" bIns="47373" numCol="1" anchor="b" anchorCtr="0" compatLnSpc="1">
            <a:prstTxWarp prst="textNoShape">
              <a:avLst/>
            </a:prstTxWarp>
          </a:bodyPr>
          <a:lstStyle>
            <a:lvl1pPr defTabSz="947738">
              <a:defRPr sz="1200" i="0"/>
            </a:lvl1pPr>
          </a:lstStyle>
          <a:p>
            <a:endParaRPr lang="de-DE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45" tIns="47373" rIns="94745" bIns="47373" numCol="1" anchor="b" anchorCtr="0" compatLnSpc="1">
            <a:prstTxWarp prst="textNoShape">
              <a:avLst/>
            </a:prstTxWarp>
          </a:bodyPr>
          <a:lstStyle>
            <a:lvl1pPr algn="r" defTabSz="947738">
              <a:defRPr sz="1200" i="0"/>
            </a:lvl1pPr>
          </a:lstStyle>
          <a:p>
            <a:fld id="{5EF431E7-9370-4A81-8E0C-57EF47BAE865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5678904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27"/>
          <p:cNvSpPr>
            <a:spLocks noChangeArrowheads="1"/>
          </p:cNvSpPr>
          <p:nvPr userDrawn="1"/>
        </p:nvSpPr>
        <p:spPr bwMode="auto">
          <a:xfrm>
            <a:off x="0" y="4652963"/>
            <a:ext cx="9144000" cy="115252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3317" name="Rectangle 15"/>
          <p:cNvSpPr>
            <a:spLocks noGrp="1" noChangeArrowheads="1"/>
          </p:cNvSpPr>
          <p:nvPr>
            <p:ph type="ctrTitle"/>
          </p:nvPr>
        </p:nvSpPr>
        <p:spPr>
          <a:xfrm>
            <a:off x="323850" y="1916113"/>
            <a:ext cx="8031163" cy="1470025"/>
          </a:xfrm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1" hangingPunct="1">
              <a:lnSpc>
                <a:spcPct val="100000"/>
              </a:lnSpc>
              <a:defRPr sz="3600" smtClean="0"/>
            </a:lvl1pPr>
          </a:lstStyle>
          <a:p>
            <a:pPr lvl="0"/>
            <a:r>
              <a:rPr lang="de-DE" noProof="0" smtClean="0"/>
              <a:t>Titelmasterformat durch Klicken bearbeiten</a:t>
            </a:r>
          </a:p>
        </p:txBody>
      </p:sp>
      <p:sp>
        <p:nvSpPr>
          <p:cNvPr id="13318" name="Rectangle 17"/>
          <p:cNvSpPr>
            <a:spLocks noGrp="1" noChangeArrowheads="1"/>
          </p:cNvSpPr>
          <p:nvPr>
            <p:ph type="subTitle" idx="1"/>
          </p:nvPr>
        </p:nvSpPr>
        <p:spPr>
          <a:xfrm>
            <a:off x="323850" y="3573463"/>
            <a:ext cx="8031163" cy="609600"/>
          </a:xfrm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0" indent="0" eaLnBrk="1" hangingPunct="1">
              <a:buFont typeface="Calibri" pitchFamily="34" charset="0"/>
              <a:buNone/>
              <a:defRPr sz="2000" b="0" smtClean="0"/>
            </a:lvl1pPr>
          </a:lstStyle>
          <a:p>
            <a:pPr lvl="0"/>
            <a:r>
              <a:rPr lang="de-DE" noProof="0" smtClean="0"/>
              <a:t>Formatvorlage des Untertitelmasters durch Klicken bearbeiten</a:t>
            </a:r>
          </a:p>
        </p:txBody>
      </p:sp>
      <p:pic>
        <p:nvPicPr>
          <p:cNvPr id="13327" name="Picture 37" descr="akquinet-Logo-4C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58025" y="204788"/>
            <a:ext cx="1762125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360" name="Group 48"/>
          <p:cNvGrpSpPr>
            <a:grpSpLocks/>
          </p:cNvGrpSpPr>
          <p:nvPr userDrawn="1"/>
        </p:nvGrpSpPr>
        <p:grpSpPr bwMode="auto">
          <a:xfrm>
            <a:off x="0" y="968375"/>
            <a:ext cx="9144000" cy="179388"/>
            <a:chOff x="0" y="610"/>
            <a:chExt cx="5760" cy="113"/>
          </a:xfrm>
        </p:grpSpPr>
        <p:sp>
          <p:nvSpPr>
            <p:cNvPr id="13342" name="Rectangle 30"/>
            <p:cNvSpPr>
              <a:spLocks noChangeArrowheads="1"/>
            </p:cNvSpPr>
            <p:nvPr userDrawn="1"/>
          </p:nvSpPr>
          <p:spPr bwMode="auto">
            <a:xfrm>
              <a:off x="961" y="610"/>
              <a:ext cx="952" cy="113"/>
            </a:xfrm>
            <a:prstGeom prst="rect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086" name="Rechteck 141"/>
            <p:cNvSpPr>
              <a:spLocks noChangeArrowheads="1"/>
            </p:cNvSpPr>
            <p:nvPr userDrawn="1"/>
          </p:nvSpPr>
          <p:spPr bwMode="auto">
            <a:xfrm>
              <a:off x="961" y="610"/>
              <a:ext cx="952" cy="23"/>
            </a:xfrm>
            <a:prstGeom prst="rect">
              <a:avLst/>
            </a:prstGeom>
            <a:solidFill>
              <a:srgbClr val="00266E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 i="0">
                <a:cs typeface="Calibri" pitchFamily="34" charset="0"/>
              </a:endParaRPr>
            </a:p>
          </p:txBody>
        </p:sp>
        <p:sp>
          <p:nvSpPr>
            <p:cNvPr id="13343" name="Rectangle 31"/>
            <p:cNvSpPr>
              <a:spLocks noChangeArrowheads="1"/>
            </p:cNvSpPr>
            <p:nvPr userDrawn="1"/>
          </p:nvSpPr>
          <p:spPr bwMode="auto">
            <a:xfrm>
              <a:off x="1923" y="610"/>
              <a:ext cx="952" cy="113"/>
            </a:xfrm>
            <a:prstGeom prst="rect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087" name="Rechteck 141"/>
            <p:cNvSpPr>
              <a:spLocks noChangeArrowheads="1"/>
            </p:cNvSpPr>
            <p:nvPr userDrawn="1"/>
          </p:nvSpPr>
          <p:spPr bwMode="auto">
            <a:xfrm>
              <a:off x="1923" y="610"/>
              <a:ext cx="952" cy="23"/>
            </a:xfrm>
            <a:prstGeom prst="rect">
              <a:avLst/>
            </a:prstGeom>
            <a:solidFill>
              <a:srgbClr val="D8001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 i="0">
                <a:cs typeface="Calibri" pitchFamily="34" charset="0"/>
              </a:endParaRPr>
            </a:p>
          </p:txBody>
        </p:sp>
        <p:sp>
          <p:nvSpPr>
            <p:cNvPr id="13344" name="Rectangle 32"/>
            <p:cNvSpPr>
              <a:spLocks noChangeArrowheads="1"/>
            </p:cNvSpPr>
            <p:nvPr userDrawn="1"/>
          </p:nvSpPr>
          <p:spPr bwMode="auto">
            <a:xfrm>
              <a:off x="2884" y="610"/>
              <a:ext cx="952" cy="113"/>
            </a:xfrm>
            <a:prstGeom prst="rect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088" name="Rechteck 141"/>
            <p:cNvSpPr>
              <a:spLocks noChangeArrowheads="1"/>
            </p:cNvSpPr>
            <p:nvPr userDrawn="1"/>
          </p:nvSpPr>
          <p:spPr bwMode="auto">
            <a:xfrm>
              <a:off x="2884" y="610"/>
              <a:ext cx="952" cy="23"/>
            </a:xfrm>
            <a:prstGeom prst="rect">
              <a:avLst/>
            </a:prstGeom>
            <a:solidFill>
              <a:srgbClr val="1D953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 i="0">
                <a:cs typeface="Calibri" pitchFamily="34" charset="0"/>
              </a:endParaRPr>
            </a:p>
          </p:txBody>
        </p:sp>
        <p:sp>
          <p:nvSpPr>
            <p:cNvPr id="13345" name="Rectangle 33"/>
            <p:cNvSpPr>
              <a:spLocks noChangeArrowheads="1"/>
            </p:cNvSpPr>
            <p:nvPr userDrawn="1"/>
          </p:nvSpPr>
          <p:spPr bwMode="auto">
            <a:xfrm>
              <a:off x="3846" y="610"/>
              <a:ext cx="952" cy="113"/>
            </a:xfrm>
            <a:prstGeom prst="rect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089" name="Rechteck 141"/>
            <p:cNvSpPr>
              <a:spLocks noChangeArrowheads="1"/>
            </p:cNvSpPr>
            <p:nvPr userDrawn="1"/>
          </p:nvSpPr>
          <p:spPr bwMode="auto">
            <a:xfrm>
              <a:off x="3846" y="610"/>
              <a:ext cx="952" cy="23"/>
            </a:xfrm>
            <a:prstGeom prst="rect">
              <a:avLst/>
            </a:prstGeom>
            <a:solidFill>
              <a:srgbClr val="D8001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 i="0">
                <a:cs typeface="Calibri" pitchFamily="34" charset="0"/>
              </a:endParaRPr>
            </a:p>
          </p:txBody>
        </p:sp>
        <p:sp>
          <p:nvSpPr>
            <p:cNvPr id="13346" name="Rectangle 34"/>
            <p:cNvSpPr>
              <a:spLocks noChangeArrowheads="1"/>
            </p:cNvSpPr>
            <p:nvPr userDrawn="1"/>
          </p:nvSpPr>
          <p:spPr bwMode="auto">
            <a:xfrm>
              <a:off x="4808" y="610"/>
              <a:ext cx="952" cy="113"/>
            </a:xfrm>
            <a:prstGeom prst="rect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de-DE"/>
            </a:p>
          </p:txBody>
        </p:sp>
        <p:sp>
          <p:nvSpPr>
            <p:cNvPr id="2090" name="Rechteck 141"/>
            <p:cNvSpPr>
              <a:spLocks noChangeArrowheads="1"/>
            </p:cNvSpPr>
            <p:nvPr userDrawn="1"/>
          </p:nvSpPr>
          <p:spPr bwMode="auto">
            <a:xfrm>
              <a:off x="4808" y="610"/>
              <a:ext cx="952" cy="23"/>
            </a:xfrm>
            <a:prstGeom prst="rect">
              <a:avLst/>
            </a:prstGeom>
            <a:solidFill>
              <a:srgbClr val="FF663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 i="0">
                <a:cs typeface="Calibri" pitchFamily="34" charset="0"/>
              </a:endParaRPr>
            </a:p>
          </p:txBody>
        </p:sp>
        <p:sp>
          <p:nvSpPr>
            <p:cNvPr id="13340" name="Rectangle 28"/>
            <p:cNvSpPr>
              <a:spLocks noChangeArrowheads="1"/>
            </p:cNvSpPr>
            <p:nvPr userDrawn="1"/>
          </p:nvSpPr>
          <p:spPr bwMode="auto">
            <a:xfrm>
              <a:off x="0" y="610"/>
              <a:ext cx="952" cy="113"/>
            </a:xfrm>
            <a:prstGeom prst="rect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084" name="Rechteck 141"/>
            <p:cNvSpPr>
              <a:spLocks noChangeArrowheads="1"/>
            </p:cNvSpPr>
            <p:nvPr userDrawn="1"/>
          </p:nvSpPr>
          <p:spPr bwMode="auto">
            <a:xfrm>
              <a:off x="0" y="610"/>
              <a:ext cx="952" cy="23"/>
            </a:xfrm>
            <a:prstGeom prst="rect">
              <a:avLst/>
            </a:prstGeom>
            <a:solidFill>
              <a:srgbClr val="F8AD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 i="0">
                <a:cs typeface="Calibri" pitchFamily="34" charset="0"/>
              </a:endParaRPr>
            </a:p>
          </p:txBody>
        </p:sp>
      </p:grpSp>
      <p:grpSp>
        <p:nvGrpSpPr>
          <p:cNvPr id="13353" name="Group 41"/>
          <p:cNvGrpSpPr>
            <a:grpSpLocks/>
          </p:cNvGrpSpPr>
          <p:nvPr userDrawn="1"/>
        </p:nvGrpSpPr>
        <p:grpSpPr bwMode="auto">
          <a:xfrm>
            <a:off x="-182563" y="-182563"/>
            <a:ext cx="9002713" cy="6564313"/>
            <a:chOff x="-115" y="-115"/>
            <a:chExt cx="5671" cy="4135"/>
          </a:xfrm>
        </p:grpSpPr>
        <p:sp>
          <p:nvSpPr>
            <p:cNvPr id="2064" name="Line 16"/>
            <p:cNvSpPr>
              <a:spLocks noChangeShapeType="1"/>
            </p:cNvSpPr>
            <p:nvPr userDrawn="1"/>
          </p:nvSpPr>
          <p:spPr bwMode="auto">
            <a:xfrm flipH="1">
              <a:off x="-115" y="799"/>
              <a:ext cx="11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>
                <a:latin typeface="Myriad Pro" pitchFamily="34" charset="0"/>
              </a:endParaRPr>
            </a:p>
          </p:txBody>
        </p:sp>
        <p:sp>
          <p:nvSpPr>
            <p:cNvPr id="2065" name="Line 17"/>
            <p:cNvSpPr>
              <a:spLocks noChangeShapeType="1"/>
            </p:cNvSpPr>
            <p:nvPr userDrawn="1"/>
          </p:nvSpPr>
          <p:spPr bwMode="auto">
            <a:xfrm flipH="1">
              <a:off x="-115" y="2387"/>
              <a:ext cx="11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>
                <a:latin typeface="Myriad Pro" pitchFamily="34" charset="0"/>
              </a:endParaRPr>
            </a:p>
          </p:txBody>
        </p:sp>
        <p:sp>
          <p:nvSpPr>
            <p:cNvPr id="2066" name="Line 18"/>
            <p:cNvSpPr>
              <a:spLocks noChangeShapeType="1"/>
            </p:cNvSpPr>
            <p:nvPr userDrawn="1"/>
          </p:nvSpPr>
          <p:spPr bwMode="auto">
            <a:xfrm flipH="1">
              <a:off x="-115" y="4020"/>
              <a:ext cx="11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>
                <a:latin typeface="Myriad Pro" pitchFamily="34" charset="0"/>
              </a:endParaRPr>
            </a:p>
          </p:txBody>
        </p:sp>
        <p:sp>
          <p:nvSpPr>
            <p:cNvPr id="2067" name="Line 19"/>
            <p:cNvSpPr>
              <a:spLocks noChangeShapeType="1"/>
            </p:cNvSpPr>
            <p:nvPr userDrawn="1"/>
          </p:nvSpPr>
          <p:spPr bwMode="auto">
            <a:xfrm rot="16200000" flipH="1">
              <a:off x="146" y="-57"/>
              <a:ext cx="11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>
                <a:latin typeface="Myriad Pro" pitchFamily="34" charset="0"/>
              </a:endParaRPr>
            </a:p>
          </p:txBody>
        </p:sp>
        <p:sp>
          <p:nvSpPr>
            <p:cNvPr id="2068" name="Line 20"/>
            <p:cNvSpPr>
              <a:spLocks noChangeShapeType="1"/>
            </p:cNvSpPr>
            <p:nvPr userDrawn="1"/>
          </p:nvSpPr>
          <p:spPr bwMode="auto">
            <a:xfrm rot="16200000" flipH="1">
              <a:off x="2822" y="-57"/>
              <a:ext cx="11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>
                <a:latin typeface="Myriad Pro" pitchFamily="34" charset="0"/>
              </a:endParaRPr>
            </a:p>
          </p:txBody>
        </p:sp>
        <p:sp>
          <p:nvSpPr>
            <p:cNvPr id="2069" name="Line 21"/>
            <p:cNvSpPr>
              <a:spLocks noChangeShapeType="1"/>
            </p:cNvSpPr>
            <p:nvPr userDrawn="1"/>
          </p:nvSpPr>
          <p:spPr bwMode="auto">
            <a:xfrm rot="16200000" flipH="1">
              <a:off x="5498" y="-57"/>
              <a:ext cx="11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>
                <a:latin typeface="Myriad Pro" pitchFamily="34" charset="0"/>
              </a:endParaRPr>
            </a:p>
          </p:txBody>
        </p:sp>
      </p:grpSp>
    </p:spTree>
  </p:cSld>
  <p:clrMapOvr>
    <a:masterClrMapping/>
  </p:clrMapOvr>
  <p:transition advClick="0"/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17500" y="127000"/>
            <a:ext cx="6496050" cy="73025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3850" y="1268413"/>
            <a:ext cx="8496300" cy="5113337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61375" y="6601800"/>
            <a:ext cx="360363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 i="0">
                <a:solidFill>
                  <a:srgbClr val="595959"/>
                </a:solidFill>
              </a:defRPr>
            </a:lvl1pPr>
          </a:lstStyle>
          <a:p>
            <a:fld id="{21BAB3F4-DC41-436B-8B06-25061C82C533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524750" y="6601800"/>
            <a:ext cx="915988" cy="152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1000" i="0">
                <a:solidFill>
                  <a:srgbClr val="595959"/>
                </a:solidFill>
              </a:defRPr>
            </a:lvl1pPr>
          </a:lstStyle>
          <a:p>
            <a:fld id="{E21178D3-6FDC-4B0B-8625-5740BE2FAF02}" type="datetime1">
              <a:rPr lang="de-DE"/>
              <a:pPr/>
              <a:t>07.04.2011</a:t>
            </a:fld>
            <a:endParaRPr lang="de-DE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3850" y="6601800"/>
            <a:ext cx="6913563" cy="152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1000" i="0">
                <a:solidFill>
                  <a:srgbClr val="595959"/>
                </a:solidFill>
              </a:defRPr>
            </a:lvl1pPr>
          </a:lstStyle>
          <a:p>
            <a:r>
              <a:rPr lang="de-DE"/>
              <a:t>Copyright © 2010 – akquinet AG</a:t>
            </a:r>
          </a:p>
        </p:txBody>
      </p:sp>
    </p:spTree>
    <p:extLst>
      <p:ext uri="{BB962C8B-B14F-4D97-AF65-F5344CB8AC3E}">
        <p14:creationId xmlns:p14="http://schemas.microsoft.com/office/powerpoint/2010/main" xmlns="" val="4188007517"/>
      </p:ext>
    </p:extLst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7"/>
          <p:cNvSpPr>
            <a:spLocks noChangeArrowheads="1"/>
          </p:cNvSpPr>
          <p:nvPr/>
        </p:nvSpPr>
        <p:spPr bwMode="auto">
          <a:xfrm>
            <a:off x="0" y="6498000"/>
            <a:ext cx="9144000" cy="3600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de-DE" i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61375" y="6601800"/>
            <a:ext cx="360363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 i="0">
                <a:solidFill>
                  <a:srgbClr val="595959"/>
                </a:solidFill>
              </a:defRPr>
            </a:lvl1pPr>
          </a:lstStyle>
          <a:p>
            <a:fld id="{21BAB3F4-DC41-436B-8B06-25061C82C533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1029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317500" y="127000"/>
            <a:ext cx="649605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Mastertitelformat bearbeiten</a:t>
            </a:r>
          </a:p>
        </p:txBody>
      </p:sp>
      <p:sp>
        <p:nvSpPr>
          <p:cNvPr id="2" name="Rectangle 1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268413"/>
            <a:ext cx="8496300" cy="511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524750" y="6601800"/>
            <a:ext cx="915988" cy="152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1000" i="0">
                <a:solidFill>
                  <a:srgbClr val="595959"/>
                </a:solidFill>
              </a:defRPr>
            </a:lvl1pPr>
          </a:lstStyle>
          <a:p>
            <a:fld id="{E21178D3-6FDC-4B0B-8625-5740BE2FAF02}" type="datetime1">
              <a:rPr lang="de-DE"/>
              <a:pPr/>
              <a:t>07.04.2011</a:t>
            </a:fld>
            <a:endParaRPr lang="de-DE"/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3850" y="6601800"/>
            <a:ext cx="6913563" cy="152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1000" i="0">
                <a:solidFill>
                  <a:srgbClr val="595959"/>
                </a:solidFill>
              </a:defRPr>
            </a:lvl1pPr>
          </a:lstStyle>
          <a:p>
            <a:r>
              <a:rPr lang="de-DE"/>
              <a:t>Copyright © 2010 – akquinet AG</a:t>
            </a:r>
          </a:p>
        </p:txBody>
      </p:sp>
      <p:grpSp>
        <p:nvGrpSpPr>
          <p:cNvPr id="1051" name="Group 27"/>
          <p:cNvGrpSpPr>
            <a:grpSpLocks/>
          </p:cNvGrpSpPr>
          <p:nvPr/>
        </p:nvGrpSpPr>
        <p:grpSpPr bwMode="auto">
          <a:xfrm>
            <a:off x="-182563" y="-182563"/>
            <a:ext cx="9002713" cy="6564313"/>
            <a:chOff x="-115" y="-115"/>
            <a:chExt cx="5671" cy="4135"/>
          </a:xfrm>
        </p:grpSpPr>
        <p:sp>
          <p:nvSpPr>
            <p:cNvPr id="2064" name="Line 16"/>
            <p:cNvSpPr>
              <a:spLocks noChangeShapeType="1"/>
            </p:cNvSpPr>
            <p:nvPr userDrawn="1"/>
          </p:nvSpPr>
          <p:spPr bwMode="auto">
            <a:xfrm flipH="1">
              <a:off x="-115" y="799"/>
              <a:ext cx="11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>
                <a:latin typeface="Myriad Pro" pitchFamily="34" charset="0"/>
              </a:endParaRPr>
            </a:p>
          </p:txBody>
        </p:sp>
        <p:sp>
          <p:nvSpPr>
            <p:cNvPr id="2065" name="Line 17"/>
            <p:cNvSpPr>
              <a:spLocks noChangeShapeType="1"/>
            </p:cNvSpPr>
            <p:nvPr userDrawn="1"/>
          </p:nvSpPr>
          <p:spPr bwMode="auto">
            <a:xfrm flipH="1">
              <a:off x="-115" y="2387"/>
              <a:ext cx="11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>
                <a:latin typeface="Myriad Pro" pitchFamily="34" charset="0"/>
              </a:endParaRPr>
            </a:p>
          </p:txBody>
        </p:sp>
        <p:sp>
          <p:nvSpPr>
            <p:cNvPr id="2066" name="Line 18"/>
            <p:cNvSpPr>
              <a:spLocks noChangeShapeType="1"/>
            </p:cNvSpPr>
            <p:nvPr userDrawn="1"/>
          </p:nvSpPr>
          <p:spPr bwMode="auto">
            <a:xfrm flipH="1">
              <a:off x="-115" y="4020"/>
              <a:ext cx="11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>
                <a:latin typeface="Myriad Pro" pitchFamily="34" charset="0"/>
              </a:endParaRPr>
            </a:p>
          </p:txBody>
        </p:sp>
        <p:sp>
          <p:nvSpPr>
            <p:cNvPr id="2067" name="Line 19"/>
            <p:cNvSpPr>
              <a:spLocks noChangeShapeType="1"/>
            </p:cNvSpPr>
            <p:nvPr userDrawn="1"/>
          </p:nvSpPr>
          <p:spPr bwMode="auto">
            <a:xfrm rot="16200000" flipH="1">
              <a:off x="146" y="-57"/>
              <a:ext cx="11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>
                <a:latin typeface="Myriad Pro" pitchFamily="34" charset="0"/>
              </a:endParaRPr>
            </a:p>
          </p:txBody>
        </p:sp>
        <p:sp>
          <p:nvSpPr>
            <p:cNvPr id="2068" name="Line 20"/>
            <p:cNvSpPr>
              <a:spLocks noChangeShapeType="1"/>
            </p:cNvSpPr>
            <p:nvPr userDrawn="1"/>
          </p:nvSpPr>
          <p:spPr bwMode="auto">
            <a:xfrm rot="16200000" flipH="1">
              <a:off x="2822" y="-57"/>
              <a:ext cx="11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>
                <a:latin typeface="Myriad Pro" pitchFamily="34" charset="0"/>
              </a:endParaRPr>
            </a:p>
          </p:txBody>
        </p:sp>
        <p:sp>
          <p:nvSpPr>
            <p:cNvPr id="2069" name="Line 21"/>
            <p:cNvSpPr>
              <a:spLocks noChangeShapeType="1"/>
            </p:cNvSpPr>
            <p:nvPr userDrawn="1"/>
          </p:nvSpPr>
          <p:spPr bwMode="auto">
            <a:xfrm rot="16200000" flipH="1">
              <a:off x="5498" y="-57"/>
              <a:ext cx="11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>
                <a:latin typeface="Myriad Pro" pitchFamily="34" charset="0"/>
              </a:endParaRPr>
            </a:p>
          </p:txBody>
        </p:sp>
      </p:grpSp>
      <p:pic>
        <p:nvPicPr>
          <p:cNvPr id="1039" name="Picture 37" descr="akquinet-Logo-4C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58025" y="204788"/>
            <a:ext cx="1762125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52" name="Group 28"/>
          <p:cNvGrpSpPr>
            <a:grpSpLocks/>
          </p:cNvGrpSpPr>
          <p:nvPr/>
        </p:nvGrpSpPr>
        <p:grpSpPr bwMode="auto">
          <a:xfrm>
            <a:off x="0" y="968375"/>
            <a:ext cx="9144000" cy="179388"/>
            <a:chOff x="0" y="610"/>
            <a:chExt cx="5760" cy="113"/>
          </a:xfrm>
        </p:grpSpPr>
        <p:sp>
          <p:nvSpPr>
            <p:cNvPr id="1053" name="Rectangle 29"/>
            <p:cNvSpPr>
              <a:spLocks noChangeArrowheads="1"/>
            </p:cNvSpPr>
            <p:nvPr userDrawn="1"/>
          </p:nvSpPr>
          <p:spPr bwMode="auto">
            <a:xfrm>
              <a:off x="961" y="610"/>
              <a:ext cx="952" cy="113"/>
            </a:xfrm>
            <a:prstGeom prst="rect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086" name="Rechteck 141"/>
            <p:cNvSpPr>
              <a:spLocks noChangeArrowheads="1"/>
            </p:cNvSpPr>
            <p:nvPr userDrawn="1"/>
          </p:nvSpPr>
          <p:spPr bwMode="auto">
            <a:xfrm>
              <a:off x="961" y="610"/>
              <a:ext cx="952" cy="23"/>
            </a:xfrm>
            <a:prstGeom prst="rect">
              <a:avLst/>
            </a:prstGeom>
            <a:solidFill>
              <a:srgbClr val="00266E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 i="0">
                <a:cs typeface="Calibri" pitchFamily="34" charset="0"/>
              </a:endParaRPr>
            </a:p>
          </p:txBody>
        </p:sp>
        <p:sp>
          <p:nvSpPr>
            <p:cNvPr id="1055" name="Rectangle 31"/>
            <p:cNvSpPr>
              <a:spLocks noChangeArrowheads="1"/>
            </p:cNvSpPr>
            <p:nvPr userDrawn="1"/>
          </p:nvSpPr>
          <p:spPr bwMode="auto">
            <a:xfrm>
              <a:off x="1923" y="610"/>
              <a:ext cx="952" cy="113"/>
            </a:xfrm>
            <a:prstGeom prst="rect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087" name="Rechteck 141"/>
            <p:cNvSpPr>
              <a:spLocks noChangeArrowheads="1"/>
            </p:cNvSpPr>
            <p:nvPr userDrawn="1"/>
          </p:nvSpPr>
          <p:spPr bwMode="auto">
            <a:xfrm>
              <a:off x="1923" y="610"/>
              <a:ext cx="952" cy="23"/>
            </a:xfrm>
            <a:prstGeom prst="rect">
              <a:avLst/>
            </a:prstGeom>
            <a:solidFill>
              <a:srgbClr val="D8001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 i="0">
                <a:cs typeface="Calibri" pitchFamily="34" charset="0"/>
              </a:endParaRPr>
            </a:p>
          </p:txBody>
        </p:sp>
        <p:sp>
          <p:nvSpPr>
            <p:cNvPr id="1057" name="Rectangle 33"/>
            <p:cNvSpPr>
              <a:spLocks noChangeArrowheads="1"/>
            </p:cNvSpPr>
            <p:nvPr userDrawn="1"/>
          </p:nvSpPr>
          <p:spPr bwMode="auto">
            <a:xfrm>
              <a:off x="2884" y="610"/>
              <a:ext cx="952" cy="113"/>
            </a:xfrm>
            <a:prstGeom prst="rect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088" name="Rechteck 141"/>
            <p:cNvSpPr>
              <a:spLocks noChangeArrowheads="1"/>
            </p:cNvSpPr>
            <p:nvPr userDrawn="1"/>
          </p:nvSpPr>
          <p:spPr bwMode="auto">
            <a:xfrm>
              <a:off x="2884" y="610"/>
              <a:ext cx="952" cy="23"/>
            </a:xfrm>
            <a:prstGeom prst="rect">
              <a:avLst/>
            </a:prstGeom>
            <a:solidFill>
              <a:srgbClr val="1D953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 i="0">
                <a:cs typeface="Calibri" pitchFamily="34" charset="0"/>
              </a:endParaRPr>
            </a:p>
          </p:txBody>
        </p:sp>
        <p:sp>
          <p:nvSpPr>
            <p:cNvPr id="1059" name="Rectangle 35"/>
            <p:cNvSpPr>
              <a:spLocks noChangeArrowheads="1"/>
            </p:cNvSpPr>
            <p:nvPr userDrawn="1"/>
          </p:nvSpPr>
          <p:spPr bwMode="auto">
            <a:xfrm>
              <a:off x="3846" y="610"/>
              <a:ext cx="952" cy="113"/>
            </a:xfrm>
            <a:prstGeom prst="rect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089" name="Rechteck 141"/>
            <p:cNvSpPr>
              <a:spLocks noChangeArrowheads="1"/>
            </p:cNvSpPr>
            <p:nvPr userDrawn="1"/>
          </p:nvSpPr>
          <p:spPr bwMode="auto">
            <a:xfrm>
              <a:off x="3846" y="610"/>
              <a:ext cx="952" cy="23"/>
            </a:xfrm>
            <a:prstGeom prst="rect">
              <a:avLst/>
            </a:prstGeom>
            <a:solidFill>
              <a:srgbClr val="D8001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 i="0">
                <a:cs typeface="Calibri" pitchFamily="34" charset="0"/>
              </a:endParaRPr>
            </a:p>
          </p:txBody>
        </p:sp>
        <p:sp>
          <p:nvSpPr>
            <p:cNvPr id="1061" name="Rectangle 37"/>
            <p:cNvSpPr>
              <a:spLocks noChangeArrowheads="1"/>
            </p:cNvSpPr>
            <p:nvPr userDrawn="1"/>
          </p:nvSpPr>
          <p:spPr bwMode="auto">
            <a:xfrm>
              <a:off x="4808" y="610"/>
              <a:ext cx="952" cy="113"/>
            </a:xfrm>
            <a:prstGeom prst="rect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de-DE"/>
            </a:p>
          </p:txBody>
        </p:sp>
        <p:sp>
          <p:nvSpPr>
            <p:cNvPr id="2090" name="Rechteck 141"/>
            <p:cNvSpPr>
              <a:spLocks noChangeArrowheads="1"/>
            </p:cNvSpPr>
            <p:nvPr userDrawn="1"/>
          </p:nvSpPr>
          <p:spPr bwMode="auto">
            <a:xfrm>
              <a:off x="4808" y="610"/>
              <a:ext cx="952" cy="23"/>
            </a:xfrm>
            <a:prstGeom prst="rect">
              <a:avLst/>
            </a:prstGeom>
            <a:solidFill>
              <a:srgbClr val="FF663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 i="0">
                <a:cs typeface="Calibri" pitchFamily="34" charset="0"/>
              </a:endParaRPr>
            </a:p>
          </p:txBody>
        </p:sp>
        <p:sp>
          <p:nvSpPr>
            <p:cNvPr id="1063" name="Rectangle 39"/>
            <p:cNvSpPr>
              <a:spLocks noChangeArrowheads="1"/>
            </p:cNvSpPr>
            <p:nvPr userDrawn="1"/>
          </p:nvSpPr>
          <p:spPr bwMode="auto">
            <a:xfrm>
              <a:off x="0" y="610"/>
              <a:ext cx="952" cy="113"/>
            </a:xfrm>
            <a:prstGeom prst="rect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084" name="Rechteck 141"/>
            <p:cNvSpPr>
              <a:spLocks noChangeArrowheads="1"/>
            </p:cNvSpPr>
            <p:nvPr userDrawn="1"/>
          </p:nvSpPr>
          <p:spPr bwMode="auto">
            <a:xfrm>
              <a:off x="0" y="610"/>
              <a:ext cx="952" cy="23"/>
            </a:xfrm>
            <a:prstGeom prst="rect">
              <a:avLst/>
            </a:prstGeom>
            <a:solidFill>
              <a:srgbClr val="F8AD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 i="0">
                <a:cs typeface="Calibri" pitchFamily="34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ransition advClick="0"/>
  <p:hf hdr="0"/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Calibri" pitchFamily="34" charset="0"/>
          <a:ea typeface="+mj-ea"/>
          <a:cs typeface="Calibri" pitchFamily="34" charset="0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Calibri" pitchFamily="34" charset="0"/>
          <a:cs typeface="Calibri" pitchFamily="34" charset="0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Calibri" pitchFamily="34" charset="0"/>
          <a:cs typeface="Calibri" pitchFamily="34" charset="0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Calibri" pitchFamily="34" charset="0"/>
          <a:cs typeface="Calibri" pitchFamily="34" charset="0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Calibri" pitchFamily="34" charset="0"/>
          <a:cs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rgbClr val="3F3F3F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rgbClr val="3F3F3F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rgbClr val="3F3F3F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rgbClr val="3F3F3F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buFont typeface="Wingdings 2" pitchFamily="18" charset="2"/>
        <a:defRPr b="1">
          <a:solidFill>
            <a:srgbClr val="3F3F3F"/>
          </a:solidFill>
          <a:latin typeface="Calibri" pitchFamily="34" charset="0"/>
          <a:ea typeface="+mn-ea"/>
          <a:cs typeface="Calibri" pitchFamily="34" charset="0"/>
        </a:defRPr>
      </a:lvl1pPr>
      <a:lvl2pPr marL="273050" indent="-271463" algn="l" rtl="0" eaLnBrk="0" fontAlgn="base" hangingPunct="0">
        <a:spcBef>
          <a:spcPct val="30000"/>
        </a:spcBef>
        <a:spcAft>
          <a:spcPct val="0"/>
        </a:spcAft>
        <a:buClr>
          <a:schemeClr val="tx1"/>
        </a:buClr>
        <a:buFont typeface="Wingdings 2" pitchFamily="18" charset="2"/>
        <a:buChar char="¡"/>
        <a:defRPr>
          <a:solidFill>
            <a:srgbClr val="3F3F3F"/>
          </a:solidFill>
          <a:latin typeface="Calibri" pitchFamily="34" charset="0"/>
          <a:cs typeface="Calibri" pitchFamily="34" charset="0"/>
        </a:defRPr>
      </a:lvl2pPr>
      <a:lvl3pPr marL="539750" indent="-252413" algn="l" rtl="0" eaLnBrk="0" fontAlgn="base" hangingPunct="0">
        <a:spcBef>
          <a:spcPct val="10000"/>
        </a:spcBef>
        <a:spcAft>
          <a:spcPct val="0"/>
        </a:spcAft>
        <a:buClr>
          <a:schemeClr val="tx1"/>
        </a:buClr>
        <a:buChar char="–"/>
        <a:defRPr>
          <a:solidFill>
            <a:srgbClr val="3F3F3F"/>
          </a:solidFill>
          <a:latin typeface="Calibri" pitchFamily="34" charset="0"/>
          <a:cs typeface="Calibri" pitchFamily="34" charset="0"/>
        </a:defRPr>
      </a:lvl3pPr>
      <a:lvl4pPr marL="814388" indent="-252413"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buFont typeface="Wingdings 2" pitchFamily="18" charset="2"/>
        <a:buChar char=""/>
        <a:defRPr sz="1600">
          <a:solidFill>
            <a:srgbClr val="3F3F3F"/>
          </a:solidFill>
          <a:latin typeface="Calibri" pitchFamily="34" charset="0"/>
          <a:cs typeface="Calibri" pitchFamily="34" charset="0"/>
        </a:defRPr>
      </a:lvl4pPr>
      <a:lvl5pPr marL="1073150" indent="-230188"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buFont typeface="Calibri" pitchFamily="34" charset="0"/>
        <a:buChar char="‒"/>
        <a:defRPr sz="1600">
          <a:solidFill>
            <a:srgbClr val="3F3F3F"/>
          </a:solidFill>
          <a:latin typeface="Calibri" pitchFamily="34" charset="0"/>
          <a:cs typeface="Calibri" pitchFamily="34" charset="0"/>
        </a:defRPr>
      </a:lvl5pPr>
      <a:lvl6pPr marL="2724150" indent="-228600" algn="l" rtl="0" fontAlgn="base">
        <a:lnSpc>
          <a:spcPct val="125000"/>
        </a:lnSpc>
        <a:spcBef>
          <a:spcPct val="20000"/>
        </a:spcBef>
        <a:spcAft>
          <a:spcPct val="0"/>
        </a:spcAft>
        <a:buChar char="»"/>
        <a:defRPr sz="1400">
          <a:solidFill>
            <a:srgbClr val="3F3F3F"/>
          </a:solidFill>
          <a:latin typeface="+mn-lt"/>
        </a:defRPr>
      </a:lvl6pPr>
      <a:lvl7pPr marL="3181350" indent="-228600" algn="l" rtl="0" fontAlgn="base">
        <a:lnSpc>
          <a:spcPct val="125000"/>
        </a:lnSpc>
        <a:spcBef>
          <a:spcPct val="20000"/>
        </a:spcBef>
        <a:spcAft>
          <a:spcPct val="0"/>
        </a:spcAft>
        <a:buChar char="»"/>
        <a:defRPr sz="1400">
          <a:solidFill>
            <a:srgbClr val="3F3F3F"/>
          </a:solidFill>
          <a:latin typeface="+mn-lt"/>
        </a:defRPr>
      </a:lvl7pPr>
      <a:lvl8pPr marL="3638550" indent="-228600" algn="l" rtl="0" fontAlgn="base">
        <a:lnSpc>
          <a:spcPct val="125000"/>
        </a:lnSpc>
        <a:spcBef>
          <a:spcPct val="20000"/>
        </a:spcBef>
        <a:spcAft>
          <a:spcPct val="0"/>
        </a:spcAft>
        <a:buChar char="»"/>
        <a:defRPr sz="1400">
          <a:solidFill>
            <a:srgbClr val="3F3F3F"/>
          </a:solidFill>
          <a:latin typeface="+mn-lt"/>
        </a:defRPr>
      </a:lvl8pPr>
      <a:lvl9pPr marL="4095750" indent="-228600" algn="l" rtl="0" fontAlgn="base">
        <a:lnSpc>
          <a:spcPct val="125000"/>
        </a:lnSpc>
        <a:spcBef>
          <a:spcPct val="20000"/>
        </a:spcBef>
        <a:spcAft>
          <a:spcPct val="0"/>
        </a:spcAft>
        <a:buChar char="»"/>
        <a:defRPr sz="1400">
          <a:solidFill>
            <a:srgbClr val="3F3F3F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7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323851" y="1916113"/>
            <a:ext cx="8556904" cy="2088951"/>
          </a:xfrm>
        </p:spPr>
        <p:txBody>
          <a:bodyPr/>
          <a:lstStyle/>
          <a:p>
            <a:r>
              <a:rPr lang="en-US" dirty="0" smtClean="0"/>
              <a:t>Seam 2</a:t>
            </a:r>
            <a:r>
              <a:rPr lang="en-US" dirty="0"/>
              <a:t>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Real </a:t>
            </a:r>
            <a:r>
              <a:rPr lang="en-US" dirty="0"/>
              <a:t>I</a:t>
            </a:r>
            <a:r>
              <a:rPr lang="en-US" dirty="0" smtClean="0"/>
              <a:t>ntegration </a:t>
            </a:r>
            <a:r>
              <a:rPr lang="en-US" dirty="0"/>
              <a:t>T</a:t>
            </a:r>
            <a:r>
              <a:rPr lang="en-US" dirty="0" smtClean="0"/>
              <a:t>esting </a:t>
            </a:r>
            <a:r>
              <a:rPr lang="en-US" dirty="0"/>
              <a:t>with </a:t>
            </a:r>
            <a:r>
              <a:rPr lang="en-US" dirty="0" err="1"/>
              <a:t>Arquillian</a:t>
            </a:r>
            <a:r>
              <a:rPr lang="en-US" dirty="0"/>
              <a:t> </a:t>
            </a:r>
            <a:endParaRPr lang="de-DE" dirty="0"/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323850" y="3717032"/>
            <a:ext cx="8031163" cy="609600"/>
          </a:xfrm>
        </p:spPr>
        <p:txBody>
          <a:bodyPr/>
          <a:lstStyle/>
          <a:p>
            <a:r>
              <a:rPr lang="de-DE" dirty="0"/>
              <a:t>Michael </a:t>
            </a:r>
            <a:r>
              <a:rPr lang="de-DE" dirty="0" smtClean="0"/>
              <a:t>Schütz </a:t>
            </a:r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851" y="4941168"/>
            <a:ext cx="4470370" cy="1641872"/>
          </a:xfrm>
          <a:prstGeom prst="rect">
            <a:avLst/>
          </a:prstGeom>
        </p:spPr>
      </p:pic>
      <p:pic>
        <p:nvPicPr>
          <p:cNvPr id="7" name="Grafik 6" descr="seam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4288" y="5085184"/>
            <a:ext cx="1722883" cy="1406435"/>
          </a:xfrm>
          <a:prstGeom prst="rect">
            <a:avLst/>
          </a:prstGeom>
        </p:spPr>
      </p:pic>
      <p:pic>
        <p:nvPicPr>
          <p:cNvPr id="9" name="Grafik 0" descr="logo.eps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34592" y="1268202"/>
            <a:ext cx="2852579" cy="1295822"/>
          </a:xfrm>
          <a:prstGeom prst="rect">
            <a:avLst/>
          </a:prstGeom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– Seam 2-Integration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5DCE98C-4068-43B5-93A3-A24C7A23A2DB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8405E6C-AB5C-49C6-8300-E0D31946C0F1}" type="datetime1">
              <a:rPr lang="de-DE" smtClean="0"/>
              <a:pPr/>
              <a:t>07.04.2011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Copyright © 2011 – akquinet AG</a:t>
            </a:r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357158" y="1214348"/>
            <a:ext cx="6456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i="0" dirty="0" smtClean="0">
                <a:solidFill>
                  <a:schemeClr val="bg2">
                    <a:lumMod val="50000"/>
                  </a:schemeClr>
                </a:solidFill>
              </a:rPr>
              <a:t>CI – </a:t>
            </a:r>
            <a:r>
              <a:rPr lang="de-DE" sz="2000" b="1" i="0" dirty="0" err="1" smtClean="0">
                <a:solidFill>
                  <a:schemeClr val="bg2">
                    <a:lumMod val="50000"/>
                  </a:schemeClr>
                </a:solidFill>
              </a:rPr>
              <a:t>Continuous</a:t>
            </a:r>
            <a:r>
              <a:rPr lang="de-DE" sz="2000" b="1" i="0" dirty="0" smtClean="0">
                <a:solidFill>
                  <a:schemeClr val="bg2">
                    <a:lumMod val="50000"/>
                  </a:schemeClr>
                </a:solidFill>
              </a:rPr>
              <a:t> Integration</a:t>
            </a:r>
          </a:p>
        </p:txBody>
      </p:sp>
      <p:grpSp>
        <p:nvGrpSpPr>
          <p:cNvPr id="14" name="Gruppieren 50"/>
          <p:cNvGrpSpPr/>
          <p:nvPr/>
        </p:nvGrpSpPr>
        <p:grpSpPr>
          <a:xfrm>
            <a:off x="428597" y="1661564"/>
            <a:ext cx="6858047" cy="2217080"/>
            <a:chOff x="428597" y="4143380"/>
            <a:chExt cx="6858047" cy="2217080"/>
          </a:xfrm>
        </p:grpSpPr>
        <p:sp>
          <p:nvSpPr>
            <p:cNvPr id="11" name="Rechteck 10"/>
            <p:cNvSpPr/>
            <p:nvPr/>
          </p:nvSpPr>
          <p:spPr>
            <a:xfrm>
              <a:off x="428597" y="4143380"/>
              <a:ext cx="5357850" cy="2071702"/>
            </a:xfrm>
            <a:prstGeom prst="rect">
              <a:avLst/>
            </a:prstGeom>
            <a:solidFill>
              <a:schemeClr val="bg1">
                <a:lumMod val="95000"/>
                <a:alpha val="15000"/>
              </a:schemeClr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hteck 15"/>
            <p:cNvSpPr/>
            <p:nvPr/>
          </p:nvSpPr>
          <p:spPr>
            <a:xfrm>
              <a:off x="642910" y="4286256"/>
              <a:ext cx="1847047" cy="1781326"/>
            </a:xfrm>
            <a:prstGeom prst="rect">
              <a:avLst/>
            </a:prstGeom>
            <a:ln/>
            <a:effectLst>
              <a:glow rad="63500">
                <a:schemeClr val="accent1">
                  <a:alpha val="75000"/>
                </a:schemeClr>
              </a:glow>
              <a:outerShdw blurRad="50800" dist="38100" dir="2700000" algn="br" rotWithShape="0">
                <a:srgbClr val="000000">
                  <a:alpha val="43000"/>
                </a:srgbClr>
              </a:outerShdw>
            </a:effectLst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 sz="2400" dirty="0" smtClean="0"/>
            </a:p>
            <a:p>
              <a:endParaRPr lang="de-DE" sz="2400" dirty="0"/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614848" y="5667472"/>
              <a:ext cx="18751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000" b="1" i="0" dirty="0" smtClean="0"/>
                <a:t>AS5.1/</a:t>
              </a:r>
              <a:r>
                <a:rPr lang="de-DE" sz="2000" b="1" i="0" dirty="0" err="1" smtClean="0"/>
                <a:t>GateIn</a:t>
              </a:r>
              <a:endParaRPr lang="de-DE" sz="2000" b="1" i="0" dirty="0" smtClean="0"/>
            </a:p>
          </p:txBody>
        </p:sp>
        <p:sp>
          <p:nvSpPr>
            <p:cNvPr id="21" name="Rechteck 20"/>
            <p:cNvSpPr/>
            <p:nvPr/>
          </p:nvSpPr>
          <p:spPr>
            <a:xfrm>
              <a:off x="795311" y="4429132"/>
              <a:ext cx="1562112" cy="847732"/>
            </a:xfrm>
            <a:prstGeom prst="rect">
              <a:avLst/>
            </a:prstGeom>
            <a:ln/>
            <a:effectLst>
              <a:glow rad="63500">
                <a:schemeClr val="accent1">
                  <a:alpha val="75000"/>
                </a:schemeClr>
              </a:glow>
              <a:outerShdw blurRad="50800" dist="38100" dir="2700000" algn="br" rotWithShape="0">
                <a:srgbClr val="000000">
                  <a:alpha val="43000"/>
                </a:srgbClr>
              </a:outerShdw>
            </a:effectLst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 sz="2400" dirty="0" smtClean="0"/>
            </a:p>
            <a:p>
              <a:endParaRPr lang="de-DE" sz="2400" dirty="0"/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614848" y="4668717"/>
              <a:ext cx="18751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000" b="1" i="0" dirty="0" err="1" smtClean="0"/>
                <a:t>Seam</a:t>
              </a:r>
              <a:endParaRPr lang="de-DE" sz="2000" b="1" i="0" dirty="0" smtClean="0"/>
            </a:p>
          </p:txBody>
        </p:sp>
        <p:pic>
          <p:nvPicPr>
            <p:cNvPr id="26" name="Grafik 25" descr="hudson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69327" y="4176811"/>
              <a:ext cx="2517317" cy="1966833"/>
            </a:xfrm>
            <a:prstGeom prst="rect">
              <a:avLst/>
            </a:prstGeom>
          </p:spPr>
        </p:pic>
        <p:pic>
          <p:nvPicPr>
            <p:cNvPr id="2050" name="Picture 2" descr="C:\users\nicole\projects_txtr\txtr_praesi\pfeil-links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491759" y="4357694"/>
              <a:ext cx="2255512" cy="948642"/>
            </a:xfrm>
            <a:prstGeom prst="rect">
              <a:avLst/>
            </a:prstGeom>
            <a:noFill/>
          </p:spPr>
        </p:pic>
        <p:sp>
          <p:nvSpPr>
            <p:cNvPr id="18" name="Textfeld 17"/>
            <p:cNvSpPr txBox="1"/>
            <p:nvPr/>
          </p:nvSpPr>
          <p:spPr>
            <a:xfrm>
              <a:off x="3286116" y="4214818"/>
              <a:ext cx="189832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i="0" dirty="0" err="1" smtClean="0"/>
                <a:t>Started</a:t>
              </a:r>
              <a:r>
                <a:rPr lang="de-DE" i="0" dirty="0" smtClean="0"/>
                <a:t> </a:t>
              </a:r>
              <a:r>
                <a:rPr lang="de-DE" i="0" dirty="0" err="1" smtClean="0"/>
                <a:t>automatically</a:t>
              </a:r>
              <a:r>
                <a:rPr lang="de-DE" i="0" dirty="0" smtClean="0"/>
                <a:t> </a:t>
              </a:r>
              <a:r>
                <a:rPr lang="de-DE" i="0" dirty="0" err="1" smtClean="0"/>
                <a:t>by</a:t>
              </a:r>
              <a:r>
                <a:rPr lang="de-DE" i="0" dirty="0" smtClean="0"/>
                <a:t> Hudson/Jenkins</a:t>
              </a:r>
            </a:p>
          </p:txBody>
        </p:sp>
        <p:pic>
          <p:nvPicPr>
            <p:cNvPr id="32" name="Picture 2" descr="C:\users\nicole\projects_txtr\txtr_praesi\pfeil-links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489957" y="5266440"/>
              <a:ext cx="2255512" cy="948642"/>
            </a:xfrm>
            <a:prstGeom prst="rect">
              <a:avLst/>
            </a:prstGeom>
            <a:noFill/>
          </p:spPr>
        </p:pic>
        <p:pic>
          <p:nvPicPr>
            <p:cNvPr id="33" name="Picture 2" descr="C:\users\nicole\projects_txtr\txtr_praesi\pfeil-links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10800000">
              <a:off x="2928926" y="5266440"/>
              <a:ext cx="2255512" cy="948642"/>
            </a:xfrm>
            <a:prstGeom prst="rect">
              <a:avLst/>
            </a:prstGeom>
            <a:noFill/>
          </p:spPr>
        </p:pic>
        <p:pic>
          <p:nvPicPr>
            <p:cNvPr id="25" name="Grafik 24" descr="ear-package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43240" y="4974484"/>
              <a:ext cx="1424940" cy="1385976"/>
            </a:xfrm>
            <a:prstGeom prst="rect">
              <a:avLst/>
            </a:prstGeom>
          </p:spPr>
        </p:pic>
      </p:grpSp>
      <p:sp>
        <p:nvSpPr>
          <p:cNvPr id="43" name="Rectangle 10"/>
          <p:cNvSpPr>
            <a:spLocks noGrp="1" noChangeArrowheads="1"/>
          </p:cNvSpPr>
          <p:nvPr>
            <p:ph idx="1"/>
          </p:nvPr>
        </p:nvSpPr>
        <p:spPr>
          <a:xfrm>
            <a:off x="428597" y="3932634"/>
            <a:ext cx="4752528" cy="1728614"/>
          </a:xfrm>
        </p:spPr>
        <p:txBody>
          <a:bodyPr/>
          <a:lstStyle/>
          <a:p>
            <a:pPr lvl="1"/>
            <a:r>
              <a:rPr lang="de-DE" sz="2000" dirty="0" err="1" smtClean="0"/>
              <a:t>Managed</a:t>
            </a:r>
            <a:r>
              <a:rPr lang="de-DE" sz="2000" dirty="0" smtClean="0"/>
              <a:t> </a:t>
            </a:r>
            <a:r>
              <a:rPr lang="de-DE" sz="2000" dirty="0" err="1" smtClean="0"/>
              <a:t>container</a:t>
            </a:r>
            <a:endParaRPr lang="de-DE" sz="2000" dirty="0" smtClean="0"/>
          </a:p>
          <a:p>
            <a:pPr lvl="1"/>
            <a:r>
              <a:rPr lang="de-DE" sz="2000" dirty="0" smtClean="0"/>
              <a:t>Automatic </a:t>
            </a:r>
            <a:r>
              <a:rPr lang="de-DE" sz="2000" dirty="0" err="1" smtClean="0"/>
              <a:t>nightly</a:t>
            </a:r>
            <a:r>
              <a:rPr lang="de-DE" sz="2000" dirty="0" smtClean="0"/>
              <a:t> Hudson/Jenkins </a:t>
            </a:r>
            <a:r>
              <a:rPr lang="de-DE" sz="2000" dirty="0" err="1" smtClean="0"/>
              <a:t>build</a:t>
            </a:r>
            <a:endParaRPr lang="de-DE" sz="2000" dirty="0" smtClean="0"/>
          </a:p>
          <a:p>
            <a:pPr lvl="1"/>
            <a:r>
              <a:rPr lang="de-DE" sz="2000" dirty="0" err="1" smtClean="0"/>
              <a:t>Full</a:t>
            </a:r>
            <a:r>
              <a:rPr lang="de-DE" sz="2000" dirty="0" smtClean="0"/>
              <a:t> </a:t>
            </a:r>
            <a:r>
              <a:rPr lang="de-DE" sz="2000" dirty="0" err="1" smtClean="0"/>
              <a:t>Lifecycle</a:t>
            </a:r>
            <a:r>
              <a:rPr lang="de-DE" sz="2000" dirty="0" smtClean="0"/>
              <a:t> </a:t>
            </a:r>
            <a:r>
              <a:rPr lang="de-DE" sz="2000" dirty="0" err="1" smtClean="0"/>
              <a:t>support</a:t>
            </a:r>
            <a:endParaRPr lang="de-DE" sz="2000" dirty="0" smtClean="0"/>
          </a:p>
          <a:p>
            <a:pPr lvl="1"/>
            <a:r>
              <a:rPr lang="de-DE" sz="2000" b="1" dirty="0" err="1" smtClean="0"/>
              <a:t>mvn</a:t>
            </a:r>
            <a:r>
              <a:rPr lang="de-DE" sz="2000" b="1" dirty="0" smtClean="0"/>
              <a:t> </a:t>
            </a:r>
            <a:r>
              <a:rPr lang="de-DE" sz="2000" b="1" dirty="0" err="1" smtClean="0"/>
              <a:t>verify</a:t>
            </a:r>
            <a:r>
              <a:rPr lang="de-DE" sz="2000" b="1" dirty="0" smtClean="0"/>
              <a:t> -Pit,jbossas51_managed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9" descr="Bildschirmfoto 2010-09-27 um 15.55.27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20941009">
            <a:off x="5220416" y="4161573"/>
            <a:ext cx="2591739" cy="1570546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512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It’s time for Live Coding</a:t>
            </a:r>
            <a:endParaRPr lang="de-DE" dirty="0" smtClean="0"/>
          </a:p>
        </p:txBody>
      </p:sp>
      <p:sp>
        <p:nvSpPr>
          <p:cNvPr id="5130" name="Rectangle 10"/>
          <p:cNvSpPr>
            <a:spLocks noGrp="1" noChangeArrowheads="1"/>
          </p:cNvSpPr>
          <p:nvPr>
            <p:ph idx="1"/>
          </p:nvPr>
        </p:nvSpPr>
        <p:spPr>
          <a:xfrm>
            <a:off x="2071670" y="3571876"/>
            <a:ext cx="5866360" cy="1714512"/>
          </a:xfrm>
        </p:spPr>
        <p:txBody>
          <a:bodyPr/>
          <a:lstStyle/>
          <a:p>
            <a:pPr marL="514350" indent="-514350">
              <a:spcAft>
                <a:spcPts val="1800"/>
              </a:spcAft>
              <a:buFont typeface="+mj-lt"/>
              <a:buAutoNum type="arabicPeriod"/>
            </a:pPr>
            <a:r>
              <a:rPr lang="en-US" sz="3200" dirty="0" smtClean="0"/>
              <a:t>EJB injected Seam test </a:t>
            </a:r>
          </a:p>
          <a:p>
            <a:pPr marL="514350" indent="-514350">
              <a:spcAft>
                <a:spcPts val="1800"/>
              </a:spcAft>
              <a:buFont typeface="+mj-lt"/>
              <a:buAutoNum type="arabicPeriod"/>
            </a:pPr>
            <a:r>
              <a:rPr lang="en-US" sz="3200" dirty="0" smtClean="0"/>
              <a:t>Native Seam injection</a:t>
            </a:r>
            <a:endParaRPr lang="de-DE" sz="320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5DCE98C-4068-43B5-93A3-A24C7A23A2DB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8405E6C-AB5C-49C6-8300-E0D31946C0F1}" type="datetime1">
              <a:rPr lang="de-DE" smtClean="0"/>
              <a:pPr/>
              <a:t>07.04.2011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Copyright © 2011 – akquinet AG</a:t>
            </a:r>
            <a:endParaRPr lang="de-DE" dirty="0"/>
          </a:p>
        </p:txBody>
      </p:sp>
      <p:pic>
        <p:nvPicPr>
          <p:cNvPr id="8" name="Grafik 7" descr="develope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3850" y="1285860"/>
            <a:ext cx="2382318" cy="1998253"/>
          </a:xfrm>
          <a:prstGeom prst="rect">
            <a:avLst/>
          </a:prstGeom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Seam 2 and </a:t>
            </a:r>
            <a:r>
              <a:rPr lang="en-US" dirty="0" err="1" smtClean="0"/>
              <a:t>Arquillian</a:t>
            </a:r>
            <a:r>
              <a:rPr lang="en-US" dirty="0" smtClean="0"/>
              <a:t> Roadmap</a:t>
            </a:r>
            <a:endParaRPr lang="de-DE" dirty="0" smtClean="0"/>
          </a:p>
        </p:txBody>
      </p:sp>
      <p:sp>
        <p:nvSpPr>
          <p:cNvPr id="5130" name="Rectangle 1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endParaRPr lang="de-DE" sz="2000" dirty="0" smtClean="0"/>
          </a:p>
          <a:p>
            <a:pPr lvl="1"/>
            <a:r>
              <a:rPr lang="en-US" sz="2000" dirty="0" smtClean="0"/>
              <a:t>API support </a:t>
            </a:r>
            <a:r>
              <a:rPr lang="en-US" sz="2000" dirty="0" smtClean="0">
                <a:sym typeface="Wingdings" pitchFamily="2" charset="2"/>
              </a:rPr>
              <a:t></a:t>
            </a:r>
            <a:r>
              <a:rPr lang="en-US" sz="2000" dirty="0" smtClean="0"/>
              <a:t> as </a:t>
            </a:r>
            <a:r>
              <a:rPr lang="en-US" sz="2000" dirty="0" err="1" smtClean="0"/>
              <a:t>Arquillian</a:t>
            </a:r>
            <a:r>
              <a:rPr lang="en-US" sz="2000" dirty="0" smtClean="0"/>
              <a:t> extension? </a:t>
            </a:r>
          </a:p>
          <a:p>
            <a:pPr lvl="1"/>
            <a:r>
              <a:rPr lang="en-US" sz="2000" dirty="0" smtClean="0"/>
              <a:t>Extending </a:t>
            </a:r>
            <a:r>
              <a:rPr lang="en-US" sz="2000" dirty="0" smtClean="0">
                <a:sym typeface="Wingdings" pitchFamily="2" charset="2"/>
              </a:rPr>
              <a:t></a:t>
            </a:r>
            <a:r>
              <a:rPr lang="en-US" sz="2000" dirty="0" smtClean="0"/>
              <a:t> @In </a:t>
            </a:r>
            <a:r>
              <a:rPr lang="en-US" sz="2000" dirty="0" err="1" smtClean="0"/>
              <a:t>Enricher</a:t>
            </a:r>
            <a:r>
              <a:rPr lang="en-US" sz="2000" dirty="0" smtClean="0"/>
              <a:t> </a:t>
            </a:r>
          </a:p>
          <a:p>
            <a:pPr lvl="1"/>
            <a:r>
              <a:rPr lang="en-US" sz="2000" dirty="0" err="1" smtClean="0"/>
              <a:t>MavenArtifactResolver</a:t>
            </a:r>
            <a:r>
              <a:rPr lang="en-US" sz="2000" dirty="0" smtClean="0"/>
              <a:t> </a:t>
            </a:r>
            <a:r>
              <a:rPr lang="en-US" sz="2000" dirty="0" smtClean="0">
                <a:sym typeface="Wingdings" pitchFamily="2" charset="2"/>
              </a:rPr>
              <a:t> </a:t>
            </a:r>
            <a:r>
              <a:rPr lang="en-US" sz="2000" dirty="0" err="1" smtClean="0">
                <a:sym typeface="Wingdings" pitchFamily="2" charset="2"/>
              </a:rPr>
              <a:t>ShrinkWrap</a:t>
            </a:r>
            <a:r>
              <a:rPr lang="en-US" sz="2000" dirty="0" smtClean="0">
                <a:sym typeface="Wingdings" pitchFamily="2" charset="2"/>
              </a:rPr>
              <a:t> API</a:t>
            </a:r>
            <a:endParaRPr lang="en-US" sz="2000" dirty="0" smtClean="0"/>
          </a:p>
          <a:p>
            <a:pPr lvl="1"/>
            <a:r>
              <a:rPr lang="en-US" sz="2000" dirty="0" err="1" smtClean="0"/>
              <a:t>JSFUnit</a:t>
            </a:r>
            <a:r>
              <a:rPr lang="en-US" sz="2000" dirty="0" smtClean="0"/>
              <a:t> </a:t>
            </a:r>
            <a:r>
              <a:rPr lang="en-US" sz="2000" dirty="0" err="1" smtClean="0"/>
              <a:t>Arquillian</a:t>
            </a:r>
            <a:r>
              <a:rPr lang="en-US" sz="2000" dirty="0" smtClean="0"/>
              <a:t> integration</a:t>
            </a:r>
            <a:endParaRPr lang="de-DE" sz="200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5DCE98C-4068-43B5-93A3-A24C7A23A2DB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8405E6C-AB5C-49C6-8300-E0D31946C0F1}" type="datetime1">
              <a:rPr lang="de-DE" smtClean="0"/>
              <a:pPr/>
              <a:t>07.04.2011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323850" y="6601800"/>
            <a:ext cx="6913563" cy="153888"/>
          </a:xfrm>
        </p:spPr>
        <p:txBody>
          <a:bodyPr/>
          <a:lstStyle/>
          <a:p>
            <a:r>
              <a:rPr lang="de-DE" dirty="0" smtClean="0"/>
              <a:t>Copyright © 2011 – akquinet AG</a:t>
            </a:r>
            <a:endParaRPr lang="de-DE" dirty="0"/>
          </a:p>
        </p:txBody>
      </p:sp>
      <p:pic>
        <p:nvPicPr>
          <p:cNvPr id="11" name="Grafik 10" descr="roadmap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4166027"/>
            <a:ext cx="9144000" cy="2336457"/>
          </a:xfrm>
          <a:prstGeom prst="rect">
            <a:avLst/>
          </a:prstGeom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Multiple </a:t>
            </a:r>
            <a:r>
              <a:rPr lang="de-DE" dirty="0" err="1" smtClean="0"/>
              <a:t>containers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5DCE98C-4068-43B5-93A3-A24C7A23A2DB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8405E6C-AB5C-49C6-8300-E0D31946C0F1}" type="datetime1">
              <a:rPr lang="de-DE" smtClean="0"/>
              <a:pPr/>
              <a:t>07.04.2011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Copyright © 2011 – akquinet AG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-142908" y="1928802"/>
            <a:ext cx="9429816" cy="500066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4103" y="1177294"/>
            <a:ext cx="7328297" cy="4975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 </a:t>
            </a:r>
            <a:r>
              <a:rPr lang="de-DE" dirty="0" err="1" smtClean="0"/>
              <a:t>future</a:t>
            </a:r>
            <a:endParaRPr lang="de-DE" dirty="0" smtClean="0"/>
          </a:p>
        </p:txBody>
      </p:sp>
      <p:sp>
        <p:nvSpPr>
          <p:cNvPr id="5130" name="Rectangle 1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endParaRPr lang="de-DE" sz="2000" dirty="0" smtClean="0"/>
          </a:p>
          <a:p>
            <a:pPr lvl="1"/>
            <a:r>
              <a:rPr lang="de-DE" sz="2000" b="1" dirty="0" smtClean="0"/>
              <a:t>1.0.0.Alpha5 out</a:t>
            </a:r>
            <a:r>
              <a:rPr lang="de-DE" sz="2000" dirty="0" smtClean="0"/>
              <a:t>, 1.0.0.Beta1 </a:t>
            </a:r>
            <a:r>
              <a:rPr lang="de-DE" sz="2000" dirty="0" err="1" smtClean="0"/>
              <a:t>this</a:t>
            </a:r>
            <a:r>
              <a:rPr lang="de-DE" sz="2000" dirty="0" smtClean="0"/>
              <a:t> </a:t>
            </a:r>
            <a:r>
              <a:rPr lang="de-DE" sz="2000" dirty="0" err="1" smtClean="0"/>
              <a:t>week</a:t>
            </a:r>
            <a:r>
              <a:rPr lang="de-DE" sz="2000" dirty="0" smtClean="0"/>
              <a:t> (-;</a:t>
            </a:r>
          </a:p>
          <a:p>
            <a:pPr lvl="1"/>
            <a:r>
              <a:rPr lang="de-DE" sz="2000" dirty="0" smtClean="0"/>
              <a:t>More </a:t>
            </a:r>
            <a:r>
              <a:rPr lang="de-DE" sz="2000" dirty="0" err="1" smtClean="0"/>
              <a:t>containers</a:t>
            </a:r>
            <a:r>
              <a:rPr lang="de-DE" sz="2000" dirty="0" smtClean="0"/>
              <a:t> – </a:t>
            </a:r>
            <a:r>
              <a:rPr lang="de-DE" sz="2000" dirty="0" err="1" smtClean="0"/>
              <a:t>Weblogic</a:t>
            </a:r>
            <a:r>
              <a:rPr lang="de-DE" sz="2000" dirty="0" smtClean="0"/>
              <a:t>, Spring, Hibernate, </a:t>
            </a:r>
            <a:r>
              <a:rPr lang="de-DE" sz="2000" dirty="0" err="1" smtClean="0"/>
              <a:t>Drools</a:t>
            </a:r>
            <a:r>
              <a:rPr lang="de-DE" sz="2000" dirty="0" smtClean="0"/>
              <a:t>... </a:t>
            </a:r>
          </a:p>
          <a:p>
            <a:pPr lvl="1"/>
            <a:r>
              <a:rPr lang="de-DE" sz="2000" dirty="0" smtClean="0"/>
              <a:t>Frameworks: </a:t>
            </a:r>
            <a:r>
              <a:rPr lang="de-DE" sz="2000" dirty="0" err="1" smtClean="0"/>
              <a:t>Selenium</a:t>
            </a:r>
            <a:r>
              <a:rPr lang="de-DE" sz="2000" dirty="0" smtClean="0"/>
              <a:t>, </a:t>
            </a:r>
            <a:r>
              <a:rPr lang="de-DE" sz="2000" dirty="0" err="1" smtClean="0"/>
              <a:t>DBUnit</a:t>
            </a:r>
            <a:endParaRPr lang="de-DE" sz="2000" dirty="0" smtClean="0"/>
          </a:p>
          <a:p>
            <a:pPr lvl="1"/>
            <a:r>
              <a:rPr lang="de-DE" sz="2000" dirty="0" smtClean="0"/>
              <a:t>Multiple </a:t>
            </a:r>
            <a:r>
              <a:rPr lang="de-DE" sz="2000" dirty="0" err="1" smtClean="0"/>
              <a:t>deploy</a:t>
            </a:r>
            <a:r>
              <a:rPr lang="de-DE" sz="2000" dirty="0" smtClean="0"/>
              <a:t> </a:t>
            </a:r>
            <a:r>
              <a:rPr lang="de-DE" sz="2000" dirty="0" err="1" smtClean="0"/>
              <a:t>against</a:t>
            </a:r>
            <a:r>
              <a:rPr lang="de-DE" sz="2000" dirty="0" smtClean="0"/>
              <a:t> </a:t>
            </a:r>
            <a:r>
              <a:rPr lang="de-DE" sz="2000" dirty="0" err="1" smtClean="0"/>
              <a:t>containers</a:t>
            </a:r>
            <a:endParaRPr lang="de-DE" sz="2000" dirty="0" smtClean="0"/>
          </a:p>
          <a:p>
            <a:pPr lvl="1"/>
            <a:r>
              <a:rPr lang="de-DE" sz="2000" dirty="0" smtClean="0"/>
              <a:t>Cloud </a:t>
            </a:r>
            <a:r>
              <a:rPr lang="de-DE" sz="2000" dirty="0" err="1" smtClean="0"/>
              <a:t>deployment</a:t>
            </a:r>
            <a:r>
              <a:rPr lang="de-DE" sz="2000" dirty="0" smtClean="0"/>
              <a:t> (</a:t>
            </a:r>
            <a:r>
              <a:rPr lang="de-DE" sz="2000" dirty="0" err="1" smtClean="0"/>
              <a:t>jClouds</a:t>
            </a:r>
            <a:r>
              <a:rPr lang="de-DE" sz="2000" dirty="0" smtClean="0"/>
              <a:t>, </a:t>
            </a:r>
            <a:r>
              <a:rPr lang="de-DE" sz="2000" dirty="0" err="1" smtClean="0"/>
              <a:t>Steamcannon</a:t>
            </a:r>
            <a:r>
              <a:rPr lang="de-DE" sz="2000" dirty="0" smtClean="0"/>
              <a:t>/DeltaCloud)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5DCE98C-4068-43B5-93A3-A24C7A23A2DB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8405E6C-AB5C-49C6-8300-E0D31946C0F1}" type="datetime1">
              <a:rPr lang="de-DE" smtClean="0"/>
              <a:pPr/>
              <a:t>07.04.2011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Copyright © 2011 – akquinet AG</a:t>
            </a:r>
            <a:endParaRPr lang="de-DE" dirty="0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Thank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endParaRPr lang="de-DE" dirty="0" smtClean="0"/>
          </a:p>
        </p:txBody>
      </p:sp>
      <p:sp>
        <p:nvSpPr>
          <p:cNvPr id="5130" name="Rectangle 1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endParaRPr lang="de-DE" sz="2000" dirty="0" smtClean="0"/>
          </a:p>
          <a:p>
            <a:pPr lvl="1"/>
            <a:r>
              <a:rPr lang="de-DE" sz="2000" b="1" dirty="0" smtClean="0"/>
              <a:t>Email</a:t>
            </a:r>
          </a:p>
          <a:p>
            <a:pPr lvl="2"/>
            <a:r>
              <a:rPr lang="de-DE" sz="2000" dirty="0" smtClean="0"/>
              <a:t>michael.schuetz@akquinet.de</a:t>
            </a:r>
          </a:p>
          <a:p>
            <a:pPr lvl="1"/>
            <a:r>
              <a:rPr lang="de-DE" sz="2000" b="1" dirty="0" err="1" smtClean="0"/>
              <a:t>Twitter</a:t>
            </a:r>
            <a:endParaRPr lang="de-DE" sz="2000" b="1" dirty="0" smtClean="0"/>
          </a:p>
          <a:p>
            <a:pPr lvl="2"/>
            <a:r>
              <a:rPr lang="de-DE" sz="2000" dirty="0" smtClean="0"/>
              <a:t>@</a:t>
            </a:r>
            <a:r>
              <a:rPr lang="de-DE" sz="2000" dirty="0" err="1" smtClean="0"/>
              <a:t>michaelschuetz</a:t>
            </a:r>
            <a:endParaRPr lang="de-DE" sz="2000" dirty="0" smtClean="0"/>
          </a:p>
          <a:p>
            <a:pPr lvl="1"/>
            <a:r>
              <a:rPr lang="de-DE" sz="2000" b="1" dirty="0" smtClean="0"/>
              <a:t>Source Code</a:t>
            </a:r>
          </a:p>
          <a:p>
            <a:pPr lvl="2"/>
            <a:r>
              <a:rPr lang="de-DE" sz="2000" dirty="0" smtClean="0"/>
              <a:t>http</a:t>
            </a:r>
            <a:r>
              <a:rPr lang="de-DE" sz="2000" smtClean="0"/>
              <a:t>://github.com/michaelschuetz/seamArquillian-sdc2011</a:t>
            </a:r>
            <a:endParaRPr lang="de-DE" sz="2000" dirty="0" smtClean="0"/>
          </a:p>
          <a:p>
            <a:pPr lvl="1">
              <a:buNone/>
            </a:pPr>
            <a:endParaRPr lang="de-DE" sz="200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5DCE98C-4068-43B5-93A3-A24C7A23A2DB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8405E6C-AB5C-49C6-8300-E0D31946C0F1}" type="datetime1">
              <a:rPr lang="de-DE" smtClean="0"/>
              <a:pPr/>
              <a:t>07.04.2011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Copyright © 2011 – akquinet AG</a:t>
            </a:r>
            <a:endParaRPr lang="de-DE" dirty="0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Who I am… </a:t>
            </a:r>
          </a:p>
        </p:txBody>
      </p:sp>
      <p:sp>
        <p:nvSpPr>
          <p:cNvPr id="5130" name="Rectangle 10"/>
          <p:cNvSpPr>
            <a:spLocks noGrp="1" noChangeArrowheads="1"/>
          </p:cNvSpPr>
          <p:nvPr>
            <p:ph idx="1"/>
          </p:nvPr>
        </p:nvSpPr>
        <p:spPr>
          <a:xfrm>
            <a:off x="2824180" y="1554165"/>
            <a:ext cx="3105142" cy="446075"/>
          </a:xfrm>
        </p:spPr>
        <p:txBody>
          <a:bodyPr/>
          <a:lstStyle/>
          <a:p>
            <a:pPr algn="ctr"/>
            <a:r>
              <a:rPr lang="de-DE" sz="2800" dirty="0" smtClean="0"/>
              <a:t>Michael Schütz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5DCE98C-4068-43B5-93A3-A24C7A23A2DB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8405E6C-AB5C-49C6-8300-E0D31946C0F1}" type="datetime1">
              <a:rPr lang="de-DE" smtClean="0"/>
              <a:pPr/>
              <a:t>07.04.2011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Copyright © 2011 – akquinet AG</a:t>
            </a:r>
            <a:endParaRPr lang="de-DE" dirty="0"/>
          </a:p>
        </p:txBody>
      </p:sp>
      <p:pic>
        <p:nvPicPr>
          <p:cNvPr id="7" name="Grafik 6" descr="msc-silhouet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28926" y="1857364"/>
            <a:ext cx="2857520" cy="4336706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3929058" y="2357430"/>
            <a:ext cx="11430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0" b="1" i="0" dirty="0" smtClean="0">
                <a:solidFill>
                  <a:schemeClr val="bg1"/>
                </a:solidFill>
              </a:rPr>
              <a:t>?</a:t>
            </a:r>
            <a:endParaRPr lang="de-DE" sz="12000" b="1" i="0" dirty="0">
              <a:solidFill>
                <a:schemeClr val="bg1"/>
              </a:solidFill>
            </a:endParaRPr>
          </a:p>
        </p:txBody>
      </p:sp>
      <p:sp>
        <p:nvSpPr>
          <p:cNvPr id="9" name="Rectangle 10"/>
          <p:cNvSpPr txBox="1">
            <a:spLocks noChangeArrowheads="1"/>
          </p:cNvSpPr>
          <p:nvPr/>
        </p:nvSpPr>
        <p:spPr bwMode="auto">
          <a:xfrm>
            <a:off x="5405433" y="2428868"/>
            <a:ext cx="2816233" cy="928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73050" marR="0" lvl="1" indent="-271463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Tx/>
              <a:tabLst/>
              <a:defRPr/>
            </a:pPr>
            <a:r>
              <a:rPr kumimoji="0" lang="de-DE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Contributor</a:t>
            </a:r>
            <a:endParaRPr kumimoji="0" lang="de-DE" sz="2800" b="0" i="0" u="none" strike="noStrike" kern="0" cap="none" spc="0" normalizeH="0" baseline="0" noProof="0" dirty="0" smtClean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Rectangle 10"/>
          <p:cNvSpPr txBox="1">
            <a:spLocks noChangeArrowheads="1"/>
          </p:cNvSpPr>
          <p:nvPr/>
        </p:nvSpPr>
        <p:spPr bwMode="auto">
          <a:xfrm>
            <a:off x="317500" y="3717032"/>
            <a:ext cx="3105142" cy="100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73050" marR="0" lvl="1" indent="-271463" algn="r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Tx/>
              <a:tabLst/>
              <a:defRPr/>
            </a:pPr>
            <a:r>
              <a:rPr kumimoji="0" lang="de-DE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Profile </a:t>
            </a:r>
          </a:p>
        </p:txBody>
      </p:sp>
      <p:sp>
        <p:nvSpPr>
          <p:cNvPr id="11" name="Rectangle 10"/>
          <p:cNvSpPr txBox="1">
            <a:spLocks noChangeArrowheads="1"/>
          </p:cNvSpPr>
          <p:nvPr/>
        </p:nvSpPr>
        <p:spPr bwMode="auto">
          <a:xfrm>
            <a:off x="5405433" y="4103639"/>
            <a:ext cx="2911494" cy="1125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73050" marR="0" lvl="1" indent="-271463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Tx/>
              <a:tabLst/>
              <a:defRPr/>
            </a:pPr>
            <a:r>
              <a:rPr kumimoji="0" lang="de-DE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@</a:t>
            </a:r>
            <a:r>
              <a:rPr kumimoji="0" lang="de-DE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michaelschuetz</a:t>
            </a:r>
            <a:endParaRPr kumimoji="0" lang="de-DE" sz="1200" b="0" i="0" u="none" strike="noStrike" kern="0" cap="none" spc="0" normalizeH="0" baseline="0" noProof="0" dirty="0" smtClean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Rectangle 10"/>
          <p:cNvSpPr txBox="1">
            <a:spLocks noChangeArrowheads="1"/>
          </p:cNvSpPr>
          <p:nvPr/>
        </p:nvSpPr>
        <p:spPr bwMode="auto">
          <a:xfrm>
            <a:off x="612759" y="2276872"/>
            <a:ext cx="2591089" cy="1214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73050" marR="0" lvl="1" indent="-271463" algn="r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Tx/>
              <a:tabLst/>
              <a:defRPr/>
            </a:pPr>
            <a:r>
              <a:rPr kumimoji="0" lang="de-DE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Moderator </a:t>
            </a:r>
            <a:r>
              <a:rPr kumimoji="0" lang="de-DE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of</a:t>
            </a:r>
            <a:r>
              <a:rPr kumimoji="0" lang="de-DE" sz="2400" b="0" i="0" u="none" strike="noStrike" kern="0" cap="none" spc="0" normalizeH="0" noProof="0" dirty="0" smtClean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br>
              <a:rPr kumimoji="0" lang="de-DE" sz="2400" b="0" i="0" u="none" strike="noStrike" kern="0" cap="none" spc="0" normalizeH="0" noProof="0" dirty="0" smtClean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</a:br>
            <a:r>
              <a:rPr kumimoji="0" lang="de-DE" sz="2400" b="0" i="0" u="none" strike="noStrike" kern="0" cap="none" spc="0" normalizeH="0" noProof="0" dirty="0" err="1" smtClean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Seam</a:t>
            </a:r>
            <a:r>
              <a:rPr kumimoji="0" lang="de-DE" sz="2400" b="0" i="0" u="none" strike="noStrike" kern="0" cap="none" spc="0" normalizeH="0" noProof="0" dirty="0" smtClean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de-DE" sz="2400" b="0" i="0" u="none" strike="noStrike" kern="0" cap="none" spc="0" normalizeH="0" noProof="0" dirty="0" err="1" smtClean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group</a:t>
            </a:r>
            <a:endParaRPr kumimoji="0" lang="de-DE" sz="2000" b="0" i="0" u="none" strike="noStrike" kern="0" cap="none" spc="0" normalizeH="0" baseline="0" noProof="0" dirty="0" smtClean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Rectangle 10"/>
          <p:cNvSpPr txBox="1">
            <a:spLocks noChangeArrowheads="1"/>
          </p:cNvSpPr>
          <p:nvPr/>
        </p:nvSpPr>
        <p:spPr bwMode="auto">
          <a:xfrm>
            <a:off x="-540568" y="4869160"/>
            <a:ext cx="3105142" cy="100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73050" marR="0" lvl="1" indent="-271463" algn="r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Tx/>
              <a:tabLst/>
              <a:defRPr/>
            </a:pPr>
            <a:r>
              <a:rPr kumimoji="0" lang="de-DE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BED-Con 2011 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</a:p>
        </p:txBody>
      </p:sp>
      <p:sp>
        <p:nvSpPr>
          <p:cNvPr id="5130" name="Rectangle 1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de-DE" sz="2000" dirty="0" err="1" smtClean="0"/>
              <a:t>What</a:t>
            </a:r>
            <a:r>
              <a:rPr lang="de-DE" sz="2000" dirty="0" smtClean="0"/>
              <a:t> will </a:t>
            </a:r>
            <a:r>
              <a:rPr lang="de-DE" sz="2000" dirty="0" err="1" smtClean="0"/>
              <a:t>you</a:t>
            </a:r>
            <a:r>
              <a:rPr lang="de-DE" sz="2000" dirty="0" smtClean="0"/>
              <a:t> </a:t>
            </a:r>
            <a:r>
              <a:rPr lang="de-DE" sz="2000" dirty="0" err="1" smtClean="0"/>
              <a:t>expect</a:t>
            </a:r>
            <a:r>
              <a:rPr lang="de-DE" sz="2000" dirty="0" smtClean="0"/>
              <a:t> </a:t>
            </a:r>
            <a:r>
              <a:rPr lang="de-DE" sz="2000" dirty="0" err="1" smtClean="0"/>
              <a:t>today</a:t>
            </a:r>
            <a:r>
              <a:rPr lang="de-DE" sz="2000" dirty="0" smtClean="0"/>
              <a:t>?</a:t>
            </a:r>
          </a:p>
          <a:p>
            <a:pPr lvl="1"/>
            <a:r>
              <a:rPr lang="en-US" sz="2000" dirty="0" smtClean="0"/>
              <a:t>Introduction</a:t>
            </a:r>
          </a:p>
          <a:p>
            <a:pPr lvl="1"/>
            <a:r>
              <a:rPr lang="en-US" sz="2000" dirty="0" err="1" smtClean="0"/>
              <a:t>Arquillian</a:t>
            </a:r>
            <a:r>
              <a:rPr lang="en-US" sz="2000" dirty="0" smtClean="0"/>
              <a:t> warm up</a:t>
            </a:r>
          </a:p>
          <a:p>
            <a:pPr lvl="1"/>
            <a:r>
              <a:rPr lang="en-US" sz="2000" dirty="0" smtClean="0"/>
              <a:t>Focus on practical experiences</a:t>
            </a:r>
          </a:p>
          <a:p>
            <a:pPr lvl="1"/>
            <a:r>
              <a:rPr lang="en-US" sz="2000" dirty="0" smtClean="0"/>
              <a:t>Live coding</a:t>
            </a:r>
          </a:p>
          <a:p>
            <a:pPr lvl="1"/>
            <a:r>
              <a:rPr lang="en-US" sz="2000" dirty="0" smtClean="0"/>
              <a:t>The future</a:t>
            </a:r>
            <a:endParaRPr lang="de-DE" sz="200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5DCE98C-4068-43B5-93A3-A24C7A23A2DB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8405E6C-AB5C-49C6-8300-E0D31946C0F1}" type="datetime1">
              <a:rPr lang="de-DE" smtClean="0"/>
              <a:pPr/>
              <a:t>07.04.2011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Copyright © 2011 – akquinet AG</a:t>
            </a:r>
            <a:endParaRPr lang="de-DE" dirty="0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5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5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5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5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Seam</a:t>
            </a:r>
            <a:r>
              <a:rPr lang="de-DE" dirty="0" smtClean="0"/>
              <a:t> 2? … I </a:t>
            </a:r>
            <a:r>
              <a:rPr lang="de-DE" dirty="0" err="1" smtClean="0"/>
              <a:t>think</a:t>
            </a:r>
            <a:r>
              <a:rPr lang="de-DE" dirty="0" smtClean="0"/>
              <a:t> </a:t>
            </a:r>
            <a:r>
              <a:rPr lang="de-DE" dirty="0" err="1" smtClean="0"/>
              <a:t>it‘s</a:t>
            </a:r>
            <a:r>
              <a:rPr lang="de-DE" dirty="0" smtClean="0"/>
              <a:t> </a:t>
            </a:r>
            <a:r>
              <a:rPr lang="de-DE" dirty="0" err="1" smtClean="0"/>
              <a:t>outdated</a:t>
            </a:r>
            <a:r>
              <a:rPr lang="de-DE" dirty="0" smtClean="0"/>
              <a:t>?</a:t>
            </a:r>
          </a:p>
        </p:txBody>
      </p:sp>
      <p:sp>
        <p:nvSpPr>
          <p:cNvPr id="5130" name="Rectangle 1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de-DE" sz="2000" dirty="0" smtClean="0"/>
              <a:t>So </a:t>
            </a:r>
            <a:r>
              <a:rPr lang="de-DE" sz="2000" dirty="0" err="1" smtClean="0"/>
              <a:t>why</a:t>
            </a:r>
            <a:r>
              <a:rPr lang="de-DE" sz="2000" dirty="0" smtClean="0"/>
              <a:t> </a:t>
            </a:r>
            <a:r>
              <a:rPr lang="de-DE" sz="2000" dirty="0" err="1" smtClean="0"/>
              <a:t>are</a:t>
            </a:r>
            <a:r>
              <a:rPr lang="de-DE" sz="2000" dirty="0" smtClean="0"/>
              <a:t> </a:t>
            </a:r>
            <a:r>
              <a:rPr lang="de-DE" sz="2000" dirty="0" err="1" smtClean="0"/>
              <a:t>we</a:t>
            </a:r>
            <a:r>
              <a:rPr lang="de-DE" sz="2000" dirty="0" smtClean="0"/>
              <a:t> </a:t>
            </a:r>
            <a:r>
              <a:rPr lang="de-DE" sz="2000" dirty="0" err="1" smtClean="0"/>
              <a:t>using</a:t>
            </a:r>
            <a:r>
              <a:rPr lang="de-DE" sz="2000" dirty="0" smtClean="0"/>
              <a:t> </a:t>
            </a:r>
            <a:r>
              <a:rPr lang="de-DE" sz="2000" dirty="0" err="1" smtClean="0"/>
              <a:t>Seam</a:t>
            </a:r>
            <a:r>
              <a:rPr lang="de-DE" sz="2000" dirty="0" smtClean="0"/>
              <a:t> 2 still?</a:t>
            </a:r>
          </a:p>
          <a:p>
            <a:pPr lvl="1"/>
            <a:r>
              <a:rPr lang="en-US" sz="2000" dirty="0" smtClean="0"/>
              <a:t>Cool: Seam 3, CDI, Weld, Java EE 6, JSF 2, GF3, </a:t>
            </a:r>
            <a:r>
              <a:rPr lang="en-US" sz="2000" dirty="0" err="1" smtClean="0"/>
              <a:t>JBossAS</a:t>
            </a:r>
            <a:r>
              <a:rPr lang="en-US" sz="2000" dirty="0" smtClean="0"/>
              <a:t> 6</a:t>
            </a:r>
          </a:p>
          <a:p>
            <a:pPr lvl="1"/>
            <a:r>
              <a:rPr lang="en-US" sz="2000" dirty="0" smtClean="0"/>
              <a:t>Seam 3 – bunch of independent modules</a:t>
            </a:r>
          </a:p>
          <a:p>
            <a:pPr lvl="2"/>
            <a:r>
              <a:rPr lang="en-US" sz="2000" dirty="0" smtClean="0"/>
              <a:t>First final release of hole bundle 3 days old (-:</a:t>
            </a:r>
            <a:endParaRPr lang="en-US" dirty="0" smtClean="0"/>
          </a:p>
          <a:p>
            <a:pPr lvl="1"/>
            <a:r>
              <a:rPr lang="en-US" sz="2000" dirty="0" smtClean="0"/>
              <a:t>Portal Context!</a:t>
            </a:r>
          </a:p>
          <a:p>
            <a:pPr lvl="2"/>
            <a:r>
              <a:rPr lang="en-US" sz="2000" dirty="0" err="1" smtClean="0"/>
              <a:t>GateIn</a:t>
            </a:r>
            <a:r>
              <a:rPr lang="en-US" sz="2000" dirty="0" smtClean="0"/>
              <a:t> 3.1. “final” (JBoss Portal + </a:t>
            </a:r>
            <a:r>
              <a:rPr lang="en-US" sz="2000" dirty="0" err="1" smtClean="0"/>
              <a:t>exo</a:t>
            </a:r>
            <a:r>
              <a:rPr lang="en-US" sz="2000" dirty="0" smtClean="0"/>
              <a:t> + JBoss AS 5.1)</a:t>
            </a:r>
          </a:p>
          <a:p>
            <a:pPr lvl="1"/>
            <a:r>
              <a:rPr lang="en-US" sz="2000" dirty="0" smtClean="0"/>
              <a:t>No JSF 2 </a:t>
            </a:r>
            <a:r>
              <a:rPr lang="en-US" sz="2000" dirty="0" err="1" smtClean="0"/>
              <a:t>Portlet</a:t>
            </a:r>
            <a:r>
              <a:rPr lang="en-US" sz="2000" dirty="0" smtClean="0"/>
              <a:t> Bridge ready to use</a:t>
            </a:r>
          </a:p>
          <a:p>
            <a:pPr lvl="2"/>
            <a:r>
              <a:rPr lang="en-US" sz="2000" dirty="0" smtClean="0"/>
              <a:t>JBoss </a:t>
            </a:r>
            <a:r>
              <a:rPr lang="en-US" sz="2000" dirty="0" err="1" smtClean="0"/>
              <a:t>Portlet</a:t>
            </a:r>
            <a:r>
              <a:rPr lang="en-US" sz="2000" dirty="0" smtClean="0"/>
              <a:t> Bridge 3.0.0.ALPHA (JSF2 + CDI + Seam3)</a:t>
            </a:r>
          </a:p>
          <a:p>
            <a:pPr lvl="1"/>
            <a:r>
              <a:rPr lang="en-US" sz="2000" dirty="0" smtClean="0"/>
              <a:t>JBossAS6 final since end of 2010</a:t>
            </a:r>
          </a:p>
          <a:p>
            <a:pPr lvl="2"/>
            <a:r>
              <a:rPr lang="en-US" sz="2000" dirty="0" smtClean="0"/>
              <a:t>No official </a:t>
            </a:r>
            <a:r>
              <a:rPr lang="en-US" sz="2000" dirty="0" err="1" smtClean="0"/>
              <a:t>GateIn</a:t>
            </a:r>
            <a:r>
              <a:rPr lang="en-US" sz="2000" dirty="0" smtClean="0"/>
              <a:t> portal integration</a:t>
            </a:r>
          </a:p>
          <a:p>
            <a:pPr lvl="1">
              <a:buNone/>
            </a:pPr>
            <a:endParaRPr lang="en-US" sz="200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5DCE98C-4068-43B5-93A3-A24C7A23A2DB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8405E6C-AB5C-49C6-8300-E0D31946C0F1}" type="datetime1">
              <a:rPr lang="de-DE" smtClean="0"/>
              <a:pPr/>
              <a:t>07.04.2011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Copyright © 2011 – akquinet AG</a:t>
            </a:r>
            <a:endParaRPr lang="de-DE" dirty="0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Arquillian</a:t>
            </a:r>
            <a:r>
              <a:rPr lang="de-DE" dirty="0" smtClean="0"/>
              <a:t> – </a:t>
            </a:r>
            <a:r>
              <a:rPr lang="de-DE" dirty="0" err="1" smtClean="0"/>
              <a:t>future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Java EE </a:t>
            </a:r>
            <a:r>
              <a:rPr lang="de-DE" dirty="0" err="1" smtClean="0"/>
              <a:t>testing</a:t>
            </a:r>
            <a:r>
              <a:rPr lang="de-DE" dirty="0" smtClean="0"/>
              <a:t> </a:t>
            </a:r>
          </a:p>
        </p:txBody>
      </p:sp>
      <p:sp>
        <p:nvSpPr>
          <p:cNvPr id="5130" name="Rectangle 1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de-DE" sz="2000" dirty="0" err="1" smtClean="0"/>
              <a:t>What</a:t>
            </a:r>
            <a:r>
              <a:rPr lang="de-DE" sz="2000" dirty="0" smtClean="0"/>
              <a:t> </a:t>
            </a:r>
            <a:r>
              <a:rPr lang="de-DE" sz="2000" dirty="0" err="1" smtClean="0"/>
              <a:t>are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key</a:t>
            </a:r>
            <a:r>
              <a:rPr lang="de-DE" sz="2000" dirty="0" smtClean="0"/>
              <a:t> </a:t>
            </a:r>
            <a:r>
              <a:rPr lang="de-DE" sz="2000" dirty="0" err="1" smtClean="0"/>
              <a:t>issues</a:t>
            </a:r>
            <a:r>
              <a:rPr lang="de-DE" sz="2000" dirty="0" smtClean="0"/>
              <a:t>?</a:t>
            </a:r>
          </a:p>
          <a:p>
            <a:pPr lvl="1"/>
            <a:r>
              <a:rPr lang="de-DE" sz="2000" dirty="0" smtClean="0"/>
              <a:t>Project </a:t>
            </a:r>
            <a:r>
              <a:rPr lang="de-DE" sz="2000" dirty="0" err="1" smtClean="0"/>
              <a:t>lead</a:t>
            </a:r>
            <a:r>
              <a:rPr lang="de-DE" sz="2000" dirty="0" smtClean="0"/>
              <a:t>: </a:t>
            </a:r>
            <a:r>
              <a:rPr lang="de-DE" sz="2000" dirty="0" err="1" smtClean="0"/>
              <a:t>Aslak</a:t>
            </a:r>
            <a:r>
              <a:rPr lang="de-DE" sz="2000" dirty="0" smtClean="0"/>
              <a:t> </a:t>
            </a:r>
            <a:r>
              <a:rPr lang="de-DE" sz="2000" dirty="0" err="1" smtClean="0"/>
              <a:t>Knutsen</a:t>
            </a:r>
            <a:endParaRPr lang="de-DE" sz="2000" dirty="0" smtClean="0"/>
          </a:p>
          <a:p>
            <a:pPr lvl="1"/>
            <a:r>
              <a:rPr lang="de-DE" sz="2000" dirty="0" smtClean="0"/>
              <a:t>Archives</a:t>
            </a:r>
          </a:p>
          <a:p>
            <a:pPr lvl="2"/>
            <a:r>
              <a:rPr lang="de-DE" sz="2000" dirty="0" err="1" smtClean="0"/>
              <a:t>ShrinkWrap</a:t>
            </a:r>
            <a:endParaRPr lang="de-DE" sz="2000" dirty="0" smtClean="0"/>
          </a:p>
          <a:p>
            <a:pPr lvl="1"/>
            <a:r>
              <a:rPr lang="de-DE" sz="2000" dirty="0" smtClean="0"/>
              <a:t>Multiple Test </a:t>
            </a:r>
            <a:r>
              <a:rPr lang="de-DE" sz="2000" dirty="0" err="1" smtClean="0"/>
              <a:t>frameworks</a:t>
            </a:r>
            <a:endParaRPr lang="de-DE" sz="2000" dirty="0" smtClean="0"/>
          </a:p>
          <a:p>
            <a:pPr lvl="2"/>
            <a:r>
              <a:rPr lang="de-DE" sz="2000" dirty="0" err="1" smtClean="0"/>
              <a:t>JUnit</a:t>
            </a:r>
            <a:r>
              <a:rPr lang="de-DE" sz="2000" dirty="0" smtClean="0"/>
              <a:t>, </a:t>
            </a:r>
            <a:r>
              <a:rPr lang="de-DE" sz="2000" dirty="0" err="1" smtClean="0"/>
              <a:t>TestNG</a:t>
            </a:r>
            <a:endParaRPr lang="de-DE" sz="2000" dirty="0" smtClean="0"/>
          </a:p>
          <a:p>
            <a:pPr lvl="1"/>
            <a:r>
              <a:rPr lang="de-DE" sz="2000" dirty="0" smtClean="0"/>
              <a:t>Multiple Run </a:t>
            </a:r>
            <a:r>
              <a:rPr lang="de-DE" sz="2000" dirty="0" err="1" smtClean="0"/>
              <a:t>modes</a:t>
            </a:r>
            <a:endParaRPr lang="de-DE" sz="2000" dirty="0" smtClean="0"/>
          </a:p>
          <a:p>
            <a:pPr lvl="2"/>
            <a:r>
              <a:rPr lang="de-DE" sz="2000" dirty="0" smtClean="0"/>
              <a:t>In </a:t>
            </a:r>
            <a:r>
              <a:rPr lang="de-DE" sz="2000" dirty="0" err="1" smtClean="0"/>
              <a:t>container</a:t>
            </a:r>
            <a:r>
              <a:rPr lang="de-DE" sz="2000" dirty="0" smtClean="0"/>
              <a:t>, </a:t>
            </a:r>
            <a:r>
              <a:rPr lang="de-DE" sz="2000" dirty="0" err="1" smtClean="0"/>
              <a:t>as</a:t>
            </a:r>
            <a:r>
              <a:rPr lang="de-DE" sz="2000" dirty="0" smtClean="0"/>
              <a:t> </a:t>
            </a:r>
            <a:r>
              <a:rPr lang="de-DE" sz="2000" dirty="0" err="1" smtClean="0"/>
              <a:t>client</a:t>
            </a:r>
            <a:endParaRPr lang="de-DE" sz="2000" dirty="0" smtClean="0"/>
          </a:p>
          <a:p>
            <a:pPr lvl="1"/>
            <a:r>
              <a:rPr lang="de-DE" sz="2000" dirty="0" smtClean="0"/>
              <a:t>Multiple </a:t>
            </a:r>
            <a:r>
              <a:rPr lang="de-DE" sz="2000" dirty="0" err="1" smtClean="0"/>
              <a:t>Enrichers</a:t>
            </a:r>
            <a:endParaRPr lang="de-DE" sz="2000" dirty="0" smtClean="0"/>
          </a:p>
          <a:p>
            <a:pPr lvl="2"/>
            <a:r>
              <a:rPr lang="de-DE" sz="2000" dirty="0" smtClean="0"/>
              <a:t>CDI, EJB, Resources</a:t>
            </a:r>
          </a:p>
          <a:p>
            <a:pPr lvl="1"/>
            <a:r>
              <a:rPr lang="de-DE" sz="2000" dirty="0" smtClean="0"/>
              <a:t>Multiple Containers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5DCE98C-4068-43B5-93A3-A24C7A23A2DB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8405E6C-AB5C-49C6-8300-E0D31946C0F1}" type="datetime1">
              <a:rPr lang="de-DE" smtClean="0"/>
              <a:pPr/>
              <a:t>07.04.2011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Copyright © 2011 – akquinet AG</a:t>
            </a:r>
            <a:endParaRPr lang="de-DE" dirty="0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ShrinkWrap</a:t>
            </a:r>
            <a:r>
              <a:rPr lang="en-US" dirty="0" smtClean="0"/>
              <a:t> – Skip the Build! </a:t>
            </a:r>
            <a:endParaRPr lang="de-DE" dirty="0" smtClean="0"/>
          </a:p>
        </p:txBody>
      </p:sp>
      <p:sp>
        <p:nvSpPr>
          <p:cNvPr id="5130" name="Rectangle 1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de-DE" sz="2000" dirty="0" err="1" smtClean="0"/>
              <a:t>Saving</a:t>
            </a:r>
            <a:r>
              <a:rPr lang="de-DE" sz="2000" dirty="0" smtClean="0"/>
              <a:t> time…</a:t>
            </a:r>
          </a:p>
          <a:p>
            <a:pPr lvl="1"/>
            <a:r>
              <a:rPr lang="en-US" sz="2000" dirty="0" err="1" smtClean="0"/>
              <a:t>ShrinkWrap</a:t>
            </a:r>
            <a:r>
              <a:rPr lang="en-US" sz="2000" dirty="0" smtClean="0"/>
              <a:t> – Programmatic  archive creation </a:t>
            </a:r>
          </a:p>
          <a:p>
            <a:pPr lvl="1"/>
            <a:r>
              <a:rPr lang="en-US" sz="2000" dirty="0" smtClean="0"/>
              <a:t>Simple API </a:t>
            </a:r>
          </a:p>
          <a:p>
            <a:pPr lvl="1"/>
            <a:r>
              <a:rPr lang="en-US" sz="2000" dirty="0" smtClean="0"/>
              <a:t>Micro deployments </a:t>
            </a:r>
          </a:p>
          <a:p>
            <a:pPr lvl="1"/>
            <a:r>
              <a:rPr lang="en-US" sz="2000" dirty="0" smtClean="0"/>
              <a:t>IDE incremental compilation</a:t>
            </a:r>
          </a:p>
          <a:p>
            <a:pPr lvl="2"/>
            <a:r>
              <a:rPr lang="en-US" sz="2000" dirty="0" smtClean="0"/>
              <a:t>Save and re-run</a:t>
            </a:r>
          </a:p>
          <a:p>
            <a:pPr lvl="2"/>
            <a:r>
              <a:rPr lang="en-US" sz="2000" dirty="0" smtClean="0"/>
              <a:t>Skip the Build!</a:t>
            </a:r>
            <a:endParaRPr lang="de-DE" sz="200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5DCE98C-4068-43B5-93A3-A24C7A23A2DB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8405E6C-AB5C-49C6-8300-E0D31946C0F1}" type="datetime1">
              <a:rPr lang="de-DE" smtClean="0"/>
              <a:pPr/>
              <a:t>07.04.2011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Copyright © 2011 – akquinet AG</a:t>
            </a:r>
            <a:endParaRPr lang="de-DE" dirty="0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Java EE </a:t>
            </a:r>
            <a:r>
              <a:rPr lang="de-DE" dirty="0" err="1" smtClean="0"/>
              <a:t>testing</a:t>
            </a:r>
            <a:r>
              <a:rPr lang="de-DE" dirty="0" smtClean="0"/>
              <a:t> </a:t>
            </a:r>
          </a:p>
        </p:txBody>
      </p:sp>
      <p:sp>
        <p:nvSpPr>
          <p:cNvPr id="5130" name="Rectangle 10"/>
          <p:cNvSpPr>
            <a:spLocks noGrp="1" noChangeArrowheads="1"/>
          </p:cNvSpPr>
          <p:nvPr>
            <p:ph idx="1"/>
          </p:nvPr>
        </p:nvSpPr>
        <p:spPr>
          <a:xfrm>
            <a:off x="323850" y="1268413"/>
            <a:ext cx="4319588" cy="446075"/>
          </a:xfrm>
        </p:spPr>
        <p:txBody>
          <a:bodyPr/>
          <a:lstStyle/>
          <a:p>
            <a:pPr>
              <a:spcAft>
                <a:spcPts val="1800"/>
              </a:spcAft>
            </a:pPr>
            <a:r>
              <a:rPr lang="de-DE" sz="2000" dirty="0" err="1" smtClean="0"/>
              <a:t>Combining</a:t>
            </a:r>
            <a:r>
              <a:rPr lang="de-DE" sz="2000" dirty="0" smtClean="0"/>
              <a:t> </a:t>
            </a:r>
            <a:r>
              <a:rPr lang="de-DE" sz="2000" dirty="0" err="1" smtClean="0"/>
              <a:t>Arquillian</a:t>
            </a:r>
            <a:r>
              <a:rPr lang="de-DE" sz="2000" dirty="0" smtClean="0"/>
              <a:t> </a:t>
            </a:r>
            <a:r>
              <a:rPr lang="de-DE" sz="2000" dirty="0" err="1" smtClean="0"/>
              <a:t>and</a:t>
            </a:r>
            <a:r>
              <a:rPr lang="de-DE" sz="2000" dirty="0" smtClean="0"/>
              <a:t> </a:t>
            </a:r>
            <a:r>
              <a:rPr lang="de-DE" sz="2000" dirty="0" err="1" smtClean="0"/>
              <a:t>Seam</a:t>
            </a:r>
            <a:r>
              <a:rPr lang="de-DE" sz="2000" dirty="0" smtClean="0"/>
              <a:t>…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5DCE98C-4068-43B5-93A3-A24C7A23A2DB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8405E6C-AB5C-49C6-8300-E0D31946C0F1}" type="datetime1">
              <a:rPr lang="de-DE" smtClean="0"/>
              <a:pPr/>
              <a:t>07.04.2011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Copyright © 2011 – akquinet AG</a:t>
            </a:r>
            <a:endParaRPr lang="de-DE" dirty="0"/>
          </a:p>
        </p:txBody>
      </p:sp>
      <p:sp>
        <p:nvSpPr>
          <p:cNvPr id="32" name="Rechteck 31"/>
          <p:cNvSpPr/>
          <p:nvPr/>
        </p:nvSpPr>
        <p:spPr>
          <a:xfrm>
            <a:off x="1289526" y="1857364"/>
            <a:ext cx="1847047" cy="2567144"/>
          </a:xfrm>
          <a:prstGeom prst="rect">
            <a:avLst/>
          </a:prstGeom>
          <a:ln/>
          <a:effectLst>
            <a:glow rad="63500">
              <a:schemeClr val="accent1">
                <a:alpha val="75000"/>
              </a:schemeClr>
            </a:glow>
            <a:outerShdw blurRad="50800" dist="38100" dir="2700000" algn="br" rotWithShape="0">
              <a:srgbClr val="000000">
                <a:alpha val="43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endParaRPr lang="de-DE" sz="2400" dirty="0" smtClean="0"/>
          </a:p>
          <a:p>
            <a:endParaRPr lang="de-DE" sz="2400" dirty="0"/>
          </a:p>
        </p:txBody>
      </p:sp>
      <p:sp>
        <p:nvSpPr>
          <p:cNvPr id="33" name="Textfeld 32"/>
          <p:cNvSpPr txBox="1"/>
          <p:nvPr/>
        </p:nvSpPr>
        <p:spPr>
          <a:xfrm>
            <a:off x="1261463" y="3836812"/>
            <a:ext cx="1875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i="0" dirty="0" smtClean="0"/>
              <a:t>Test </a:t>
            </a:r>
            <a:r>
              <a:rPr lang="de-DE" sz="2400" b="1" i="0" dirty="0" err="1" smtClean="0"/>
              <a:t>case</a:t>
            </a:r>
            <a:endParaRPr lang="de-DE" sz="2400" b="1" i="0" dirty="0" smtClean="0"/>
          </a:p>
        </p:txBody>
      </p:sp>
      <p:sp>
        <p:nvSpPr>
          <p:cNvPr id="8" name="Rechteck 7"/>
          <p:cNvSpPr/>
          <p:nvPr/>
        </p:nvSpPr>
        <p:spPr>
          <a:xfrm>
            <a:off x="5319443" y="1857364"/>
            <a:ext cx="2562497" cy="4297675"/>
          </a:xfrm>
          <a:prstGeom prst="rect">
            <a:avLst/>
          </a:prstGeom>
          <a:solidFill>
            <a:schemeClr val="bg1">
              <a:lumMod val="95000"/>
              <a:alpha val="1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hteck 9"/>
          <p:cNvSpPr/>
          <p:nvPr/>
        </p:nvSpPr>
        <p:spPr>
          <a:xfrm>
            <a:off x="1289526" y="4592421"/>
            <a:ext cx="3883487" cy="1554606"/>
          </a:xfrm>
          <a:prstGeom prst="rect">
            <a:avLst/>
          </a:prstGeom>
          <a:ln/>
          <a:effectLst>
            <a:glow rad="63500">
              <a:schemeClr val="accent1">
                <a:alpha val="75000"/>
              </a:schemeClr>
            </a:glow>
            <a:outerShdw blurRad="50800" dist="38100" dir="2700000" algn="br" rotWithShape="0">
              <a:srgbClr val="000000">
                <a:alpha val="43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endParaRPr lang="de-DE" sz="2400" dirty="0" smtClean="0"/>
          </a:p>
          <a:p>
            <a:endParaRPr lang="de-DE" sz="2400" dirty="0"/>
          </a:p>
        </p:txBody>
      </p:sp>
      <p:sp>
        <p:nvSpPr>
          <p:cNvPr id="18" name="Textfeld 17"/>
          <p:cNvSpPr txBox="1"/>
          <p:nvPr/>
        </p:nvSpPr>
        <p:spPr>
          <a:xfrm>
            <a:off x="1474882" y="4828011"/>
            <a:ext cx="35635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i="0" dirty="0" smtClean="0"/>
              <a:t>Unit </a:t>
            </a:r>
            <a:r>
              <a:rPr lang="de-DE" sz="2400" b="1" i="0" dirty="0" err="1" smtClean="0"/>
              <a:t>testing</a:t>
            </a:r>
            <a:r>
              <a:rPr lang="de-DE" sz="2400" b="1" i="0" dirty="0" smtClean="0"/>
              <a:t> </a:t>
            </a:r>
            <a:r>
              <a:rPr lang="de-DE" sz="2400" b="1" i="0" dirty="0" err="1" smtClean="0"/>
              <a:t>framework</a:t>
            </a:r>
            <a:endParaRPr lang="de-DE" sz="2400" b="1" i="0" dirty="0" smtClean="0"/>
          </a:p>
          <a:p>
            <a:pPr algn="ctr"/>
            <a:r>
              <a:rPr lang="de-DE" sz="2400" i="0" dirty="0" err="1" smtClean="0"/>
              <a:t>JUnit</a:t>
            </a:r>
            <a:endParaRPr lang="de-DE" sz="2400" i="0" dirty="0" smtClean="0"/>
          </a:p>
          <a:p>
            <a:pPr algn="ctr"/>
            <a:r>
              <a:rPr lang="de-DE" sz="2400" i="0" dirty="0" err="1" smtClean="0"/>
              <a:t>TestNG</a:t>
            </a:r>
            <a:endParaRPr lang="de-DE" sz="2400" i="0" dirty="0"/>
          </a:p>
        </p:txBody>
      </p:sp>
      <p:sp>
        <p:nvSpPr>
          <p:cNvPr id="31" name="Textfeld 30"/>
          <p:cNvSpPr txBox="1"/>
          <p:nvPr/>
        </p:nvSpPr>
        <p:spPr>
          <a:xfrm>
            <a:off x="5382761" y="3165159"/>
            <a:ext cx="24552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i="0" dirty="0" smtClean="0"/>
              <a:t>Container</a:t>
            </a:r>
          </a:p>
          <a:p>
            <a:pPr algn="ctr"/>
            <a:r>
              <a:rPr lang="de-DE" sz="2400" i="0" dirty="0" smtClean="0"/>
              <a:t>Java EE </a:t>
            </a:r>
            <a:r>
              <a:rPr lang="de-DE" sz="2400" i="0" dirty="0" err="1" smtClean="0"/>
              <a:t>app</a:t>
            </a:r>
            <a:r>
              <a:rPr lang="de-DE" sz="2400" i="0" dirty="0" smtClean="0"/>
              <a:t> </a:t>
            </a:r>
            <a:r>
              <a:rPr lang="de-DE" sz="2400" i="0" dirty="0" err="1" smtClean="0"/>
              <a:t>server</a:t>
            </a:r>
            <a:endParaRPr lang="de-DE" sz="2400" i="0" dirty="0" smtClean="0"/>
          </a:p>
          <a:p>
            <a:pPr algn="ctr"/>
            <a:r>
              <a:rPr lang="de-DE" sz="2400" i="0" dirty="0" err="1" smtClean="0"/>
              <a:t>Servlet</a:t>
            </a:r>
            <a:r>
              <a:rPr lang="de-DE" sz="2400" i="0" dirty="0" smtClean="0"/>
              <a:t> </a:t>
            </a:r>
            <a:r>
              <a:rPr lang="de-DE" sz="2400" i="0" dirty="0" err="1" smtClean="0"/>
              <a:t>container</a:t>
            </a:r>
            <a:endParaRPr lang="de-DE" sz="2400" i="0" dirty="0" smtClean="0"/>
          </a:p>
        </p:txBody>
      </p:sp>
      <p:sp>
        <p:nvSpPr>
          <p:cNvPr id="36" name="Rechteck 35"/>
          <p:cNvSpPr/>
          <p:nvPr/>
        </p:nvSpPr>
        <p:spPr>
          <a:xfrm>
            <a:off x="3326677" y="1857364"/>
            <a:ext cx="1847047" cy="2567144"/>
          </a:xfrm>
          <a:prstGeom prst="rect">
            <a:avLst/>
          </a:prstGeom>
          <a:ln/>
          <a:effectLst>
            <a:glow rad="63500">
              <a:schemeClr val="accent1">
                <a:alpha val="75000"/>
              </a:schemeClr>
            </a:glow>
            <a:outerShdw blurRad="50800" dist="38100" dir="2700000" algn="br" rotWithShape="0">
              <a:srgbClr val="000000">
                <a:alpha val="43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endParaRPr lang="de-DE" sz="2400" dirty="0" smtClean="0"/>
          </a:p>
          <a:p>
            <a:endParaRPr lang="de-DE" sz="2400" dirty="0"/>
          </a:p>
        </p:txBody>
      </p:sp>
      <p:sp>
        <p:nvSpPr>
          <p:cNvPr id="37" name="Textfeld 36"/>
          <p:cNvSpPr txBox="1"/>
          <p:nvPr/>
        </p:nvSpPr>
        <p:spPr>
          <a:xfrm>
            <a:off x="3298615" y="3836812"/>
            <a:ext cx="1875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i="0" dirty="0" err="1" smtClean="0"/>
              <a:t>Arquillian</a:t>
            </a:r>
            <a:endParaRPr lang="de-DE" sz="2400" b="1" i="0" dirty="0" smtClean="0"/>
          </a:p>
        </p:txBody>
      </p:sp>
      <p:sp>
        <p:nvSpPr>
          <p:cNvPr id="25" name="Rechteck 24"/>
          <p:cNvSpPr/>
          <p:nvPr/>
        </p:nvSpPr>
        <p:spPr>
          <a:xfrm>
            <a:off x="813848" y="2092232"/>
            <a:ext cx="2154811" cy="569187"/>
          </a:xfrm>
          <a:prstGeom prst="rect">
            <a:avLst/>
          </a:prstGeom>
          <a:ln/>
          <a:effectLst>
            <a:glow rad="63500">
              <a:schemeClr val="accent1">
                <a:alpha val="75000"/>
              </a:schemeClr>
            </a:glow>
            <a:outerShdw blurRad="50800" dist="38100" dir="2700000" algn="br" rotWithShape="0">
              <a:srgbClr val="000000">
                <a:alpha val="43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sp>
      <p:sp>
        <p:nvSpPr>
          <p:cNvPr id="26" name="Textfeld 25"/>
          <p:cNvSpPr txBox="1"/>
          <p:nvPr/>
        </p:nvSpPr>
        <p:spPr>
          <a:xfrm>
            <a:off x="785786" y="2162981"/>
            <a:ext cx="2182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i="0" dirty="0" err="1" smtClean="0"/>
              <a:t>Shrink</a:t>
            </a:r>
            <a:r>
              <a:rPr lang="de-DE" sz="2400" b="1" i="0" dirty="0" smtClean="0"/>
              <a:t> </a:t>
            </a:r>
            <a:r>
              <a:rPr lang="de-DE" sz="2400" b="1" i="0" dirty="0" err="1" smtClean="0"/>
              <a:t>Wrap</a:t>
            </a:r>
            <a:endParaRPr lang="de-DE" sz="2400" b="1" i="0" dirty="0"/>
          </a:p>
        </p:txBody>
      </p:sp>
      <p:grpSp>
        <p:nvGrpSpPr>
          <p:cNvPr id="38" name="Gruppieren 37"/>
          <p:cNvGrpSpPr/>
          <p:nvPr/>
        </p:nvGrpSpPr>
        <p:grpSpPr>
          <a:xfrm>
            <a:off x="5449945" y="5431987"/>
            <a:ext cx="2304414" cy="569187"/>
            <a:chOff x="4397291" y="5053303"/>
            <a:chExt cx="1960807" cy="484317"/>
          </a:xfrm>
        </p:grpSpPr>
        <p:sp>
          <p:nvSpPr>
            <p:cNvPr id="28" name="Rechteck 27"/>
            <p:cNvSpPr/>
            <p:nvPr/>
          </p:nvSpPr>
          <p:spPr>
            <a:xfrm>
              <a:off x="4397291" y="5053303"/>
              <a:ext cx="1960807" cy="484317"/>
            </a:xfrm>
            <a:prstGeom prst="rect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 sz="2400" dirty="0" smtClean="0"/>
            </a:p>
            <a:p>
              <a:endParaRPr lang="de-DE" sz="2400" dirty="0"/>
            </a:p>
          </p:txBody>
        </p:sp>
        <p:sp>
          <p:nvSpPr>
            <p:cNvPr id="29" name="Textfeld 28"/>
            <p:cNvSpPr txBox="1"/>
            <p:nvPr/>
          </p:nvSpPr>
          <p:spPr>
            <a:xfrm>
              <a:off x="4397291" y="5108061"/>
              <a:ext cx="1960807" cy="392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i="0" dirty="0" err="1" smtClean="0">
                  <a:solidFill>
                    <a:schemeClr val="bg1"/>
                  </a:solidFill>
                </a:rPr>
                <a:t>Seam</a:t>
              </a:r>
              <a:endParaRPr lang="de-DE" sz="2400" b="1" i="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llipse 19"/>
          <p:cNvSpPr/>
          <p:nvPr/>
        </p:nvSpPr>
        <p:spPr>
          <a:xfrm>
            <a:off x="5315902" y="1571612"/>
            <a:ext cx="3613816" cy="3613816"/>
          </a:xfrm>
          <a:prstGeom prst="ellipse">
            <a:avLst/>
          </a:prstGeom>
          <a:gradFill>
            <a:gsLst>
              <a:gs pos="0">
                <a:srgbClr val="FFC000">
                  <a:alpha val="61000"/>
                </a:srgbClr>
              </a:gs>
              <a:gs pos="70000">
                <a:schemeClr val="bg1"/>
              </a:gs>
            </a:gsLst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2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Real </a:t>
            </a:r>
            <a:r>
              <a:rPr lang="de-DE" dirty="0" err="1" smtClean="0"/>
              <a:t>practice</a:t>
            </a:r>
            <a:r>
              <a:rPr lang="de-DE" dirty="0" smtClean="0"/>
              <a:t> </a:t>
            </a:r>
          </a:p>
        </p:txBody>
      </p:sp>
      <p:sp>
        <p:nvSpPr>
          <p:cNvPr id="5130" name="Rectangle 10"/>
          <p:cNvSpPr>
            <a:spLocks noGrp="1" noChangeArrowheads="1"/>
          </p:cNvSpPr>
          <p:nvPr>
            <p:ph idx="1"/>
          </p:nvPr>
        </p:nvSpPr>
        <p:spPr>
          <a:xfrm>
            <a:off x="323850" y="1268413"/>
            <a:ext cx="8496300" cy="517513"/>
          </a:xfrm>
        </p:spPr>
        <p:txBody>
          <a:bodyPr/>
          <a:lstStyle/>
          <a:p>
            <a:pPr>
              <a:spcAft>
                <a:spcPts val="1800"/>
              </a:spcAft>
            </a:pPr>
            <a:r>
              <a:rPr lang="de-DE" sz="2000" dirty="0" smtClean="0"/>
              <a:t>3 </a:t>
            </a:r>
            <a:r>
              <a:rPr lang="de-DE" sz="2000" dirty="0" err="1" smtClean="0"/>
              <a:t>usecases</a:t>
            </a:r>
            <a:endParaRPr lang="de-DE" sz="200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5DCE98C-4068-43B5-93A3-A24C7A23A2DB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8405E6C-AB5C-49C6-8300-E0D31946C0F1}" type="datetime1">
              <a:rPr lang="de-DE" smtClean="0"/>
              <a:pPr/>
              <a:t>07.04.2011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Copyright © 2011 – akquinet AG</a:t>
            </a:r>
            <a:endParaRPr lang="de-DE" dirty="0"/>
          </a:p>
        </p:txBody>
      </p:sp>
      <p:grpSp>
        <p:nvGrpSpPr>
          <p:cNvPr id="17" name="Gruppieren 16"/>
          <p:cNvGrpSpPr/>
          <p:nvPr/>
        </p:nvGrpSpPr>
        <p:grpSpPr>
          <a:xfrm>
            <a:off x="785786" y="2357430"/>
            <a:ext cx="2000264" cy="2000264"/>
            <a:chOff x="785786" y="2357430"/>
            <a:chExt cx="2000264" cy="2000264"/>
          </a:xfrm>
        </p:grpSpPr>
        <p:sp>
          <p:nvSpPr>
            <p:cNvPr id="8" name="Ellipse 7"/>
            <p:cNvSpPr/>
            <p:nvPr/>
          </p:nvSpPr>
          <p:spPr>
            <a:xfrm>
              <a:off x="785786" y="2357430"/>
              <a:ext cx="2000264" cy="2000264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sz="3200" b="1" i="0" cap="all" dirty="0" smtClean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rPr>
                <a:t>1.</a:t>
              </a:r>
              <a:endParaRPr lang="de-DE" sz="3200" b="1" i="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endParaRPr>
            </a:p>
          </p:txBody>
        </p:sp>
        <p:sp>
          <p:nvSpPr>
            <p:cNvPr id="9" name="Rechteck 8"/>
            <p:cNvSpPr/>
            <p:nvPr/>
          </p:nvSpPr>
          <p:spPr>
            <a:xfrm>
              <a:off x="857224" y="3143248"/>
              <a:ext cx="185738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i="0" dirty="0" smtClean="0"/>
                <a:t>SAP-Integration </a:t>
              </a:r>
              <a:endParaRPr lang="de-DE" b="1" i="0" dirty="0"/>
            </a:p>
          </p:txBody>
        </p:sp>
      </p:grpSp>
      <p:grpSp>
        <p:nvGrpSpPr>
          <p:cNvPr id="18" name="Gruppieren 17"/>
          <p:cNvGrpSpPr/>
          <p:nvPr/>
        </p:nvGrpSpPr>
        <p:grpSpPr>
          <a:xfrm>
            <a:off x="3485599" y="2357430"/>
            <a:ext cx="2000264" cy="2000264"/>
            <a:chOff x="3485599" y="2357430"/>
            <a:chExt cx="2000264" cy="2000264"/>
          </a:xfrm>
        </p:grpSpPr>
        <p:sp>
          <p:nvSpPr>
            <p:cNvPr id="10" name="Ellipse 9"/>
            <p:cNvSpPr/>
            <p:nvPr/>
          </p:nvSpPr>
          <p:spPr>
            <a:xfrm>
              <a:off x="3485599" y="2357430"/>
              <a:ext cx="2000264" cy="2000264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sz="3200" b="1" i="0" cap="all" dirty="0" smtClean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rPr>
                <a:t>2.</a:t>
              </a:r>
              <a:endParaRPr lang="de-DE" sz="3200" b="1" i="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endParaRPr>
            </a:p>
          </p:txBody>
        </p:sp>
        <p:sp>
          <p:nvSpPr>
            <p:cNvPr id="11" name="Rechteck 10"/>
            <p:cNvSpPr/>
            <p:nvPr/>
          </p:nvSpPr>
          <p:spPr>
            <a:xfrm>
              <a:off x="3485599" y="3143248"/>
              <a:ext cx="200026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i="0" dirty="0" smtClean="0"/>
                <a:t>JMS: AS4.2.3 – AS 5.1</a:t>
              </a:r>
              <a:endParaRPr lang="de-DE" sz="2400" b="1" i="0" dirty="0"/>
            </a:p>
          </p:txBody>
        </p:sp>
      </p:grpSp>
      <p:grpSp>
        <p:nvGrpSpPr>
          <p:cNvPr id="19" name="Gruppieren 18"/>
          <p:cNvGrpSpPr/>
          <p:nvPr/>
        </p:nvGrpSpPr>
        <p:grpSpPr>
          <a:xfrm>
            <a:off x="6143636" y="2357430"/>
            <a:ext cx="2000264" cy="2000264"/>
            <a:chOff x="6143636" y="2357430"/>
            <a:chExt cx="2000264" cy="2000264"/>
          </a:xfrm>
        </p:grpSpPr>
        <p:sp>
          <p:nvSpPr>
            <p:cNvPr id="12" name="Ellipse 11"/>
            <p:cNvSpPr/>
            <p:nvPr/>
          </p:nvSpPr>
          <p:spPr>
            <a:xfrm>
              <a:off x="6143636" y="2357430"/>
              <a:ext cx="2000264" cy="2000264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sz="3200" b="1" i="0" cap="all" dirty="0" smtClean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rPr>
                <a:t>3.</a:t>
              </a:r>
              <a:endParaRPr lang="de-DE" sz="3200" b="1" i="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endParaRPr>
            </a:p>
          </p:txBody>
        </p:sp>
        <p:sp>
          <p:nvSpPr>
            <p:cNvPr id="13" name="Rechteck 12"/>
            <p:cNvSpPr/>
            <p:nvPr/>
          </p:nvSpPr>
          <p:spPr>
            <a:xfrm>
              <a:off x="6215074" y="3143248"/>
              <a:ext cx="185738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i="0" dirty="0" smtClean="0"/>
                <a:t>Seam 2-Integration</a:t>
              </a:r>
              <a:endParaRPr lang="de-DE" sz="2400" b="1" i="0" dirty="0"/>
            </a:p>
          </p:txBody>
        </p:sp>
      </p:grpSp>
      <p:sp>
        <p:nvSpPr>
          <p:cNvPr id="14" name="Rechteck 13"/>
          <p:cNvSpPr/>
          <p:nvPr/>
        </p:nvSpPr>
        <p:spPr>
          <a:xfrm>
            <a:off x="386973" y="4500570"/>
            <a:ext cx="261339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smtClean="0"/>
              <a:t>EJB3, JCA </a:t>
            </a:r>
            <a:r>
              <a:rPr lang="en-US" sz="2000" dirty="0" smtClean="0"/>
              <a:t>container configuration</a:t>
            </a:r>
            <a:endParaRPr lang="de-DE" sz="2000" dirty="0"/>
          </a:p>
        </p:txBody>
      </p:sp>
      <p:sp>
        <p:nvSpPr>
          <p:cNvPr id="15" name="Rechteck 14"/>
          <p:cNvSpPr/>
          <p:nvPr/>
        </p:nvSpPr>
        <p:spPr>
          <a:xfrm>
            <a:off x="3003409" y="4500570"/>
            <a:ext cx="290804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 smtClean="0"/>
              <a:t>multiple containers, Cargo</a:t>
            </a:r>
          </a:p>
          <a:p>
            <a:pPr algn="ctr"/>
            <a:endParaRPr lang="de-DE" sz="2000" dirty="0"/>
          </a:p>
        </p:txBody>
      </p:sp>
      <p:sp>
        <p:nvSpPr>
          <p:cNvPr id="16" name="Rechteck 15"/>
          <p:cNvSpPr/>
          <p:nvPr/>
        </p:nvSpPr>
        <p:spPr>
          <a:xfrm>
            <a:off x="6772489" y="4500570"/>
            <a:ext cx="7874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focus </a:t>
            </a:r>
            <a:endParaRPr lang="de-DE" sz="2000" dirty="0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4" grpId="0"/>
      <p:bldP spid="15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428597" y="1571612"/>
            <a:ext cx="5357850" cy="2071702"/>
          </a:xfrm>
          <a:prstGeom prst="rect">
            <a:avLst/>
          </a:prstGeom>
          <a:solidFill>
            <a:schemeClr val="bg1">
              <a:lumMod val="95000"/>
              <a:alpha val="1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12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– Seam 2-Integration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5DCE98C-4068-43B5-93A3-A24C7A23A2DB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8405E6C-AB5C-49C6-8300-E0D31946C0F1}" type="datetime1">
              <a:rPr lang="de-DE" smtClean="0"/>
              <a:pPr/>
              <a:t>07.04.2011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Copyright © 2011 – akquinet AG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357158" y="1214422"/>
            <a:ext cx="4572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i="0" dirty="0" err="1" smtClean="0">
                <a:solidFill>
                  <a:schemeClr val="bg2">
                    <a:lumMod val="50000"/>
                  </a:schemeClr>
                </a:solidFill>
              </a:rPr>
              <a:t>Local</a:t>
            </a:r>
            <a:r>
              <a:rPr lang="de-DE" sz="2000" b="1" i="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2000" b="1" i="0" dirty="0" err="1" smtClean="0">
                <a:solidFill>
                  <a:schemeClr val="bg2">
                    <a:lumMod val="50000"/>
                  </a:schemeClr>
                </a:solidFill>
              </a:rPr>
              <a:t>development</a:t>
            </a:r>
            <a:endParaRPr lang="de-DE" sz="2000" b="1" i="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642910" y="1714488"/>
            <a:ext cx="1847047" cy="1781326"/>
          </a:xfrm>
          <a:prstGeom prst="rect">
            <a:avLst/>
          </a:prstGeom>
          <a:ln/>
          <a:effectLst>
            <a:glow rad="63500">
              <a:schemeClr val="accent1">
                <a:alpha val="75000"/>
              </a:schemeClr>
            </a:glow>
            <a:outerShdw blurRad="50800" dist="38100" dir="2700000" algn="br" rotWithShape="0">
              <a:srgbClr val="000000">
                <a:alpha val="43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endParaRPr lang="de-DE" sz="2400" dirty="0" smtClean="0"/>
          </a:p>
          <a:p>
            <a:endParaRPr lang="de-DE" sz="2400" dirty="0"/>
          </a:p>
        </p:txBody>
      </p:sp>
      <p:sp>
        <p:nvSpPr>
          <p:cNvPr id="8" name="Textfeld 7"/>
          <p:cNvSpPr txBox="1"/>
          <p:nvPr/>
        </p:nvSpPr>
        <p:spPr>
          <a:xfrm>
            <a:off x="614848" y="3095704"/>
            <a:ext cx="1875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i="0" dirty="0" smtClean="0"/>
              <a:t>AS5.1/</a:t>
            </a:r>
            <a:r>
              <a:rPr lang="de-DE" sz="2000" b="1" i="0" dirty="0" err="1" smtClean="0"/>
              <a:t>GateIn</a:t>
            </a:r>
            <a:endParaRPr lang="de-DE" sz="2000" b="1" i="0" dirty="0" smtClean="0"/>
          </a:p>
        </p:txBody>
      </p:sp>
      <p:sp>
        <p:nvSpPr>
          <p:cNvPr id="20" name="Rechteck 19"/>
          <p:cNvSpPr/>
          <p:nvPr/>
        </p:nvSpPr>
        <p:spPr>
          <a:xfrm>
            <a:off x="795311" y="1866888"/>
            <a:ext cx="1562112" cy="847732"/>
          </a:xfrm>
          <a:prstGeom prst="rect">
            <a:avLst/>
          </a:prstGeom>
          <a:ln/>
          <a:effectLst>
            <a:glow rad="63500">
              <a:schemeClr val="accent1">
                <a:alpha val="75000"/>
              </a:schemeClr>
            </a:glow>
            <a:outerShdw blurRad="50800" dist="38100" dir="2700000" algn="br" rotWithShape="0">
              <a:srgbClr val="000000">
                <a:alpha val="43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endParaRPr lang="de-DE" sz="2400" dirty="0" smtClean="0"/>
          </a:p>
          <a:p>
            <a:endParaRPr lang="de-DE" sz="2400" dirty="0"/>
          </a:p>
        </p:txBody>
      </p:sp>
      <p:sp>
        <p:nvSpPr>
          <p:cNvPr id="22" name="Textfeld 21"/>
          <p:cNvSpPr txBox="1"/>
          <p:nvPr/>
        </p:nvSpPr>
        <p:spPr>
          <a:xfrm>
            <a:off x="614848" y="2085937"/>
            <a:ext cx="1875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i="0" dirty="0" err="1" smtClean="0"/>
              <a:t>Seam</a:t>
            </a:r>
            <a:endParaRPr lang="de-DE" sz="2000" b="1" i="0" dirty="0" smtClean="0"/>
          </a:p>
        </p:txBody>
      </p:sp>
      <p:pic>
        <p:nvPicPr>
          <p:cNvPr id="34" name="Picture 2" descr="C:\users\nicole\projects_txtr\txtr_praesi\pfeil-link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9957" y="2220758"/>
            <a:ext cx="2255512" cy="948642"/>
          </a:xfrm>
          <a:prstGeom prst="rect">
            <a:avLst/>
          </a:prstGeom>
          <a:noFill/>
        </p:spPr>
      </p:pic>
      <p:pic>
        <p:nvPicPr>
          <p:cNvPr id="35" name="Picture 2" descr="C:\users\nicole\projects_txtr\txtr_praesi\pfeil-link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0800000">
            <a:off x="2928926" y="2220758"/>
            <a:ext cx="2255512" cy="948642"/>
          </a:xfrm>
          <a:prstGeom prst="rect">
            <a:avLst/>
          </a:prstGeom>
          <a:noFill/>
        </p:spPr>
      </p:pic>
      <p:pic>
        <p:nvPicPr>
          <p:cNvPr id="36" name="Grafik 35" descr="ear-packag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43240" y="1928802"/>
            <a:ext cx="1424940" cy="1385976"/>
          </a:xfrm>
          <a:prstGeom prst="rect">
            <a:avLst/>
          </a:prstGeom>
        </p:spPr>
      </p:pic>
      <p:pic>
        <p:nvPicPr>
          <p:cNvPr id="24" name="Grafik 23" descr="developer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32888" y="1571612"/>
            <a:ext cx="2382318" cy="1998253"/>
          </a:xfrm>
          <a:prstGeom prst="rect">
            <a:avLst/>
          </a:prstGeom>
        </p:spPr>
      </p:pic>
      <p:sp>
        <p:nvSpPr>
          <p:cNvPr id="47" name="Rectangle 10"/>
          <p:cNvSpPr>
            <a:spLocks noGrp="1" noChangeArrowheads="1"/>
          </p:cNvSpPr>
          <p:nvPr>
            <p:ph idx="1"/>
          </p:nvPr>
        </p:nvSpPr>
        <p:spPr>
          <a:xfrm>
            <a:off x="428597" y="4005064"/>
            <a:ext cx="4752528" cy="1728614"/>
          </a:xfrm>
        </p:spPr>
        <p:txBody>
          <a:bodyPr/>
          <a:lstStyle/>
          <a:p>
            <a:pPr lvl="1"/>
            <a:r>
              <a:rPr lang="de-DE" sz="2000" dirty="0" smtClean="0"/>
              <a:t>Remote </a:t>
            </a:r>
            <a:r>
              <a:rPr lang="de-DE" sz="2000" dirty="0" err="1" smtClean="0"/>
              <a:t>container</a:t>
            </a:r>
            <a:endParaRPr lang="de-DE" sz="2000" dirty="0" smtClean="0"/>
          </a:p>
          <a:p>
            <a:pPr lvl="1"/>
            <a:r>
              <a:rPr lang="de-DE" sz="2000" dirty="0" err="1" smtClean="0"/>
              <a:t>Deployment</a:t>
            </a:r>
            <a:r>
              <a:rPr lang="de-DE" sz="2000" dirty="0" smtClean="0"/>
              <a:t> </a:t>
            </a:r>
            <a:r>
              <a:rPr lang="de-DE" sz="2000" dirty="0" err="1" smtClean="0"/>
              <a:t>against</a:t>
            </a:r>
            <a:r>
              <a:rPr lang="de-DE" sz="2000" dirty="0" smtClean="0"/>
              <a:t> </a:t>
            </a:r>
            <a:r>
              <a:rPr lang="de-DE" sz="2000" dirty="0" err="1" smtClean="0"/>
              <a:t>running</a:t>
            </a:r>
            <a:r>
              <a:rPr lang="de-DE" sz="2000" dirty="0" smtClean="0"/>
              <a:t> </a:t>
            </a:r>
            <a:r>
              <a:rPr lang="de-DE" sz="2000" dirty="0" err="1" smtClean="0"/>
              <a:t>instance</a:t>
            </a:r>
            <a:endParaRPr lang="de-DE" sz="2000" dirty="0" smtClean="0"/>
          </a:p>
          <a:p>
            <a:pPr lvl="1"/>
            <a:r>
              <a:rPr lang="de-DE" sz="2000" dirty="0" smtClean="0"/>
              <a:t>Fast </a:t>
            </a:r>
            <a:r>
              <a:rPr lang="de-DE" sz="2000" dirty="0" err="1" smtClean="0"/>
              <a:t>feedback</a:t>
            </a:r>
            <a:endParaRPr lang="de-DE" sz="2000" dirty="0" smtClean="0"/>
          </a:p>
          <a:p>
            <a:pPr lvl="1"/>
            <a:r>
              <a:rPr lang="de-DE" sz="2000" b="1" dirty="0" err="1" smtClean="0"/>
              <a:t>mvn</a:t>
            </a:r>
            <a:r>
              <a:rPr lang="de-DE" sz="2000" b="1" dirty="0" smtClean="0"/>
              <a:t> </a:t>
            </a:r>
            <a:r>
              <a:rPr lang="de-DE" sz="2000" b="1" dirty="0" err="1" smtClean="0"/>
              <a:t>verify</a:t>
            </a:r>
            <a:r>
              <a:rPr lang="de-DE" sz="2000" b="1" dirty="0" smtClean="0"/>
              <a:t> -Pit,jbossas51_remote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Blank 13">
      <a:dk1>
        <a:srgbClr val="3F3F3F"/>
      </a:dk1>
      <a:lt1>
        <a:srgbClr val="FFFFFF"/>
      </a:lt1>
      <a:dk2>
        <a:srgbClr val="3F3F3F"/>
      </a:dk2>
      <a:lt2>
        <a:srgbClr val="D9D9D9"/>
      </a:lt2>
      <a:accent1>
        <a:srgbClr val="AEB2CC"/>
      </a:accent1>
      <a:accent2>
        <a:srgbClr val="353E7F"/>
      </a:accent2>
      <a:accent3>
        <a:srgbClr val="FFFFFF"/>
      </a:accent3>
      <a:accent4>
        <a:srgbClr val="343434"/>
      </a:accent4>
      <a:accent5>
        <a:srgbClr val="D3D5E2"/>
      </a:accent5>
      <a:accent6>
        <a:srgbClr val="2F3772"/>
      </a:accent6>
      <a:hlink>
        <a:srgbClr val="007C60"/>
      </a:hlink>
      <a:folHlink>
        <a:srgbClr val="5AB049"/>
      </a:folHlink>
    </a:clrScheme>
    <a:fontScheme name="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3">
        <a:dk1>
          <a:srgbClr val="3F3F3F"/>
        </a:dk1>
        <a:lt1>
          <a:srgbClr val="FFFFFF"/>
        </a:lt1>
        <a:dk2>
          <a:srgbClr val="3F3F3F"/>
        </a:dk2>
        <a:lt2>
          <a:srgbClr val="D9D9D9"/>
        </a:lt2>
        <a:accent1>
          <a:srgbClr val="AEB2CC"/>
        </a:accent1>
        <a:accent2>
          <a:srgbClr val="353E7F"/>
        </a:accent2>
        <a:accent3>
          <a:srgbClr val="FFFFFF"/>
        </a:accent3>
        <a:accent4>
          <a:srgbClr val="343434"/>
        </a:accent4>
        <a:accent5>
          <a:srgbClr val="D3D5E2"/>
        </a:accent5>
        <a:accent6>
          <a:srgbClr val="2F3772"/>
        </a:accent6>
        <a:hlink>
          <a:srgbClr val="007C60"/>
        </a:hlink>
        <a:folHlink>
          <a:srgbClr val="5AB0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">
        <a:dk1>
          <a:srgbClr val="3F3F3F"/>
        </a:dk1>
        <a:lt1>
          <a:srgbClr val="FFFFFF"/>
        </a:lt1>
        <a:dk2>
          <a:srgbClr val="3F3F3F"/>
        </a:dk2>
        <a:lt2>
          <a:srgbClr val="D9D9D9"/>
        </a:lt2>
        <a:accent1>
          <a:srgbClr val="AEB2CC"/>
        </a:accent1>
        <a:accent2>
          <a:srgbClr val="353E7F"/>
        </a:accent2>
        <a:accent3>
          <a:srgbClr val="FFFFFF"/>
        </a:accent3>
        <a:accent4>
          <a:srgbClr val="343434"/>
        </a:accent4>
        <a:accent5>
          <a:srgbClr val="D3D5E2"/>
        </a:accent5>
        <a:accent6>
          <a:srgbClr val="2F3772"/>
        </a:accent6>
        <a:hlink>
          <a:srgbClr val="007C60"/>
        </a:hlink>
        <a:folHlink>
          <a:srgbClr val="5AB0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">
        <a:dk1>
          <a:srgbClr val="3F3F3F"/>
        </a:dk1>
        <a:lt1>
          <a:srgbClr val="FFFFFF"/>
        </a:lt1>
        <a:dk2>
          <a:srgbClr val="3F3F3F"/>
        </a:dk2>
        <a:lt2>
          <a:srgbClr val="D9D9D9"/>
        </a:lt2>
        <a:accent1>
          <a:srgbClr val="AEB2CC"/>
        </a:accent1>
        <a:accent2>
          <a:srgbClr val="353E7F"/>
        </a:accent2>
        <a:accent3>
          <a:srgbClr val="FFFFFF"/>
        </a:accent3>
        <a:accent4>
          <a:srgbClr val="343434"/>
        </a:accent4>
        <a:accent5>
          <a:srgbClr val="D3D5E2"/>
        </a:accent5>
        <a:accent6>
          <a:srgbClr val="2F3772"/>
        </a:accent6>
        <a:hlink>
          <a:srgbClr val="007C60"/>
        </a:hlink>
        <a:folHlink>
          <a:srgbClr val="5AB04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3E92FB4F0E35945A177EEC2242ABF8A" ma:contentTypeVersion="1" ma:contentTypeDescription="Ein neues Dokument erstellen." ma:contentTypeScope="" ma:versionID="d2cf3a726627425c3604448812c626dc">
  <xsd:schema xmlns:xsd="http://www.w3.org/2001/XMLSchema" xmlns:p="http://schemas.microsoft.com/office/2006/metadata/properties" targetNamespace="http://schemas.microsoft.com/office/2006/metadata/properties" ma:root="true" ma:fieldsID="bf0b6019ab54b64ea4206d6353e55016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 ma:readOnly="tru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9F6416C8-433A-4551-934F-6235299925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A3DD9004-FDF2-48DF-A03D-348092345D4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5A4017D-26DD-4BAA-A2EC-766517FD49C2}">
  <ds:schemaRefs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514</Words>
  <Application>Microsoft Office PowerPoint</Application>
  <PresentationFormat>Bildschirmpräsentation (4:3)</PresentationFormat>
  <Paragraphs>155</Paragraphs>
  <Slides>15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6" baseType="lpstr">
      <vt:lpstr>Blank</vt:lpstr>
      <vt:lpstr>Seam 2:  Real Integration Testing with Arquillian </vt:lpstr>
      <vt:lpstr>Who I am… </vt:lpstr>
      <vt:lpstr>Agenda</vt:lpstr>
      <vt:lpstr>Seam 2? … I think it‘s outdated?</vt:lpstr>
      <vt:lpstr>Arquillian – future of Java EE testing </vt:lpstr>
      <vt:lpstr>ShrinkWrap – Skip the Build! </vt:lpstr>
      <vt:lpstr>Java EE testing </vt:lpstr>
      <vt:lpstr>Real practice </vt:lpstr>
      <vt:lpstr>Practice – Seam 2-Integration</vt:lpstr>
      <vt:lpstr>Practice – Seam 2-Integration</vt:lpstr>
      <vt:lpstr>It’s time for Live Coding</vt:lpstr>
      <vt:lpstr>Seam 2 and Arquillian Roadmap</vt:lpstr>
      <vt:lpstr>Multiple containers</vt:lpstr>
      <vt:lpstr>The future</vt:lpstr>
      <vt:lpstr>Thank you</vt:lpstr>
    </vt:vector>
  </TitlesOfParts>
  <Company>akquinet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Seam2: Real integration testing with Arquillian</dc:title>
  <dc:creator>Michael Schütz</dc:creator>
  <cp:lastModifiedBy>Michael Schütz</cp:lastModifiedBy>
  <cp:revision>644</cp:revision>
  <dcterms:created xsi:type="dcterms:W3CDTF">2006-07-10T12:31:38Z</dcterms:created>
  <dcterms:modified xsi:type="dcterms:W3CDTF">2011-04-07T21:36:50Z</dcterms:modified>
  <cp:contentType>Dokument</cp:contentTyp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0x01010013E92FB4F0E35945A177EEC2242ABF8A</vt:lpwstr>
  </property>
</Properties>
</file>