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sldIdLst>
    <p:sldId id="419" r:id="rId5"/>
    <p:sldId id="417" r:id="rId6"/>
    <p:sldId id="422" r:id="rId7"/>
    <p:sldId id="423" r:id="rId8"/>
    <p:sldId id="424" r:id="rId9"/>
    <p:sldId id="425" r:id="rId10"/>
    <p:sldId id="426" r:id="rId11"/>
    <p:sldId id="427" r:id="rId12"/>
    <p:sldId id="434" r:id="rId13"/>
    <p:sldId id="435" r:id="rId14"/>
    <p:sldId id="429" r:id="rId15"/>
    <p:sldId id="430" r:id="rId16"/>
    <p:sldId id="431" r:id="rId17"/>
    <p:sldId id="432" r:id="rId18"/>
    <p:sldId id="433" r:id="rId19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50E"/>
    <a:srgbClr val="1D9531"/>
    <a:srgbClr val="00266E"/>
    <a:srgbClr val="AD0068"/>
    <a:srgbClr val="D8001A"/>
    <a:srgbClr val="EA7600"/>
    <a:srgbClr val="F8AD00"/>
    <a:srgbClr val="FFD8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92" autoAdjust="0"/>
    <p:restoredTop sz="97368" autoAdjust="0"/>
  </p:normalViewPr>
  <p:slideViewPr>
    <p:cSldViewPr snapToObjects="1" showGuides="1">
      <p:cViewPr>
        <p:scale>
          <a:sx n="125" d="100"/>
          <a:sy n="125" d="100"/>
        </p:scale>
        <p:origin x="72" y="234"/>
      </p:cViewPr>
      <p:guideLst>
        <p:guide orient="horz" pos="2387"/>
        <p:guide orient="horz" pos="799"/>
        <p:guide orient="horz" pos="4020"/>
        <p:guide pos="2880"/>
        <p:guide pos="5556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676" y="181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fld id="{5EF431E7-9370-4A81-8E0C-57EF47BAE8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6789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7"/>
          <p:cNvSpPr>
            <a:spLocks noChangeArrowheads="1"/>
          </p:cNvSpPr>
          <p:nvPr userDrawn="1"/>
        </p:nvSpPr>
        <p:spPr bwMode="auto">
          <a:xfrm>
            <a:off x="0" y="4652963"/>
            <a:ext cx="9144000" cy="11525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23850" y="1916113"/>
            <a:ext cx="8031163" cy="1470025"/>
          </a:xfrm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1" hangingPunct="1"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3318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73463"/>
            <a:ext cx="8031163" cy="609600"/>
          </a:xfrm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eaLnBrk="1" hangingPunct="1">
              <a:buFont typeface="Calibri" pitchFamily="34" charset="0"/>
              <a:buNone/>
              <a:defRPr sz="2000" b="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13327" name="Picture 37" descr="akquinet-Logo-4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60" name="Group 48"/>
          <p:cNvGrpSpPr>
            <a:grpSpLocks/>
          </p:cNvGrpSpPr>
          <p:nvPr userDrawn="1"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3342" name="Rectangle 30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3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4" name="Rectangle 32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5" name="Rectangle 33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6" name="Rectangle 34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0" name="Rectangle 28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  <p:grpSp>
        <p:nvGrpSpPr>
          <p:cNvPr id="13353" name="Group 41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</p:spTree>
  </p:cSld>
  <p:clrMapOvr>
    <a:masterClrMapping/>
  </p:clrMapOvr>
  <p:transition advClick="0"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496050" cy="7302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07.10.2010</a:t>
            </a:fld>
            <a:endParaRPr lang="de-DE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</p:spTree>
    <p:extLst>
      <p:ext uri="{BB962C8B-B14F-4D97-AF65-F5344CB8AC3E}">
        <p14:creationId xmlns="" xmlns:p14="http://schemas.microsoft.com/office/powerpoint/2010/main" val="418800751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0" y="6498000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i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27000"/>
            <a:ext cx="64960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07.10.2010</a:t>
            </a:fld>
            <a:endParaRPr lang="de-DE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  <p:grpSp>
        <p:nvGrpSpPr>
          <p:cNvPr id="1051" name="Group 27"/>
          <p:cNvGrpSpPr>
            <a:grpSpLocks/>
          </p:cNvGrpSpPr>
          <p:nvPr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pic>
        <p:nvPicPr>
          <p:cNvPr id="1039" name="Picture 37" descr="akquinet-Logo-4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2" name="Group 28"/>
          <p:cNvGrpSpPr>
            <a:grpSpLocks/>
          </p:cNvGrpSpPr>
          <p:nvPr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053" name="Rectangle 29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7" name="Rectangle 33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advClick="0"/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defRPr b="1">
          <a:solidFill>
            <a:srgbClr val="3F3F3F"/>
          </a:solidFill>
          <a:latin typeface="Calibri" pitchFamily="34" charset="0"/>
          <a:ea typeface="+mn-ea"/>
          <a:cs typeface="Calibri" pitchFamily="34" charset="0"/>
        </a:defRPr>
      </a:lvl1pPr>
      <a:lvl2pPr marL="273050" indent="-271463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>
          <a:solidFill>
            <a:srgbClr val="3F3F3F"/>
          </a:solidFill>
          <a:latin typeface="Calibri" pitchFamily="34" charset="0"/>
          <a:cs typeface="Calibri" pitchFamily="34" charset="0"/>
        </a:defRPr>
      </a:lvl2pPr>
      <a:lvl3pPr marL="539750" indent="-252413" algn="l" rtl="0" eaLnBrk="0" fontAlgn="base" hangingPunct="0">
        <a:spcBef>
          <a:spcPct val="10000"/>
        </a:spcBef>
        <a:spcAft>
          <a:spcPct val="0"/>
        </a:spcAft>
        <a:buClr>
          <a:schemeClr val="tx1"/>
        </a:buClr>
        <a:buChar char="–"/>
        <a:defRPr>
          <a:solidFill>
            <a:srgbClr val="3F3F3F"/>
          </a:solidFill>
          <a:latin typeface="Calibri" pitchFamily="34" charset="0"/>
          <a:cs typeface="Calibri" pitchFamily="34" charset="0"/>
        </a:defRPr>
      </a:lvl3pPr>
      <a:lvl4pPr marL="814388" indent="-2524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buChar char="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4pPr>
      <a:lvl5pPr marL="1073150" indent="-23018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5pPr>
      <a:lvl6pPr marL="27241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6pPr>
      <a:lvl7pPr marL="31813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7pPr>
      <a:lvl8pPr marL="36385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8pPr>
      <a:lvl9pPr marL="40957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323851" y="1916113"/>
            <a:ext cx="8556904" cy="2088951"/>
          </a:xfrm>
        </p:spPr>
        <p:txBody>
          <a:bodyPr/>
          <a:lstStyle/>
          <a:p>
            <a:r>
              <a:rPr lang="en-US" dirty="0" smtClean="0"/>
              <a:t>Seam 2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Real </a:t>
            </a:r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/>
              <a:t>with </a:t>
            </a:r>
            <a:r>
              <a:rPr lang="en-US" dirty="0" err="1"/>
              <a:t>Arquillian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717032"/>
            <a:ext cx="8031163" cy="609600"/>
          </a:xfrm>
        </p:spPr>
        <p:txBody>
          <a:bodyPr/>
          <a:lstStyle/>
          <a:p>
            <a:r>
              <a:rPr lang="de-DE" dirty="0"/>
              <a:t>Michael </a:t>
            </a:r>
            <a:r>
              <a:rPr lang="de-DE" dirty="0" smtClean="0"/>
              <a:t>Schütz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9916" y="1442715"/>
            <a:ext cx="2830839" cy="76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1" y="4941168"/>
            <a:ext cx="4470370" cy="1641872"/>
          </a:xfrm>
          <a:prstGeom prst="rect">
            <a:avLst/>
          </a:prstGeom>
        </p:spPr>
      </p:pic>
      <p:pic>
        <p:nvPicPr>
          <p:cNvPr id="14338" name="Picture 2" descr="http://sfwk.org/themes/sfwkorg/img/seam_icon_lar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4941168"/>
            <a:ext cx="1866900" cy="1524001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</a:t>
            </a:r>
            <a:r>
              <a:rPr lang="en-US" dirty="0" smtClean="0"/>
              <a:t>Seam 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57158" y="1214348"/>
            <a:ext cx="645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CI – </a:t>
            </a:r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Continuous</a:t>
            </a:r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 Integration</a:t>
            </a:r>
          </a:p>
        </p:txBody>
      </p:sp>
      <p:grpSp>
        <p:nvGrpSpPr>
          <p:cNvPr id="14" name="Gruppieren 50"/>
          <p:cNvGrpSpPr/>
          <p:nvPr/>
        </p:nvGrpSpPr>
        <p:grpSpPr>
          <a:xfrm>
            <a:off x="428597" y="1661564"/>
            <a:ext cx="6858047" cy="2217080"/>
            <a:chOff x="428597" y="4143380"/>
            <a:chExt cx="6858047" cy="2217080"/>
          </a:xfrm>
        </p:grpSpPr>
        <p:sp>
          <p:nvSpPr>
            <p:cNvPr id="11" name="Rechteck 10"/>
            <p:cNvSpPr/>
            <p:nvPr/>
          </p:nvSpPr>
          <p:spPr>
            <a:xfrm>
              <a:off x="428597" y="4143380"/>
              <a:ext cx="5357850" cy="2071702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/>
            <p:cNvSpPr/>
            <p:nvPr/>
          </p:nvSpPr>
          <p:spPr>
            <a:xfrm>
              <a:off x="642910" y="4286256"/>
              <a:ext cx="1847047" cy="1781326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14848" y="5667472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smtClean="0"/>
                <a:t>AS5.1/</a:t>
              </a:r>
              <a:r>
                <a:rPr lang="de-DE" sz="2000" b="1" i="0" dirty="0" err="1" smtClean="0"/>
                <a:t>GateIn</a:t>
              </a:r>
              <a:endParaRPr lang="de-DE" sz="2000" b="1" i="0" dirty="0" smtClean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795311" y="4429132"/>
              <a:ext cx="1562112" cy="847732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14848" y="4668717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err="1" smtClean="0"/>
                <a:t>Seam</a:t>
              </a:r>
              <a:endParaRPr lang="de-DE" sz="2000" b="1" i="0" dirty="0" smtClean="0"/>
            </a:p>
          </p:txBody>
        </p:sp>
        <p:pic>
          <p:nvPicPr>
            <p:cNvPr id="26" name="Grafik 25" descr="huds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9327" y="4176811"/>
              <a:ext cx="2517317" cy="1966833"/>
            </a:xfrm>
            <a:prstGeom prst="rect">
              <a:avLst/>
            </a:prstGeom>
          </p:spPr>
        </p:pic>
        <p:pic>
          <p:nvPicPr>
            <p:cNvPr id="2050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1759" y="4357694"/>
              <a:ext cx="2255512" cy="948642"/>
            </a:xfrm>
            <a:prstGeom prst="rect">
              <a:avLst/>
            </a:prstGeom>
            <a:noFill/>
          </p:spPr>
        </p:pic>
        <p:sp>
          <p:nvSpPr>
            <p:cNvPr id="18" name="Textfeld 17"/>
            <p:cNvSpPr txBox="1"/>
            <p:nvPr/>
          </p:nvSpPr>
          <p:spPr>
            <a:xfrm>
              <a:off x="3286116" y="4214818"/>
              <a:ext cx="18983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i="0" dirty="0" err="1" smtClean="0"/>
                <a:t>Started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automatically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by</a:t>
              </a:r>
              <a:r>
                <a:rPr lang="de-DE" i="0" dirty="0" smtClean="0"/>
                <a:t> Hudson</a:t>
              </a:r>
            </a:p>
          </p:txBody>
        </p:sp>
        <p:pic>
          <p:nvPicPr>
            <p:cNvPr id="32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9957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33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2928926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25" name="Grafik 24" descr="ear-packag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3240" y="4974484"/>
              <a:ext cx="1424940" cy="1385976"/>
            </a:xfrm>
            <a:prstGeom prst="rect">
              <a:avLst/>
            </a:prstGeom>
          </p:spPr>
        </p:pic>
      </p:grpSp>
      <p:sp>
        <p:nvSpPr>
          <p:cNvPr id="43" name="Rectangle 10"/>
          <p:cNvSpPr>
            <a:spLocks noGrp="1" noChangeArrowheads="1"/>
          </p:cNvSpPr>
          <p:nvPr>
            <p:ph idx="1"/>
          </p:nvPr>
        </p:nvSpPr>
        <p:spPr>
          <a:xfrm>
            <a:off x="428597" y="3932634"/>
            <a:ext cx="4752528" cy="1728614"/>
          </a:xfrm>
        </p:spPr>
        <p:txBody>
          <a:bodyPr/>
          <a:lstStyle/>
          <a:p>
            <a:pPr lvl="1"/>
            <a:r>
              <a:rPr lang="de-DE" dirty="0" err="1" smtClean="0"/>
              <a:t>Managed</a:t>
            </a:r>
            <a:r>
              <a:rPr lang="de-DE" dirty="0" smtClean="0"/>
              <a:t> </a:t>
            </a:r>
            <a:r>
              <a:rPr lang="de-DE" dirty="0" err="1" smtClean="0"/>
              <a:t>container</a:t>
            </a:r>
            <a:endParaRPr lang="de-DE" dirty="0" smtClean="0"/>
          </a:p>
          <a:p>
            <a:pPr lvl="1"/>
            <a:r>
              <a:rPr lang="de-DE" dirty="0" smtClean="0"/>
              <a:t>Automatic </a:t>
            </a:r>
            <a:r>
              <a:rPr lang="de-DE" dirty="0" err="1" smtClean="0"/>
              <a:t>nightly</a:t>
            </a:r>
            <a:r>
              <a:rPr lang="de-DE" dirty="0" smtClean="0"/>
              <a:t> </a:t>
            </a:r>
            <a:r>
              <a:rPr lang="de-DE" dirty="0" err="1" smtClean="0"/>
              <a:t>hudson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endParaRPr lang="de-DE" dirty="0" smtClean="0"/>
          </a:p>
          <a:p>
            <a:pPr lvl="1"/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Lifecycle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endParaRPr lang="de-DE" dirty="0" smtClean="0"/>
          </a:p>
          <a:p>
            <a:pPr lvl="1"/>
            <a:r>
              <a:rPr lang="de-DE" b="1" dirty="0" err="1" smtClean="0"/>
              <a:t>mvn</a:t>
            </a:r>
            <a:r>
              <a:rPr lang="de-DE" b="1" dirty="0" smtClean="0"/>
              <a:t> </a:t>
            </a:r>
            <a:r>
              <a:rPr lang="de-DE" b="1" dirty="0" err="1" smtClean="0"/>
              <a:t>verify</a:t>
            </a:r>
            <a:r>
              <a:rPr lang="de-DE" b="1" dirty="0" smtClean="0"/>
              <a:t> -</a:t>
            </a:r>
            <a:r>
              <a:rPr lang="de-DE" b="1" dirty="0" smtClean="0"/>
              <a:t>Pit,jbossas51_managed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9" descr="Bildschirmfoto 2010-09-27 um 15.55.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41009">
            <a:off x="5220416" y="4161573"/>
            <a:ext cx="2591739" cy="15705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time for Live Coding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071670" y="3571876"/>
            <a:ext cx="5866360" cy="1714512"/>
          </a:xfrm>
        </p:spPr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EJB injected Seam test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Native Seam injection</a:t>
            </a:r>
            <a:endParaRPr lang="de-DE" sz="32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8" name="Grafik 7" descr="develop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0" y="1285860"/>
            <a:ext cx="2382318" cy="1998253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Seam 2 and </a:t>
            </a:r>
            <a:r>
              <a:rPr lang="en-US" dirty="0" err="1" smtClean="0"/>
              <a:t>Arquillian</a:t>
            </a:r>
            <a:r>
              <a:rPr lang="en-US" dirty="0" smtClean="0"/>
              <a:t> Roadmap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dirty="0" smtClean="0"/>
          </a:p>
          <a:p>
            <a:pPr lvl="1"/>
            <a:r>
              <a:rPr lang="en-US" dirty="0" smtClean="0"/>
              <a:t>API support --&gt; where to put it? </a:t>
            </a:r>
          </a:p>
          <a:p>
            <a:pPr lvl="1"/>
            <a:r>
              <a:rPr lang="en-US" dirty="0" smtClean="0"/>
              <a:t>Extending --&gt; @In </a:t>
            </a:r>
            <a:r>
              <a:rPr lang="en-US" dirty="0" err="1" smtClean="0"/>
              <a:t>Enricher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Arquillian</a:t>
            </a:r>
            <a:r>
              <a:rPr lang="en-US" dirty="0" smtClean="0"/>
              <a:t> base in lots of open source projects CDI/Weld </a:t>
            </a:r>
            <a:r>
              <a:rPr lang="en-US" dirty="0" err="1" smtClean="0"/>
              <a:t>Jboss</a:t>
            </a:r>
            <a:r>
              <a:rPr lang="en-US" dirty="0" smtClean="0"/>
              <a:t> </a:t>
            </a:r>
            <a:r>
              <a:rPr lang="en-US" dirty="0" err="1" smtClean="0"/>
              <a:t>EJBimpl</a:t>
            </a:r>
            <a:r>
              <a:rPr lang="en-US" dirty="0" smtClean="0"/>
              <a:t>, …</a:t>
            </a:r>
          </a:p>
          <a:p>
            <a:pPr lvl="1"/>
            <a:r>
              <a:rPr lang="en-US" dirty="0" err="1" smtClean="0"/>
              <a:t>JSFUnit</a:t>
            </a:r>
            <a:r>
              <a:rPr lang="en-US" dirty="0" smtClean="0"/>
              <a:t>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containers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8" name="Grafik 7" descr="multiplecontainer.png"/>
          <p:cNvPicPr>
            <a:picLocks noChangeAspect="1"/>
          </p:cNvPicPr>
          <p:nvPr/>
        </p:nvPicPr>
        <p:blipFill>
          <a:blip r:embed="rId2" cstate="print"/>
          <a:srcRect t="833" b="1250"/>
          <a:stretch>
            <a:fillRect/>
          </a:stretch>
        </p:blipFill>
        <p:spPr>
          <a:xfrm>
            <a:off x="857224" y="1116809"/>
            <a:ext cx="7358114" cy="531710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-142908" y="1928802"/>
            <a:ext cx="9429816" cy="50006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dirty="0" smtClean="0"/>
          </a:p>
          <a:p>
            <a:pPr lvl="1"/>
            <a:r>
              <a:rPr lang="de-DE" dirty="0" smtClean="0"/>
              <a:t>More </a:t>
            </a:r>
            <a:r>
              <a:rPr lang="de-DE" dirty="0" err="1" smtClean="0"/>
              <a:t>containers</a:t>
            </a:r>
            <a:r>
              <a:rPr lang="de-DE" dirty="0" smtClean="0"/>
              <a:t> – </a:t>
            </a:r>
            <a:r>
              <a:rPr lang="de-DE" dirty="0" err="1" smtClean="0"/>
              <a:t>Weblogic</a:t>
            </a:r>
            <a:r>
              <a:rPr lang="de-DE" dirty="0" smtClean="0"/>
              <a:t>, Spring, Hibernate, </a:t>
            </a:r>
            <a:r>
              <a:rPr lang="de-DE" dirty="0" err="1" smtClean="0"/>
              <a:t>Drools</a:t>
            </a:r>
            <a:r>
              <a:rPr lang="de-DE" dirty="0" smtClean="0"/>
              <a:t>... </a:t>
            </a:r>
          </a:p>
          <a:p>
            <a:pPr lvl="1"/>
            <a:r>
              <a:rPr lang="de-DE" dirty="0" smtClean="0"/>
              <a:t>Frameworks: </a:t>
            </a:r>
            <a:r>
              <a:rPr lang="de-DE" dirty="0" err="1" smtClean="0"/>
              <a:t>Selenium</a:t>
            </a:r>
            <a:endParaRPr lang="de-DE" dirty="0" smtClean="0"/>
          </a:p>
          <a:p>
            <a:pPr lvl="1"/>
            <a:r>
              <a:rPr lang="de-DE" dirty="0" smtClean="0"/>
              <a:t>multiple </a:t>
            </a:r>
            <a:r>
              <a:rPr lang="de-DE" dirty="0" err="1" smtClean="0"/>
              <a:t>deploy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containers</a:t>
            </a:r>
            <a:endParaRPr lang="de-DE" dirty="0" smtClean="0"/>
          </a:p>
          <a:p>
            <a:pPr lvl="1"/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r>
              <a:rPr lang="de-DE" dirty="0" smtClean="0"/>
              <a:t> (</a:t>
            </a:r>
            <a:r>
              <a:rPr lang="de-DE" dirty="0" err="1" smtClean="0"/>
              <a:t>jClouds</a:t>
            </a:r>
            <a:r>
              <a:rPr lang="de-DE" dirty="0" smtClean="0"/>
              <a:t>, </a:t>
            </a:r>
            <a:r>
              <a:rPr lang="de-DE" dirty="0" err="1" smtClean="0"/>
              <a:t>Steamcannon</a:t>
            </a:r>
            <a:r>
              <a:rPr lang="de-DE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dirty="0" smtClean="0"/>
          </a:p>
          <a:p>
            <a:pPr lvl="1"/>
            <a:r>
              <a:rPr lang="de-DE" dirty="0" smtClean="0"/>
              <a:t>TODO: Daten/URLs eintragen zum Herunterladen der Daten</a:t>
            </a:r>
          </a:p>
          <a:p>
            <a:pPr lvl="1"/>
            <a:r>
              <a:rPr lang="de-DE" dirty="0" err="1" smtClean="0"/>
              <a:t>Twitter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 smtClean="0"/>
              <a:t> </a:t>
            </a:r>
            <a:r>
              <a:rPr lang="de-DE" dirty="0" err="1" smtClean="0"/>
              <a:t>etc</a:t>
            </a:r>
            <a:r>
              <a:rPr lang="de-DE" dirty="0" smtClean="0"/>
              <a:t>…</a:t>
            </a:r>
          </a:p>
          <a:p>
            <a:pPr lvl="1"/>
            <a:r>
              <a:rPr lang="de-DE" dirty="0" smtClean="0"/>
              <a:t>Email </a:t>
            </a:r>
          </a:p>
          <a:p>
            <a:pPr lvl="1"/>
            <a:r>
              <a:rPr lang="de-DE" dirty="0" smtClean="0"/>
              <a:t>Download </a:t>
            </a:r>
            <a:r>
              <a:rPr lang="de-DE" dirty="0" err="1" smtClean="0"/>
              <a:t>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I am…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824180" y="1554165"/>
            <a:ext cx="3105142" cy="446075"/>
          </a:xfrm>
        </p:spPr>
        <p:txBody>
          <a:bodyPr/>
          <a:lstStyle/>
          <a:p>
            <a:pPr algn="ctr"/>
            <a:r>
              <a:rPr lang="de-DE" sz="2800" dirty="0" smtClean="0"/>
              <a:t>Michael Schütz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7" name="Grafik 6" descr="msc-silhouet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6" y="1857364"/>
            <a:ext cx="2857520" cy="433670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29058" y="2357430"/>
            <a:ext cx="114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b="1" i="0" dirty="0" smtClean="0">
                <a:solidFill>
                  <a:schemeClr val="bg1"/>
                </a:solidFill>
              </a:rPr>
              <a:t>?</a:t>
            </a:r>
            <a:endParaRPr lang="de-DE" sz="12000" b="1" i="0" dirty="0">
              <a:solidFill>
                <a:schemeClr val="bg1"/>
              </a:solidFill>
            </a:endParaRPr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5405433" y="2428868"/>
            <a:ext cx="2816233" cy="9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Contributor</a:t>
            </a:r>
            <a:endParaRPr kumimoji="0" lang="de-DE" sz="28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 bwMode="auto">
          <a:xfrm>
            <a:off x="317500" y="3717032"/>
            <a:ext cx="3105142" cy="10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Profile </a:t>
            </a: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 bwMode="auto">
          <a:xfrm>
            <a:off x="5405433" y="4103639"/>
            <a:ext cx="2911494" cy="112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@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michaelschuetz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0"/>
          <p:cNvSpPr txBox="1">
            <a:spLocks noChangeArrowheads="1"/>
          </p:cNvSpPr>
          <p:nvPr/>
        </p:nvSpPr>
        <p:spPr bwMode="auto">
          <a:xfrm>
            <a:off x="612759" y="2276872"/>
            <a:ext cx="2591089" cy="121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Moderator 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of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b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</a:br>
            <a:r>
              <a:rPr kumimoji="0" lang="de-DE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Seam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group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dirty="0" err="1" smtClean="0"/>
              <a:t>What</a:t>
            </a:r>
            <a:r>
              <a:rPr lang="de-DE" dirty="0" smtClean="0"/>
              <a:t> will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expect</a:t>
            </a:r>
            <a:r>
              <a:rPr lang="de-DE" dirty="0" smtClean="0"/>
              <a:t> </a:t>
            </a:r>
            <a:r>
              <a:rPr lang="de-DE" dirty="0" err="1" smtClean="0"/>
              <a:t>today</a:t>
            </a:r>
            <a:r>
              <a:rPr lang="de-DE" dirty="0" smtClean="0"/>
              <a:t>?</a:t>
            </a:r>
          </a:p>
          <a:p>
            <a:pPr lvl="1"/>
            <a:r>
              <a:rPr lang="en-US" dirty="0" smtClean="0"/>
              <a:t>Focus on practical experiences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Live demo</a:t>
            </a:r>
          </a:p>
          <a:p>
            <a:pPr lvl="1"/>
            <a:r>
              <a:rPr lang="en-US" dirty="0" smtClean="0"/>
              <a:t>Status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Seam</a:t>
            </a:r>
            <a:r>
              <a:rPr lang="de-DE" dirty="0" smtClean="0"/>
              <a:t> 2</a:t>
            </a:r>
            <a:r>
              <a:rPr lang="de-DE" dirty="0" smtClean="0"/>
              <a:t>? … I </a:t>
            </a:r>
            <a:r>
              <a:rPr lang="de-DE" dirty="0" err="1" smtClean="0"/>
              <a:t>think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outdated</a:t>
            </a:r>
            <a:r>
              <a:rPr lang="de-DE" dirty="0" smtClean="0"/>
              <a:t>?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dirty="0" smtClean="0"/>
              <a:t>So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Seam</a:t>
            </a:r>
            <a:r>
              <a:rPr lang="de-DE" dirty="0" smtClean="0"/>
              <a:t> 2</a:t>
            </a:r>
            <a:r>
              <a:rPr lang="de-DE" dirty="0" smtClean="0"/>
              <a:t>?</a:t>
            </a:r>
          </a:p>
          <a:p>
            <a:pPr lvl="1"/>
            <a:r>
              <a:rPr lang="en-US" dirty="0" smtClean="0"/>
              <a:t>TODO: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einige</a:t>
            </a:r>
            <a:r>
              <a:rPr lang="en-US" dirty="0" smtClean="0"/>
              <a:t> </a:t>
            </a:r>
            <a:r>
              <a:rPr lang="en-US" dirty="0" err="1" smtClean="0"/>
              <a:t>Argumente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Stichworte</a:t>
            </a:r>
            <a:r>
              <a:rPr lang="en-US" dirty="0" smtClean="0"/>
              <a:t> </a:t>
            </a:r>
            <a:r>
              <a:rPr lang="en-US" dirty="0" err="1" smtClean="0"/>
              <a:t>einfügen</a:t>
            </a:r>
            <a:endParaRPr lang="en-US" dirty="0" smtClean="0"/>
          </a:p>
          <a:p>
            <a:pPr lvl="1"/>
            <a:r>
              <a:rPr lang="en-US" dirty="0" smtClean="0"/>
              <a:t>Seam 3 modules far away from Seam 2 complexity (security)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Arquillian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TODO: Aufzählen der Kernpunkte, die du rüber bringen willst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ShrinkWrap</a:t>
            </a:r>
            <a:r>
              <a:rPr lang="en-US" dirty="0" smtClean="0"/>
              <a:t> – Skip the Build! 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dirty="0" err="1" smtClean="0"/>
              <a:t>Saving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time…</a:t>
            </a:r>
          </a:p>
          <a:p>
            <a:pPr lvl="1"/>
            <a:r>
              <a:rPr lang="en-US" dirty="0" err="1" smtClean="0"/>
              <a:t>ShrinkWrap</a:t>
            </a:r>
            <a:r>
              <a:rPr lang="en-US" dirty="0" smtClean="0"/>
              <a:t> – Programmatic  archive creation </a:t>
            </a:r>
          </a:p>
          <a:p>
            <a:pPr lvl="1"/>
            <a:r>
              <a:rPr lang="en-US" dirty="0" smtClean="0"/>
              <a:t>Simple API </a:t>
            </a:r>
          </a:p>
          <a:p>
            <a:pPr lvl="1"/>
            <a:r>
              <a:rPr lang="en-US" dirty="0" smtClean="0"/>
              <a:t>Micro deployments </a:t>
            </a:r>
          </a:p>
          <a:p>
            <a:pPr lvl="1"/>
            <a:r>
              <a:rPr lang="en-US" dirty="0" smtClean="0"/>
              <a:t>IDE incremental compilation</a:t>
            </a:r>
          </a:p>
          <a:p>
            <a:pPr lvl="2"/>
            <a:r>
              <a:rPr lang="en-US" dirty="0" smtClean="0"/>
              <a:t>Save and re-run</a:t>
            </a:r>
          </a:p>
          <a:p>
            <a:pPr lvl="2"/>
            <a:r>
              <a:rPr lang="en-US" dirty="0" smtClean="0"/>
              <a:t>Skip the Build!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EE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4319588" cy="44607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Arquillian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Seam</a:t>
            </a:r>
            <a:r>
              <a:rPr lang="de-DE" dirty="0" smtClean="0"/>
              <a:t>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1289526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3" name="Textfeld 32"/>
          <p:cNvSpPr txBox="1"/>
          <p:nvPr/>
        </p:nvSpPr>
        <p:spPr>
          <a:xfrm>
            <a:off x="1261463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Test </a:t>
            </a:r>
            <a:r>
              <a:rPr lang="de-DE" sz="2400" b="1" i="0" dirty="0" err="1" smtClean="0"/>
              <a:t>case</a:t>
            </a:r>
            <a:endParaRPr lang="de-DE" sz="2400" b="1" i="0" dirty="0" smtClean="0"/>
          </a:p>
        </p:txBody>
      </p:sp>
      <p:sp>
        <p:nvSpPr>
          <p:cNvPr id="8" name="Rechteck 7"/>
          <p:cNvSpPr/>
          <p:nvPr/>
        </p:nvSpPr>
        <p:spPr>
          <a:xfrm>
            <a:off x="5319443" y="1857364"/>
            <a:ext cx="2562497" cy="4297675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1289526" y="4592421"/>
            <a:ext cx="3883487" cy="155460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18" name="Textfeld 17"/>
          <p:cNvSpPr txBox="1"/>
          <p:nvPr/>
        </p:nvSpPr>
        <p:spPr>
          <a:xfrm>
            <a:off x="1474882" y="4828011"/>
            <a:ext cx="356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Unit </a:t>
            </a:r>
            <a:r>
              <a:rPr lang="de-DE" sz="2400" b="1" i="0" dirty="0" err="1" smtClean="0"/>
              <a:t>testing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framework</a:t>
            </a:r>
            <a:endParaRPr lang="de-DE" sz="2400" b="1" i="0" dirty="0" smtClean="0"/>
          </a:p>
          <a:p>
            <a:pPr algn="ctr"/>
            <a:r>
              <a:rPr lang="de-DE" sz="2400" i="0" dirty="0" err="1" smtClean="0"/>
              <a:t>JUnit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TestNG</a:t>
            </a:r>
            <a:endParaRPr lang="de-DE" sz="2400" i="0" dirty="0"/>
          </a:p>
        </p:txBody>
      </p:sp>
      <p:sp>
        <p:nvSpPr>
          <p:cNvPr id="31" name="Textfeld 30"/>
          <p:cNvSpPr txBox="1"/>
          <p:nvPr/>
        </p:nvSpPr>
        <p:spPr>
          <a:xfrm>
            <a:off x="5382761" y="3165159"/>
            <a:ext cx="2455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Container</a:t>
            </a:r>
          </a:p>
          <a:p>
            <a:pPr algn="ctr"/>
            <a:r>
              <a:rPr lang="de-DE" sz="2400" i="0" dirty="0" smtClean="0"/>
              <a:t>Java EE </a:t>
            </a:r>
            <a:r>
              <a:rPr lang="de-DE" sz="2400" i="0" dirty="0" err="1" smtClean="0"/>
              <a:t>app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server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Servlet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container</a:t>
            </a:r>
            <a:endParaRPr lang="de-DE" sz="2400" i="0" dirty="0" smtClean="0"/>
          </a:p>
          <a:p>
            <a:pPr algn="ctr"/>
            <a:r>
              <a:rPr lang="de-DE" sz="2400" i="0" dirty="0" smtClean="0"/>
              <a:t>Weld SE</a:t>
            </a:r>
            <a:endParaRPr lang="de-DE" sz="2400" i="0" dirty="0"/>
          </a:p>
        </p:txBody>
      </p:sp>
      <p:sp>
        <p:nvSpPr>
          <p:cNvPr id="36" name="Rechteck 35"/>
          <p:cNvSpPr/>
          <p:nvPr/>
        </p:nvSpPr>
        <p:spPr>
          <a:xfrm>
            <a:off x="3326677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7" name="Textfeld 36"/>
          <p:cNvSpPr txBox="1"/>
          <p:nvPr/>
        </p:nvSpPr>
        <p:spPr>
          <a:xfrm>
            <a:off x="3298615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Arquillian</a:t>
            </a:r>
            <a:endParaRPr lang="de-DE" sz="2400" b="1" i="0" dirty="0" smtClean="0"/>
          </a:p>
        </p:txBody>
      </p:sp>
      <p:sp>
        <p:nvSpPr>
          <p:cNvPr id="25" name="Rechteck 24"/>
          <p:cNvSpPr/>
          <p:nvPr/>
        </p:nvSpPr>
        <p:spPr>
          <a:xfrm>
            <a:off x="813848" y="2092232"/>
            <a:ext cx="2154811" cy="569187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sp>
      <p:sp>
        <p:nvSpPr>
          <p:cNvPr id="26" name="Textfeld 25"/>
          <p:cNvSpPr txBox="1"/>
          <p:nvPr/>
        </p:nvSpPr>
        <p:spPr>
          <a:xfrm>
            <a:off x="785786" y="2162981"/>
            <a:ext cx="218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Shrink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Wrap</a:t>
            </a:r>
            <a:endParaRPr lang="de-DE" sz="2400" b="1" i="0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5449945" y="5431987"/>
            <a:ext cx="2304414" cy="569187"/>
            <a:chOff x="4397291" y="5053303"/>
            <a:chExt cx="1960807" cy="484317"/>
          </a:xfrm>
        </p:grpSpPr>
        <p:sp>
          <p:nvSpPr>
            <p:cNvPr id="28" name="Rechteck 27"/>
            <p:cNvSpPr/>
            <p:nvPr/>
          </p:nvSpPr>
          <p:spPr>
            <a:xfrm>
              <a:off x="4397291" y="5053303"/>
              <a:ext cx="1960807" cy="484317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4397291" y="5108061"/>
              <a:ext cx="1960807" cy="39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i="0" dirty="0" err="1" smtClean="0">
                  <a:solidFill>
                    <a:schemeClr val="bg1"/>
                  </a:solidFill>
                </a:rPr>
                <a:t>Seam</a:t>
              </a:r>
              <a:endParaRPr lang="de-DE" sz="2400" b="1" i="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/>
          <p:cNvSpPr/>
          <p:nvPr/>
        </p:nvSpPr>
        <p:spPr>
          <a:xfrm>
            <a:off x="5315902" y="1571612"/>
            <a:ext cx="3613816" cy="3613816"/>
          </a:xfrm>
          <a:prstGeom prst="ellipse">
            <a:avLst/>
          </a:prstGeom>
          <a:gradFill>
            <a:gsLst>
              <a:gs pos="0">
                <a:srgbClr val="FFC000">
                  <a:alpha val="61000"/>
                </a:srgbClr>
              </a:gs>
              <a:gs pos="70000">
                <a:schemeClr val="bg1"/>
              </a:gs>
            </a:gsLst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 </a:t>
            </a:r>
            <a:r>
              <a:rPr lang="de-DE" dirty="0" err="1" smtClean="0"/>
              <a:t>practice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1751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dirty="0" smtClean="0"/>
              <a:t>3 </a:t>
            </a:r>
            <a:r>
              <a:rPr lang="de-DE" dirty="0" err="1" smtClean="0"/>
              <a:t>TODOszenarios</a:t>
            </a:r>
            <a:r>
              <a:rPr lang="de-DE" dirty="0" smtClean="0"/>
              <a:t>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85786" y="2357430"/>
            <a:ext cx="2000264" cy="2000264"/>
            <a:chOff x="785786" y="2357430"/>
            <a:chExt cx="2000264" cy="2000264"/>
          </a:xfrm>
        </p:grpSpPr>
        <p:sp>
          <p:nvSpPr>
            <p:cNvPr id="8" name="Ellipse 7"/>
            <p:cNvSpPr/>
            <p:nvPr/>
          </p:nvSpPr>
          <p:spPr>
            <a:xfrm>
              <a:off x="78578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85722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SAP-Integration </a:t>
              </a:r>
              <a:endParaRPr lang="de-DE" b="1" i="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485599" y="2357430"/>
            <a:ext cx="2000264" cy="2000264"/>
            <a:chOff x="3485599" y="2357430"/>
            <a:chExt cx="2000264" cy="2000264"/>
          </a:xfrm>
        </p:grpSpPr>
        <p:sp>
          <p:nvSpPr>
            <p:cNvPr id="10" name="Ellipse 9"/>
            <p:cNvSpPr/>
            <p:nvPr/>
          </p:nvSpPr>
          <p:spPr>
            <a:xfrm>
              <a:off x="3485599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485599" y="3143248"/>
              <a:ext cx="20002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JMS: AS4.2.3 – AS 5.1</a:t>
              </a:r>
              <a:endParaRPr lang="de-DE" sz="2400" b="1" i="0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143636" y="2357430"/>
            <a:ext cx="2000264" cy="2000264"/>
            <a:chOff x="6143636" y="2357430"/>
            <a:chExt cx="2000264" cy="2000264"/>
          </a:xfrm>
        </p:grpSpPr>
        <p:sp>
          <p:nvSpPr>
            <p:cNvPr id="12" name="Ellipse 11"/>
            <p:cNvSpPr/>
            <p:nvPr/>
          </p:nvSpPr>
          <p:spPr>
            <a:xfrm>
              <a:off x="614363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621507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Seam2-Integration</a:t>
              </a:r>
              <a:endParaRPr lang="de-DE" sz="2400" b="1" i="0" dirty="0"/>
            </a:p>
          </p:txBody>
        </p:sp>
      </p:grpSp>
      <p:sp>
        <p:nvSpPr>
          <p:cNvPr id="14" name="Rechteck 13"/>
          <p:cNvSpPr/>
          <p:nvPr/>
        </p:nvSpPr>
        <p:spPr>
          <a:xfrm>
            <a:off x="386973" y="4500570"/>
            <a:ext cx="26133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TODO: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jeweils</a:t>
            </a:r>
            <a:r>
              <a:rPr lang="en-US" dirty="0" smtClean="0"/>
              <a:t> die </a:t>
            </a:r>
            <a:r>
              <a:rPr lang="en-US" dirty="0" err="1" smtClean="0"/>
              <a:t>positiven</a:t>
            </a:r>
            <a:r>
              <a:rPr lang="en-US" dirty="0" smtClean="0"/>
              <a:t> </a:t>
            </a:r>
            <a:r>
              <a:rPr lang="en-US" dirty="0" err="1" smtClean="0"/>
              <a:t>bzw</a:t>
            </a:r>
            <a:r>
              <a:rPr lang="en-US" dirty="0" smtClean="0"/>
              <a:t>. </a:t>
            </a:r>
            <a:r>
              <a:rPr lang="en-US" dirty="0" err="1" smtClean="0"/>
              <a:t>negativen</a:t>
            </a:r>
            <a:r>
              <a:rPr lang="en-US" dirty="0" smtClean="0"/>
              <a:t> </a:t>
            </a:r>
            <a:r>
              <a:rPr lang="en-US" dirty="0" err="1" smtClean="0"/>
              <a:t>Punkte</a:t>
            </a:r>
            <a:r>
              <a:rPr lang="en-US" dirty="0" smtClean="0"/>
              <a:t> </a:t>
            </a:r>
            <a:r>
              <a:rPr lang="en-US" dirty="0" err="1" smtClean="0"/>
              <a:t>aufzählen</a:t>
            </a:r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JCA container configuration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414161" y="4500570"/>
            <a:ext cx="20865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multiple containers, </a:t>
            </a:r>
          </a:p>
          <a:p>
            <a:pPr algn="ctr"/>
            <a:r>
              <a:rPr lang="en-US" dirty="0" smtClean="0"/>
              <a:t>tests against AS5.1 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6772489" y="4500570"/>
            <a:ext cx="728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focus 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28597" y="1571612"/>
            <a:ext cx="5357850" cy="2071702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</a:t>
            </a:r>
            <a:r>
              <a:rPr lang="en-US" dirty="0" smtClean="0"/>
              <a:t>Seam 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57158" y="1214422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Local</a:t>
            </a:r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development</a:t>
            </a:r>
            <a:endParaRPr lang="de-DE" sz="2000" b="1" i="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42910" y="1714488"/>
            <a:ext cx="1847047" cy="178132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614848" y="3095704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smtClean="0"/>
              <a:t>AS5.1/</a:t>
            </a:r>
            <a:r>
              <a:rPr lang="de-DE" sz="2000" b="1" i="0" dirty="0" err="1" smtClean="0"/>
              <a:t>GateIn</a:t>
            </a:r>
            <a:endParaRPr lang="de-DE" sz="2000" b="1" i="0" dirty="0" smtClean="0"/>
          </a:p>
        </p:txBody>
      </p:sp>
      <p:sp>
        <p:nvSpPr>
          <p:cNvPr id="20" name="Rechteck 19"/>
          <p:cNvSpPr/>
          <p:nvPr/>
        </p:nvSpPr>
        <p:spPr>
          <a:xfrm>
            <a:off x="795311" y="1866888"/>
            <a:ext cx="1562112" cy="847732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22" name="Textfeld 21"/>
          <p:cNvSpPr txBox="1"/>
          <p:nvPr/>
        </p:nvSpPr>
        <p:spPr>
          <a:xfrm>
            <a:off x="614848" y="2085937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err="1" smtClean="0"/>
              <a:t>Seam</a:t>
            </a:r>
            <a:endParaRPr lang="de-DE" sz="2000" b="1" i="0" dirty="0" smtClean="0"/>
          </a:p>
        </p:txBody>
      </p:sp>
      <p:pic>
        <p:nvPicPr>
          <p:cNvPr id="34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9957" y="2220758"/>
            <a:ext cx="2255512" cy="948642"/>
          </a:xfrm>
          <a:prstGeom prst="rect">
            <a:avLst/>
          </a:prstGeom>
          <a:noFill/>
        </p:spPr>
      </p:pic>
      <p:pic>
        <p:nvPicPr>
          <p:cNvPr id="35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928926" y="2220758"/>
            <a:ext cx="2255512" cy="948642"/>
          </a:xfrm>
          <a:prstGeom prst="rect">
            <a:avLst/>
          </a:prstGeom>
          <a:noFill/>
        </p:spPr>
      </p:pic>
      <p:pic>
        <p:nvPicPr>
          <p:cNvPr id="36" name="Grafik 35" descr="ear-pack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1928802"/>
            <a:ext cx="1424940" cy="1385976"/>
          </a:xfrm>
          <a:prstGeom prst="rect">
            <a:avLst/>
          </a:prstGeom>
        </p:spPr>
      </p:pic>
      <p:pic>
        <p:nvPicPr>
          <p:cNvPr id="24" name="Grafik 23" descr="develop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2888" y="1571612"/>
            <a:ext cx="2382318" cy="1998253"/>
          </a:xfrm>
          <a:prstGeom prst="rect">
            <a:avLst/>
          </a:prstGeom>
        </p:spPr>
      </p:pic>
      <p:sp>
        <p:nvSpPr>
          <p:cNvPr id="47" name="Rectangle 10"/>
          <p:cNvSpPr>
            <a:spLocks noGrp="1" noChangeArrowheads="1"/>
          </p:cNvSpPr>
          <p:nvPr>
            <p:ph idx="1"/>
          </p:nvPr>
        </p:nvSpPr>
        <p:spPr>
          <a:xfrm>
            <a:off x="428597" y="4005064"/>
            <a:ext cx="4752528" cy="1728614"/>
          </a:xfrm>
        </p:spPr>
        <p:txBody>
          <a:bodyPr/>
          <a:lstStyle/>
          <a:p>
            <a:pPr lvl="1"/>
            <a:r>
              <a:rPr lang="de-DE" dirty="0" smtClean="0"/>
              <a:t>Remote </a:t>
            </a:r>
            <a:r>
              <a:rPr lang="de-DE" dirty="0" err="1" smtClean="0"/>
              <a:t>container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endParaRPr lang="de-DE" dirty="0" smtClean="0"/>
          </a:p>
          <a:p>
            <a:pPr lvl="1"/>
            <a:r>
              <a:rPr lang="de-DE" dirty="0" smtClean="0"/>
              <a:t>Fast </a:t>
            </a:r>
            <a:r>
              <a:rPr lang="de-DE" dirty="0" err="1" smtClean="0"/>
              <a:t>feedback</a:t>
            </a:r>
            <a:endParaRPr lang="de-DE" dirty="0" smtClean="0"/>
          </a:p>
          <a:p>
            <a:pPr lvl="1"/>
            <a:r>
              <a:rPr lang="de-DE" b="1" dirty="0" err="1" smtClean="0"/>
              <a:t>mvn</a:t>
            </a:r>
            <a:r>
              <a:rPr lang="de-DE" b="1" dirty="0" smtClean="0"/>
              <a:t> </a:t>
            </a:r>
            <a:r>
              <a:rPr lang="de-DE" b="1" dirty="0" err="1" smtClean="0"/>
              <a:t>verify</a:t>
            </a:r>
            <a:r>
              <a:rPr lang="de-DE" b="1" dirty="0" smtClean="0"/>
              <a:t> -Pit,jbossas51_remote</a:t>
            </a:r>
            <a:endParaRPr lang="de-DE" b="1" dirty="0" smtClean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3">
      <a:dk1>
        <a:srgbClr val="3F3F3F"/>
      </a:dk1>
      <a:lt1>
        <a:srgbClr val="FFFFFF"/>
      </a:lt1>
      <a:dk2>
        <a:srgbClr val="3F3F3F"/>
      </a:dk2>
      <a:lt2>
        <a:srgbClr val="D9D9D9"/>
      </a:lt2>
      <a:accent1>
        <a:srgbClr val="AEB2CC"/>
      </a:accent1>
      <a:accent2>
        <a:srgbClr val="353E7F"/>
      </a:accent2>
      <a:accent3>
        <a:srgbClr val="FFFFFF"/>
      </a:accent3>
      <a:accent4>
        <a:srgbClr val="343434"/>
      </a:accent4>
      <a:accent5>
        <a:srgbClr val="D3D5E2"/>
      </a:accent5>
      <a:accent6>
        <a:srgbClr val="2F3772"/>
      </a:accent6>
      <a:hlink>
        <a:srgbClr val="007C60"/>
      </a:hlink>
      <a:folHlink>
        <a:srgbClr val="5AB04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92FB4F0E35945A177EEC2242ABF8A" ma:contentTypeVersion="1" ma:contentTypeDescription="Ein neues Dokument erstellen." ma:contentTypeScope="" ma:versionID="d2cf3a726627425c3604448812c626dc">
  <xsd:schema xmlns:xsd="http://www.w3.org/2001/XMLSchema" xmlns:p="http://schemas.microsoft.com/office/2006/metadata/properties" targetNamespace="http://schemas.microsoft.com/office/2006/metadata/properties" ma:root="true" ma:fieldsID="bf0b6019ab54b64ea4206d6353e5501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5A4017D-26DD-4BAA-A2EC-766517FD49C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3DD9004-FDF2-48DF-A03D-348092345D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6416C8-433A-4551-934F-623529992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433</Words>
  <Application>Microsoft Office PowerPoint</Application>
  <PresentationFormat>Bildschirmpräsentation (4:3)</PresentationFormat>
  <Paragraphs>137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Blank</vt:lpstr>
      <vt:lpstr>Seam 2:  Real Integration Testing with Arquillian </vt:lpstr>
      <vt:lpstr>Who I am… </vt:lpstr>
      <vt:lpstr>Agenda</vt:lpstr>
      <vt:lpstr>Seam 2? … I think it‘s outdated?</vt:lpstr>
      <vt:lpstr>Arquillian </vt:lpstr>
      <vt:lpstr>ShrinkWrap – Skip the Build! </vt:lpstr>
      <vt:lpstr>Java EE testing </vt:lpstr>
      <vt:lpstr>Real practice </vt:lpstr>
      <vt:lpstr>Practice – Seam 2-Integration</vt:lpstr>
      <vt:lpstr>Practice – Seam 2-Integration</vt:lpstr>
      <vt:lpstr>It’s time for Live Coding</vt:lpstr>
      <vt:lpstr>Seam 2 and Arquillian Roadmap</vt:lpstr>
      <vt:lpstr>Multiple containers</vt:lpstr>
      <vt:lpstr>Future</vt:lpstr>
      <vt:lpstr>Thank you</vt:lpstr>
    </vt:vector>
  </TitlesOfParts>
  <Company>akquinet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Seam2: Real integration testing with Arquillian</dc:title>
  <dc:creator>Michael Schütz</dc:creator>
  <cp:lastModifiedBy>Michael Schütz</cp:lastModifiedBy>
  <cp:revision>606</cp:revision>
  <dcterms:created xsi:type="dcterms:W3CDTF">2006-07-10T12:31:38Z</dcterms:created>
  <dcterms:modified xsi:type="dcterms:W3CDTF">2010-10-07T07:48:04Z</dcterms:modified>
  <cp:contentType>Dokument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0x01010013E92FB4F0E35945A177EEC2242ABF8A</vt:lpwstr>
  </property>
</Properties>
</file>