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419" r:id="rId5"/>
    <p:sldId id="417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10" autoAdjust="0"/>
    <p:restoredTop sz="97368" autoAdjust="0"/>
  </p:normalViewPr>
  <p:slideViewPr>
    <p:cSldViewPr snapToObjects="1" showGuides="1">
      <p:cViewPr>
        <p:scale>
          <a:sx n="125" d="100"/>
          <a:sy n="125" d="100"/>
        </p:scale>
        <p:origin x="-1230" y="-222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05.10.2010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:p14="http://schemas.microsoft.com/office/powerpoint/2010/main" xmlns="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05.10.2010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1916113"/>
            <a:ext cx="8556904" cy="2088951"/>
          </a:xfrm>
        </p:spPr>
        <p:txBody>
          <a:bodyPr/>
          <a:lstStyle/>
          <a:p>
            <a:r>
              <a:rPr lang="en-US" dirty="0"/>
              <a:t>Seam2: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Real </a:t>
            </a:r>
            <a:r>
              <a:rPr lang="en-US" dirty="0"/>
              <a:t>integration testing 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9916" y="1442715"/>
            <a:ext cx="2830839" cy="76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14338" name="Picture 2" descr="http://sfwk.org/themes/sfwkorg/img/seam_icon_lar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941168"/>
            <a:ext cx="1866900" cy="1524001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and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dirty="0" smtClean="0"/>
          </a:p>
          <a:p>
            <a:pPr lvl="1"/>
            <a:r>
              <a:rPr lang="en-US" dirty="0" smtClean="0"/>
              <a:t>API support --&gt; where to put it? </a:t>
            </a:r>
          </a:p>
          <a:p>
            <a:pPr lvl="1"/>
            <a:r>
              <a:rPr lang="en-US" dirty="0" smtClean="0"/>
              <a:t>Extending --&gt; @In </a:t>
            </a:r>
            <a:r>
              <a:rPr lang="en-US" dirty="0" err="1" smtClean="0"/>
              <a:t>Enricher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Arquillian</a:t>
            </a:r>
            <a:r>
              <a:rPr lang="en-US" dirty="0" smtClean="0"/>
              <a:t> base in lots of open source projects CDI/Weld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EJBimpl</a:t>
            </a:r>
            <a:r>
              <a:rPr lang="en-US" dirty="0" smtClean="0"/>
              <a:t>, …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containers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8" name="Grafik 7" descr="multiplecontainer.png"/>
          <p:cNvPicPr>
            <a:picLocks noChangeAspect="1"/>
          </p:cNvPicPr>
          <p:nvPr/>
        </p:nvPicPr>
        <p:blipFill>
          <a:blip r:embed="rId2" cstate="print"/>
          <a:srcRect t="833" b="1250"/>
          <a:stretch>
            <a:fillRect/>
          </a:stretch>
        </p:blipFill>
        <p:spPr>
          <a:xfrm>
            <a:off x="857224" y="1116809"/>
            <a:ext cx="7358114" cy="53171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dirty="0" smtClean="0"/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containers</a:t>
            </a:r>
            <a:r>
              <a:rPr lang="de-DE" dirty="0" smtClean="0"/>
              <a:t> – </a:t>
            </a:r>
            <a:r>
              <a:rPr lang="de-DE" dirty="0" err="1" smtClean="0"/>
              <a:t>Weblogic</a:t>
            </a:r>
            <a:r>
              <a:rPr lang="de-DE" dirty="0" smtClean="0"/>
              <a:t>, Spring, </a:t>
            </a:r>
            <a:r>
              <a:rPr lang="de-DE" dirty="0" err="1" smtClean="0"/>
              <a:t>GlassFish</a:t>
            </a:r>
            <a:r>
              <a:rPr lang="de-DE" dirty="0" smtClean="0"/>
              <a:t> Remote, </a:t>
            </a:r>
            <a:r>
              <a:rPr lang="de-DE" dirty="0" err="1" smtClean="0"/>
              <a:t>Hibernate</a:t>
            </a:r>
            <a:r>
              <a:rPr lang="de-DE" dirty="0" smtClean="0"/>
              <a:t>, </a:t>
            </a:r>
            <a:r>
              <a:rPr lang="de-DE" dirty="0" err="1" smtClean="0"/>
              <a:t>Drools</a:t>
            </a:r>
            <a:r>
              <a:rPr lang="de-DE" dirty="0" smtClean="0"/>
              <a:t>... </a:t>
            </a:r>
          </a:p>
          <a:p>
            <a:pPr lvl="1"/>
            <a:r>
              <a:rPr lang="de-DE" dirty="0" smtClean="0"/>
              <a:t>Frameworks: </a:t>
            </a:r>
            <a:r>
              <a:rPr lang="de-DE" dirty="0" err="1" smtClean="0"/>
              <a:t>JSFUnit</a:t>
            </a:r>
            <a:r>
              <a:rPr lang="de-DE" dirty="0" smtClean="0"/>
              <a:t>/</a:t>
            </a:r>
            <a:r>
              <a:rPr lang="de-DE" dirty="0" err="1" smtClean="0"/>
              <a:t>HTMLUnit</a:t>
            </a:r>
            <a:r>
              <a:rPr lang="de-DE" dirty="0" smtClean="0"/>
              <a:t>, </a:t>
            </a:r>
            <a:r>
              <a:rPr lang="de-DE" dirty="0" err="1" smtClean="0"/>
              <a:t>Selenium</a:t>
            </a:r>
            <a:endParaRPr lang="de-DE" dirty="0" smtClean="0"/>
          </a:p>
          <a:p>
            <a:pPr lvl="1"/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 smtClean="0"/>
          </a:p>
          <a:p>
            <a:pPr lvl="1"/>
            <a:r>
              <a:rPr lang="de-DE" dirty="0" smtClean="0"/>
              <a:t>multiple </a:t>
            </a:r>
            <a:r>
              <a:rPr lang="de-DE" dirty="0" err="1" smtClean="0"/>
              <a:t>deploy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 smtClean="0"/>
          </a:p>
          <a:p>
            <a:pPr lvl="1"/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dirty="0" smtClean="0"/>
          </a:p>
          <a:p>
            <a:pPr lvl="1"/>
            <a:r>
              <a:rPr lang="de-DE" dirty="0" smtClean="0"/>
              <a:t>TODO: Daten/URLs eintragen zum Herunterladen der Daten</a:t>
            </a:r>
          </a:p>
          <a:p>
            <a:pPr lvl="1"/>
            <a:r>
              <a:rPr lang="de-DE" dirty="0" err="1" smtClean="0"/>
              <a:t>Twitter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etc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Email </a:t>
            </a:r>
          </a:p>
          <a:p>
            <a:pPr lvl="1"/>
            <a:r>
              <a:rPr lang="de-DE" dirty="0" smtClean="0"/>
              <a:t>Download </a:t>
            </a:r>
            <a:r>
              <a:rPr lang="de-DE" dirty="0" err="1" smtClean="0"/>
              <a:t>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I am…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Profile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of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group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What</a:t>
            </a:r>
            <a:r>
              <a:rPr lang="de-DE" dirty="0" smtClean="0"/>
              <a:t> will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r>
              <a:rPr lang="de-DE" dirty="0" smtClean="0"/>
              <a:t>?</a:t>
            </a:r>
          </a:p>
          <a:p>
            <a:pPr lvl="1"/>
            <a:r>
              <a:rPr lang="en-US" dirty="0" smtClean="0"/>
              <a:t>Focus on practical experiences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Live demo</a:t>
            </a:r>
          </a:p>
          <a:p>
            <a:pPr lvl="1"/>
            <a:r>
              <a:rPr lang="en-US" dirty="0" smtClean="0"/>
              <a:t>Status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Seam2? … I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So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Seam2?</a:t>
            </a:r>
          </a:p>
          <a:p>
            <a:pPr lvl="1"/>
            <a:r>
              <a:rPr lang="en-US" dirty="0" smtClean="0"/>
              <a:t>TODO: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</a:t>
            </a:r>
            <a:r>
              <a:rPr lang="en-US" dirty="0" err="1" smtClean="0"/>
              <a:t>Argumente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Stichworte</a:t>
            </a:r>
            <a:r>
              <a:rPr lang="en-US" dirty="0" smtClean="0"/>
              <a:t> </a:t>
            </a:r>
            <a:r>
              <a:rPr lang="en-US" dirty="0" err="1" smtClean="0"/>
              <a:t>einfügen</a:t>
            </a:r>
            <a:endParaRPr lang="en-US" dirty="0" smtClean="0"/>
          </a:p>
          <a:p>
            <a:pPr lvl="1"/>
            <a:r>
              <a:rPr lang="en-US" dirty="0" smtClean="0"/>
              <a:t>Seam 3 modules far away from Seam 2 complexity (security)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TODO: Aufzählen der Kernpunkte, die du rüber bringen willst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Saving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time…</a:t>
            </a:r>
          </a:p>
          <a:p>
            <a:pPr lvl="1"/>
            <a:r>
              <a:rPr lang="en-US" dirty="0" err="1" smtClean="0"/>
              <a:t>ShrinkWrap</a:t>
            </a:r>
            <a:r>
              <a:rPr lang="en-US" dirty="0" smtClean="0"/>
              <a:t> – Programmatic  archive creation </a:t>
            </a:r>
          </a:p>
          <a:p>
            <a:pPr lvl="1"/>
            <a:r>
              <a:rPr lang="en-US" dirty="0" smtClean="0"/>
              <a:t>Simple API </a:t>
            </a:r>
          </a:p>
          <a:p>
            <a:pPr lvl="1"/>
            <a:r>
              <a:rPr lang="en-US" dirty="0" smtClean="0"/>
              <a:t>Micro deployments </a:t>
            </a:r>
          </a:p>
          <a:p>
            <a:pPr lvl="1"/>
            <a:r>
              <a:rPr lang="en-US" dirty="0" smtClean="0"/>
              <a:t>IDE incremental compilation</a:t>
            </a:r>
          </a:p>
          <a:p>
            <a:pPr lvl="2"/>
            <a:r>
              <a:rPr lang="en-US" dirty="0" smtClean="0"/>
              <a:t>Save and re-run</a:t>
            </a:r>
          </a:p>
          <a:p>
            <a:pPr lvl="2"/>
            <a:r>
              <a:rPr lang="en-US" dirty="0" smtClean="0"/>
              <a:t>Skip the Build!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4319588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Arquillian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Seam</a:t>
            </a:r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  <a:p>
            <a:pPr algn="ctr"/>
            <a:r>
              <a:rPr lang="de-DE" sz="2400" i="0" dirty="0" smtClean="0"/>
              <a:t>Weld SE</a:t>
            </a:r>
            <a:endParaRPr lang="de-DE" sz="2400" i="0" dirty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dirty="0" smtClean="0"/>
              <a:t>3 </a:t>
            </a:r>
            <a:r>
              <a:rPr lang="de-DE" dirty="0" err="1" smtClean="0"/>
              <a:t>szenarios</a:t>
            </a:r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 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TODO: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jeweils</a:t>
            </a:r>
            <a:r>
              <a:rPr lang="en-US" dirty="0" smtClean="0"/>
              <a:t> die </a:t>
            </a:r>
            <a:r>
              <a:rPr lang="en-US" dirty="0" err="1" smtClean="0"/>
              <a:t>positiven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negativen</a:t>
            </a:r>
            <a:r>
              <a:rPr lang="en-US" dirty="0" smtClean="0"/>
              <a:t> </a:t>
            </a:r>
            <a:r>
              <a:rPr lang="en-US" dirty="0" err="1" smtClean="0"/>
              <a:t>Punkte</a:t>
            </a:r>
            <a:r>
              <a:rPr lang="en-US" dirty="0" smtClean="0"/>
              <a:t> </a:t>
            </a:r>
            <a:r>
              <a:rPr lang="en-US" dirty="0" err="1" smtClean="0"/>
              <a:t>aufzählen</a:t>
            </a:r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JCA container configuration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414161" y="4500570"/>
            <a:ext cx="2086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multiple containers, </a:t>
            </a:r>
          </a:p>
          <a:p>
            <a:pPr algn="ctr"/>
            <a:r>
              <a:rPr lang="en-US" dirty="0" smtClean="0"/>
              <a:t>tests against AS5.1 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2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focus 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– Seam2-Integration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05.10.2010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2010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development</a:t>
            </a:r>
            <a:endParaRPr lang="de-DE" sz="2000" b="1" i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7158" y="3786190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grpSp>
        <p:nvGrpSpPr>
          <p:cNvPr id="39" name="Gruppieren 38"/>
          <p:cNvGrpSpPr/>
          <p:nvPr/>
        </p:nvGrpSpPr>
        <p:grpSpPr>
          <a:xfrm>
            <a:off x="7072330" y="1604649"/>
            <a:ext cx="595296" cy="769441"/>
            <a:chOff x="7255232" y="1778306"/>
            <a:chExt cx="595296" cy="769441"/>
          </a:xfrm>
        </p:grpSpPr>
        <p:sp>
          <p:nvSpPr>
            <p:cNvPr id="37" name="Ellipse 36"/>
            <p:cNvSpPr/>
            <p:nvPr/>
          </p:nvSpPr>
          <p:spPr>
            <a:xfrm>
              <a:off x="7286644" y="1928802"/>
              <a:ext cx="509590" cy="509590"/>
            </a:xfrm>
            <a:prstGeom prst="ellipse">
              <a:avLst/>
            </a:prstGeom>
            <a:solidFill>
              <a:srgbClr val="86B50E"/>
            </a:solidFill>
            <a:ln>
              <a:solidFill>
                <a:srgbClr val="86B50E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7255232" y="1778306"/>
              <a:ext cx="595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i="0" dirty="0" smtClean="0">
                  <a:solidFill>
                    <a:schemeClr val="bg1"/>
                  </a:solidFill>
                </a:rPr>
                <a:t>+</a:t>
              </a:r>
              <a:endParaRPr lang="de-DE" sz="4400" b="1" i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072330" y="4143380"/>
            <a:ext cx="595296" cy="769441"/>
            <a:chOff x="7255232" y="1778306"/>
            <a:chExt cx="595296" cy="769441"/>
          </a:xfrm>
        </p:grpSpPr>
        <p:sp>
          <p:nvSpPr>
            <p:cNvPr id="41" name="Ellipse 40"/>
            <p:cNvSpPr/>
            <p:nvPr/>
          </p:nvSpPr>
          <p:spPr>
            <a:xfrm>
              <a:off x="7286644" y="1928802"/>
              <a:ext cx="509590" cy="509590"/>
            </a:xfrm>
            <a:prstGeom prst="ellipse">
              <a:avLst/>
            </a:prstGeom>
            <a:solidFill>
              <a:srgbClr val="86B50E"/>
            </a:solidFill>
            <a:ln>
              <a:solidFill>
                <a:srgbClr val="86B50E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7255232" y="1778306"/>
              <a:ext cx="5952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400" b="1" i="0" dirty="0" smtClean="0">
                  <a:solidFill>
                    <a:schemeClr val="bg1"/>
                  </a:solidFill>
                </a:rPr>
                <a:t>+</a:t>
              </a:r>
              <a:endParaRPr lang="de-DE" sz="4400" b="1" i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72330" y="5046356"/>
            <a:ext cx="595296" cy="923330"/>
            <a:chOff x="7215206" y="5046356"/>
            <a:chExt cx="595296" cy="923330"/>
          </a:xfrm>
        </p:grpSpPr>
        <p:sp>
          <p:nvSpPr>
            <p:cNvPr id="44" name="Ellipse 43"/>
            <p:cNvSpPr/>
            <p:nvPr/>
          </p:nvSpPr>
          <p:spPr>
            <a:xfrm>
              <a:off x="7246618" y="5288644"/>
              <a:ext cx="509590" cy="50959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7215206" y="5046356"/>
              <a:ext cx="5952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b="1" i="0" dirty="0" smtClean="0">
                  <a:solidFill>
                    <a:schemeClr val="bg1"/>
                  </a:solidFill>
                </a:rPr>
                <a:t>-</a:t>
              </a:r>
              <a:endParaRPr lang="de-DE" sz="4400" b="1" i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Textfeld 46"/>
          <p:cNvSpPr txBox="1"/>
          <p:nvPr/>
        </p:nvSpPr>
        <p:spPr>
          <a:xfrm>
            <a:off x="2669858" y="2488164"/>
            <a:ext cx="75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0" dirty="0" smtClean="0"/>
              <a:t>in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188613" y="2488164"/>
            <a:ext cx="75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0" dirty="0" smtClean="0"/>
              <a:t>out</a:t>
            </a:r>
          </a:p>
        </p:txBody>
      </p:sp>
      <p:grpSp>
        <p:nvGrpSpPr>
          <p:cNvPr id="51" name="Gruppieren 50"/>
          <p:cNvGrpSpPr/>
          <p:nvPr/>
        </p:nvGrpSpPr>
        <p:grpSpPr>
          <a:xfrm>
            <a:off x="428597" y="4143380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  <p:sp>
          <p:nvSpPr>
            <p:cNvPr id="49" name="Textfeld 48"/>
            <p:cNvSpPr txBox="1"/>
            <p:nvPr/>
          </p:nvSpPr>
          <p:spPr>
            <a:xfrm>
              <a:off x="2669858" y="5538802"/>
              <a:ext cx="75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smtClean="0"/>
                <a:t>in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4188613" y="5538802"/>
              <a:ext cx="759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smtClean="0"/>
                <a:t>out</a:t>
              </a: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7667626" y="1808786"/>
            <a:ext cx="13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smtClean="0"/>
              <a:t>TODO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7667626" y="4357694"/>
            <a:ext cx="13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smtClean="0"/>
              <a:t>TODO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7667626" y="5354136"/>
            <a:ext cx="13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smtClean="0"/>
              <a:t>TODO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402</Words>
  <Application>Microsoft Office PowerPoint</Application>
  <PresentationFormat>Bildschirmpräsentation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Blank</vt:lpstr>
      <vt:lpstr>Seam2:  Real integration testing with Arquillian </vt:lpstr>
      <vt:lpstr>Who I am… </vt:lpstr>
      <vt:lpstr>Agenda</vt:lpstr>
      <vt:lpstr>Seam2? … I think it‘s outdated?</vt:lpstr>
      <vt:lpstr>Arquillian </vt:lpstr>
      <vt:lpstr>ShrinkWrap – Skip the Build! </vt:lpstr>
      <vt:lpstr>Java EE testing </vt:lpstr>
      <vt:lpstr>Real practice </vt:lpstr>
      <vt:lpstr>Practice – Seam2-Integration</vt:lpstr>
      <vt:lpstr>It’s time for Live Coding</vt:lpstr>
      <vt:lpstr>Seam 2 and Arquillian Roadmap</vt:lpstr>
      <vt:lpstr>Multiple containers</vt:lpstr>
      <vt:lpstr>Future</vt:lpstr>
      <vt:lpstr>Thank you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595</cp:revision>
  <dcterms:created xsi:type="dcterms:W3CDTF">2006-07-10T12:31:38Z</dcterms:created>
  <dcterms:modified xsi:type="dcterms:W3CDTF">2010-10-05T15:24:52Z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