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419" r:id="rId5"/>
    <p:sldId id="417" r:id="rId6"/>
    <p:sldId id="422" r:id="rId7"/>
    <p:sldId id="423" r:id="rId8"/>
    <p:sldId id="424" r:id="rId9"/>
    <p:sldId id="425" r:id="rId10"/>
    <p:sldId id="426" r:id="rId11"/>
    <p:sldId id="427" r:id="rId12"/>
    <p:sldId id="434" r:id="rId13"/>
    <p:sldId id="435" r:id="rId14"/>
    <p:sldId id="429" r:id="rId15"/>
    <p:sldId id="430" r:id="rId16"/>
    <p:sldId id="431" r:id="rId17"/>
    <p:sldId id="432" r:id="rId18"/>
    <p:sldId id="433" r:id="rId1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50E"/>
    <a:srgbClr val="1D9531"/>
    <a:srgbClr val="00266E"/>
    <a:srgbClr val="AD0068"/>
    <a:srgbClr val="D8001A"/>
    <a:srgbClr val="EA7600"/>
    <a:srgbClr val="F8AD00"/>
    <a:srgbClr val="FFD8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 autoAdjust="0"/>
    <p:restoredTop sz="97368" autoAdjust="0"/>
  </p:normalViewPr>
  <p:slideViewPr>
    <p:cSldViewPr snapToObjects="1" showGuides="1">
      <p:cViewPr>
        <p:scale>
          <a:sx n="125" d="100"/>
          <a:sy n="125" d="100"/>
        </p:scale>
        <p:origin x="-216" y="114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678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60" name="Group 4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3342" name="Rectangle 30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 advClick="0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07.10.2010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</p:spTree>
    <p:extLst>
      <p:ext uri="{BB962C8B-B14F-4D97-AF65-F5344CB8AC3E}">
        <p14:creationId xmlns:p14="http://schemas.microsoft.com/office/powerpoint/2010/main" xmlns="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07.10.2010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defRPr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–"/>
        <a:defRPr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851" y="1916113"/>
            <a:ext cx="8556904" cy="2088951"/>
          </a:xfrm>
        </p:spPr>
        <p:txBody>
          <a:bodyPr/>
          <a:lstStyle/>
          <a:p>
            <a:r>
              <a:rPr lang="en-US" dirty="0" smtClean="0"/>
              <a:t>Seam 2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with </a:t>
            </a:r>
            <a:r>
              <a:rPr lang="en-US" dirty="0" err="1"/>
              <a:t>Arquillian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031163" cy="609600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smtClean="0"/>
              <a:t>Schütz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9916" y="1442715"/>
            <a:ext cx="2830839" cy="76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1" y="4941168"/>
            <a:ext cx="4470370" cy="1641872"/>
          </a:xfrm>
          <a:prstGeom prst="rect">
            <a:avLst/>
          </a:prstGeom>
        </p:spPr>
      </p:pic>
      <p:pic>
        <p:nvPicPr>
          <p:cNvPr id="7" name="Grafik 6" descr="seam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5085184"/>
            <a:ext cx="1722883" cy="1406435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57158" y="1214348"/>
            <a:ext cx="645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CI –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Integration</a:t>
            </a:r>
          </a:p>
        </p:txBody>
      </p:sp>
      <p:grpSp>
        <p:nvGrpSpPr>
          <p:cNvPr id="14" name="Gruppieren 50"/>
          <p:cNvGrpSpPr/>
          <p:nvPr/>
        </p:nvGrpSpPr>
        <p:grpSpPr>
          <a:xfrm>
            <a:off x="428597" y="1661564"/>
            <a:ext cx="6858047" cy="2217080"/>
            <a:chOff x="428597" y="4143380"/>
            <a:chExt cx="6858047" cy="2217080"/>
          </a:xfrm>
        </p:grpSpPr>
        <p:sp>
          <p:nvSpPr>
            <p:cNvPr id="11" name="Rechteck 10"/>
            <p:cNvSpPr/>
            <p:nvPr/>
          </p:nvSpPr>
          <p:spPr>
            <a:xfrm>
              <a:off x="428597" y="4143380"/>
              <a:ext cx="5357850" cy="2071702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642910" y="4286256"/>
              <a:ext cx="1847047" cy="1781326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14848" y="5667472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smtClean="0"/>
                <a:t>AS5.1/</a:t>
              </a:r>
              <a:r>
                <a:rPr lang="de-DE" sz="2000" b="1" i="0" dirty="0" err="1" smtClean="0"/>
                <a:t>GateIn</a:t>
              </a:r>
              <a:endParaRPr lang="de-DE" sz="2000" b="1" i="0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5311" y="4429132"/>
              <a:ext cx="1562112" cy="847732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4848" y="4668717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err="1" smtClean="0"/>
                <a:t>Seam</a:t>
              </a:r>
              <a:endParaRPr lang="de-DE" sz="2000" b="1" i="0" dirty="0" smtClean="0"/>
            </a:p>
          </p:txBody>
        </p:sp>
        <p:pic>
          <p:nvPicPr>
            <p:cNvPr id="26" name="Grafik 25" descr="huds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327" y="4176811"/>
              <a:ext cx="2517317" cy="1966833"/>
            </a:xfrm>
            <a:prstGeom prst="rect">
              <a:avLst/>
            </a:prstGeom>
          </p:spPr>
        </p:pic>
        <p:pic>
          <p:nvPicPr>
            <p:cNvPr id="2050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1759" y="4357694"/>
              <a:ext cx="2255512" cy="948642"/>
            </a:xfrm>
            <a:prstGeom prst="rect">
              <a:avLst/>
            </a:prstGeom>
            <a:noFill/>
          </p:spPr>
        </p:pic>
        <p:sp>
          <p:nvSpPr>
            <p:cNvPr id="18" name="Textfeld 17"/>
            <p:cNvSpPr txBox="1"/>
            <p:nvPr/>
          </p:nvSpPr>
          <p:spPr>
            <a:xfrm>
              <a:off x="3286116" y="4214818"/>
              <a:ext cx="1898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err="1" smtClean="0"/>
                <a:t>Started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automatically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by</a:t>
              </a:r>
              <a:r>
                <a:rPr lang="de-DE" i="0" dirty="0" smtClean="0"/>
                <a:t> Hudson</a:t>
              </a:r>
            </a:p>
          </p:txBody>
        </p:sp>
        <p:pic>
          <p:nvPicPr>
            <p:cNvPr id="32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9957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33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928926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25" name="Grafik 24" descr="ear-packag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4974484"/>
              <a:ext cx="1424940" cy="1385976"/>
            </a:xfrm>
            <a:prstGeom prst="rect">
              <a:avLst/>
            </a:prstGeom>
          </p:spPr>
        </p:pic>
      </p:grpSp>
      <p:sp>
        <p:nvSpPr>
          <p:cNvPr id="43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3932634"/>
            <a:ext cx="4752528" cy="1728614"/>
          </a:xfrm>
        </p:spPr>
        <p:txBody>
          <a:bodyPr/>
          <a:lstStyle/>
          <a:p>
            <a:pPr lvl="1"/>
            <a:r>
              <a:rPr lang="de-DE" sz="2000" dirty="0" err="1" smtClean="0"/>
              <a:t>Managed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smtClean="0"/>
              <a:t>Automatic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</a:t>
            </a:r>
            <a:r>
              <a:rPr lang="de-DE" sz="2000" dirty="0" err="1" smtClean="0"/>
              <a:t>hudson</a:t>
            </a:r>
            <a:r>
              <a:rPr lang="de-DE" sz="2000" dirty="0" smtClean="0"/>
              <a:t> </a:t>
            </a:r>
            <a:r>
              <a:rPr lang="de-DE" sz="2000" dirty="0" err="1" smtClean="0"/>
              <a:t>build</a:t>
            </a:r>
            <a:endParaRPr lang="de-DE" sz="2000" dirty="0" smtClean="0"/>
          </a:p>
          <a:p>
            <a:pPr lvl="1"/>
            <a:r>
              <a:rPr lang="de-DE" sz="2000" dirty="0" err="1" smtClean="0"/>
              <a:t>Full</a:t>
            </a:r>
            <a:r>
              <a:rPr lang="de-DE" sz="2000" dirty="0" smtClean="0"/>
              <a:t> </a:t>
            </a:r>
            <a:r>
              <a:rPr lang="de-DE" sz="2000" dirty="0" err="1" smtClean="0"/>
              <a:t>Lifecycle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-Pit,jbossas51_managed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9" descr="Bildschirmfoto 2010-09-27 um 15.5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41009">
            <a:off x="5220416" y="4161573"/>
            <a:ext cx="2591739" cy="1570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Live Coding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071670" y="3571876"/>
            <a:ext cx="5866360" cy="1714512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EJB injected Seam test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Native Seam injection</a:t>
            </a:r>
            <a:endParaRPr lang="de-DE" sz="3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develo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285860"/>
            <a:ext cx="2382318" cy="199825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 2 and </a:t>
            </a:r>
            <a:r>
              <a:rPr lang="en-US" dirty="0" err="1" smtClean="0"/>
              <a:t>Arquillian</a:t>
            </a:r>
            <a:r>
              <a:rPr lang="en-US" dirty="0" smtClean="0"/>
              <a:t> Roadmap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en-US" sz="2000" dirty="0" smtClean="0"/>
              <a:t>API support --&gt; where to put it? </a:t>
            </a:r>
          </a:p>
          <a:p>
            <a:pPr lvl="1"/>
            <a:r>
              <a:rPr lang="en-US" sz="2000" dirty="0" smtClean="0"/>
              <a:t>Extending --&gt; @In </a:t>
            </a:r>
            <a:r>
              <a:rPr lang="en-US" sz="2000" dirty="0" err="1" smtClean="0"/>
              <a:t>Enricher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JSFUnit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11" name="Grafik 10" descr="road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0" y="3573016"/>
            <a:ext cx="7848550" cy="2336457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containers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multiplecontainer.png"/>
          <p:cNvPicPr>
            <a:picLocks noChangeAspect="1"/>
          </p:cNvPicPr>
          <p:nvPr/>
        </p:nvPicPr>
        <p:blipFill>
          <a:blip r:embed="rId2" cstate="print"/>
          <a:srcRect t="833" b="1250"/>
          <a:stretch>
            <a:fillRect/>
          </a:stretch>
        </p:blipFill>
        <p:spPr>
          <a:xfrm>
            <a:off x="857224" y="1116809"/>
            <a:ext cx="7358114" cy="531710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142908" y="1928802"/>
            <a:ext cx="9429816" cy="5000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future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1.0.0.Alpha4 out</a:t>
            </a:r>
            <a:r>
              <a:rPr lang="de-DE" sz="2000" dirty="0" smtClean="0"/>
              <a:t>, 1.0.0.Beta1 </a:t>
            </a:r>
            <a:r>
              <a:rPr lang="de-DE" sz="2000" dirty="0" err="1" smtClean="0"/>
              <a:t>late</a:t>
            </a:r>
            <a:r>
              <a:rPr lang="de-DE" sz="2000" dirty="0" smtClean="0"/>
              <a:t> </a:t>
            </a:r>
            <a:r>
              <a:rPr lang="de-DE" sz="2000" dirty="0" err="1" smtClean="0"/>
              <a:t>October</a:t>
            </a:r>
            <a:endParaRPr lang="de-DE" sz="2000" dirty="0" smtClean="0"/>
          </a:p>
          <a:p>
            <a:pPr lvl="1"/>
            <a:r>
              <a:rPr lang="de-DE" sz="2000" dirty="0" smtClean="0"/>
              <a:t>More </a:t>
            </a:r>
            <a:r>
              <a:rPr lang="de-DE" sz="2000" dirty="0" err="1" smtClean="0"/>
              <a:t>containers</a:t>
            </a:r>
            <a:r>
              <a:rPr lang="de-DE" sz="2000" dirty="0" smtClean="0"/>
              <a:t> – </a:t>
            </a:r>
            <a:r>
              <a:rPr lang="de-DE" sz="2000" dirty="0" err="1" smtClean="0"/>
              <a:t>Weblogic</a:t>
            </a:r>
            <a:r>
              <a:rPr lang="de-DE" sz="2000" dirty="0" smtClean="0"/>
              <a:t>, Spring, Hibernate, </a:t>
            </a:r>
            <a:r>
              <a:rPr lang="de-DE" sz="2000" dirty="0" err="1" smtClean="0"/>
              <a:t>Drools</a:t>
            </a:r>
            <a:r>
              <a:rPr lang="de-DE" sz="2000" dirty="0" smtClean="0"/>
              <a:t>... </a:t>
            </a:r>
          </a:p>
          <a:p>
            <a:pPr lvl="1"/>
            <a:r>
              <a:rPr lang="de-DE" sz="2000" dirty="0" smtClean="0"/>
              <a:t>Frameworks: </a:t>
            </a:r>
            <a:r>
              <a:rPr lang="de-DE" sz="2000" dirty="0" err="1" smtClean="0"/>
              <a:t>Selenium</a:t>
            </a:r>
            <a:r>
              <a:rPr lang="de-DE" sz="2000" dirty="0" smtClean="0"/>
              <a:t>, </a:t>
            </a:r>
            <a:r>
              <a:rPr lang="de-DE" sz="2000" dirty="0" err="1" smtClean="0"/>
              <a:t>DBUnit</a:t>
            </a:r>
            <a:endParaRPr lang="de-DE" sz="2000" dirty="0" smtClean="0"/>
          </a:p>
          <a:p>
            <a:pPr lvl="1"/>
            <a:r>
              <a:rPr lang="de-DE" sz="2000" dirty="0" smtClean="0"/>
              <a:t>M</a:t>
            </a:r>
            <a:r>
              <a:rPr lang="de-DE" sz="2000" dirty="0" smtClean="0"/>
              <a:t>ultiple </a:t>
            </a:r>
            <a:r>
              <a:rPr lang="de-DE" sz="2000" dirty="0" err="1" smtClean="0"/>
              <a:t>deploy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containers</a:t>
            </a:r>
            <a:endParaRPr lang="de-DE" sz="2000" dirty="0" smtClean="0"/>
          </a:p>
          <a:p>
            <a:pPr lvl="1"/>
            <a:r>
              <a:rPr lang="de-DE" sz="2000" dirty="0" smtClean="0"/>
              <a:t>C</a:t>
            </a:r>
            <a:r>
              <a:rPr lang="de-DE" sz="2000" dirty="0" smtClean="0"/>
              <a:t>loud </a:t>
            </a:r>
            <a:r>
              <a:rPr lang="de-DE" sz="2000" dirty="0" err="1" smtClean="0"/>
              <a:t>deployment</a:t>
            </a:r>
            <a:r>
              <a:rPr lang="de-DE" sz="2000" dirty="0" smtClean="0"/>
              <a:t> (</a:t>
            </a:r>
            <a:r>
              <a:rPr lang="de-DE" sz="2000" dirty="0" err="1" smtClean="0"/>
              <a:t>jClouds</a:t>
            </a:r>
            <a:r>
              <a:rPr lang="de-DE" sz="2000" dirty="0" smtClean="0"/>
              <a:t>, </a:t>
            </a:r>
            <a:r>
              <a:rPr lang="de-DE" sz="2000" dirty="0" err="1" smtClean="0"/>
              <a:t>Steamcannon</a:t>
            </a:r>
            <a:r>
              <a:rPr lang="de-DE" sz="2000" dirty="0" smtClean="0"/>
              <a:t>/</a:t>
            </a:r>
            <a:r>
              <a:rPr lang="de-DE" sz="2000" dirty="0" smtClean="0"/>
              <a:t>DeltaCloud</a:t>
            </a:r>
            <a:r>
              <a:rPr lang="de-DE" sz="2000" dirty="0" smtClean="0"/>
              <a:t>)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Email</a:t>
            </a:r>
          </a:p>
          <a:p>
            <a:pPr lvl="2"/>
            <a:r>
              <a:rPr lang="de-DE" sz="2000" dirty="0" smtClean="0"/>
              <a:t>michael.schuetz@akquinet.de</a:t>
            </a:r>
          </a:p>
          <a:p>
            <a:pPr lvl="1"/>
            <a:r>
              <a:rPr lang="de-DE" sz="2000" b="1" dirty="0" err="1" smtClean="0"/>
              <a:t>Twitter</a:t>
            </a:r>
            <a:endParaRPr lang="de-DE" sz="2000" b="1" dirty="0" smtClean="0"/>
          </a:p>
          <a:p>
            <a:pPr lvl="2"/>
            <a:r>
              <a:rPr lang="de-DE" sz="2000" dirty="0" smtClean="0"/>
              <a:t>@</a:t>
            </a:r>
            <a:r>
              <a:rPr lang="de-DE" sz="2000" dirty="0" err="1" smtClean="0"/>
              <a:t>michaelschuetz</a:t>
            </a:r>
            <a:endParaRPr lang="de-DE" sz="2000" dirty="0" smtClean="0"/>
          </a:p>
          <a:p>
            <a:pPr lvl="1"/>
            <a:r>
              <a:rPr lang="de-DE" sz="2000" b="1" dirty="0" smtClean="0"/>
              <a:t>Source </a:t>
            </a:r>
            <a:r>
              <a:rPr lang="de-DE" sz="2000" b="1" dirty="0" smtClean="0"/>
              <a:t>Code</a:t>
            </a:r>
          </a:p>
          <a:p>
            <a:pPr lvl="2"/>
            <a:r>
              <a:rPr lang="de-DE" sz="2000" dirty="0" smtClean="0"/>
              <a:t>http</a:t>
            </a:r>
            <a:r>
              <a:rPr lang="de-DE" sz="2000" dirty="0" smtClean="0"/>
              <a:t>://</a:t>
            </a:r>
            <a:r>
              <a:rPr lang="de-DE" sz="2000" dirty="0" smtClean="0"/>
              <a:t>github.com/michaelschuetz/seamArquillian-judcon2010</a:t>
            </a:r>
          </a:p>
          <a:p>
            <a:pPr lvl="1">
              <a:buNone/>
            </a:pP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I am…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824180" y="1554165"/>
            <a:ext cx="3105142" cy="446075"/>
          </a:xfrm>
        </p:spPr>
        <p:txBody>
          <a:bodyPr/>
          <a:lstStyle/>
          <a:p>
            <a:pPr algn="ctr"/>
            <a:r>
              <a:rPr lang="de-DE" sz="2800" dirty="0" smtClean="0"/>
              <a:t>Michael Schütz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7" name="Grafik 6" descr="msc-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857364"/>
            <a:ext cx="2857520" cy="43367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9058" y="235743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i="0" dirty="0" smtClean="0">
                <a:solidFill>
                  <a:schemeClr val="bg1"/>
                </a:solidFill>
              </a:rPr>
              <a:t>?</a:t>
            </a:r>
            <a:endParaRPr lang="de-DE" sz="12000" b="1" i="0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405433" y="2428868"/>
            <a:ext cx="2816233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Contributor</a:t>
            </a:r>
            <a:endParaRPr kumimoji="0" lang="de-DE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500" y="3717032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Profile 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5405433" y="4103639"/>
            <a:ext cx="2911494" cy="11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michaelschuetz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12759" y="2276872"/>
            <a:ext cx="2591089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Moderator 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of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b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Seam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group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will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expect</a:t>
            </a:r>
            <a:r>
              <a:rPr lang="de-DE" sz="2000" dirty="0" smtClean="0"/>
              <a:t> </a:t>
            </a:r>
            <a:r>
              <a:rPr lang="de-DE" sz="2000" dirty="0" err="1" smtClean="0"/>
              <a:t>today</a:t>
            </a:r>
            <a:r>
              <a:rPr lang="de-DE" sz="2000" dirty="0" smtClean="0"/>
              <a:t>?</a:t>
            </a:r>
          </a:p>
          <a:p>
            <a:pPr lvl="1"/>
            <a:r>
              <a:rPr lang="en-US" sz="2000" dirty="0" smtClean="0"/>
              <a:t>Introduction</a:t>
            </a:r>
          </a:p>
          <a:p>
            <a:pPr lvl="1"/>
            <a:r>
              <a:rPr lang="en-US" sz="2000" dirty="0" err="1" smtClean="0"/>
              <a:t>Arquillian</a:t>
            </a:r>
            <a:r>
              <a:rPr lang="en-US" sz="2000" dirty="0" smtClean="0"/>
              <a:t> warm up</a:t>
            </a:r>
          </a:p>
          <a:p>
            <a:pPr lvl="1"/>
            <a:r>
              <a:rPr lang="en-US" sz="2000" dirty="0" smtClean="0"/>
              <a:t>Focus on practical experiences</a:t>
            </a:r>
          </a:p>
          <a:p>
            <a:pPr lvl="1"/>
            <a:r>
              <a:rPr lang="en-US" sz="2000" dirty="0" smtClean="0"/>
              <a:t>Live </a:t>
            </a:r>
            <a:r>
              <a:rPr lang="en-US" sz="2000" dirty="0" smtClean="0"/>
              <a:t>coding</a:t>
            </a:r>
            <a:endParaRPr lang="en-US" sz="2000" dirty="0" smtClean="0"/>
          </a:p>
          <a:p>
            <a:pPr lvl="1"/>
            <a:r>
              <a:rPr lang="en-US" sz="2000" dirty="0" smtClean="0"/>
              <a:t>The future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Seam</a:t>
            </a:r>
            <a:r>
              <a:rPr lang="de-DE" dirty="0" smtClean="0"/>
              <a:t> 2? … I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outdated</a:t>
            </a:r>
            <a:r>
              <a:rPr lang="de-DE" dirty="0" smtClean="0"/>
              <a:t>?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So </a:t>
            </a:r>
            <a:r>
              <a:rPr lang="de-DE" sz="2000" dirty="0" err="1" smtClean="0"/>
              <a:t>why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 </a:t>
            </a:r>
            <a:r>
              <a:rPr lang="de-DE" sz="2000" dirty="0" smtClean="0"/>
              <a:t>2 still?</a:t>
            </a:r>
            <a:endParaRPr lang="de-DE" sz="2000" dirty="0" smtClean="0"/>
          </a:p>
          <a:p>
            <a:pPr lvl="1"/>
            <a:r>
              <a:rPr lang="en-US" sz="2000" dirty="0" smtClean="0"/>
              <a:t>Cool: Seam 3, CDI, Weld, Java EE 6, JSF 2, </a:t>
            </a:r>
            <a:r>
              <a:rPr lang="en-US" sz="2000" dirty="0" err="1" smtClean="0"/>
              <a:t>JBossAS</a:t>
            </a:r>
            <a:r>
              <a:rPr lang="en-US" sz="2000" dirty="0" smtClean="0"/>
              <a:t> 6</a:t>
            </a:r>
          </a:p>
          <a:p>
            <a:pPr lvl="1"/>
            <a:r>
              <a:rPr lang="en-US" sz="2000" dirty="0" smtClean="0"/>
              <a:t>Seam </a:t>
            </a:r>
            <a:r>
              <a:rPr lang="en-US" sz="2000" dirty="0" smtClean="0"/>
              <a:t>3 – bunch of </a:t>
            </a:r>
            <a:r>
              <a:rPr lang="en-US" sz="2000" dirty="0" smtClean="0"/>
              <a:t>independent modules</a:t>
            </a:r>
          </a:p>
          <a:p>
            <a:pPr lvl="2"/>
            <a:r>
              <a:rPr lang="en-US" sz="2000" dirty="0" smtClean="0"/>
              <a:t>No </a:t>
            </a:r>
            <a:r>
              <a:rPr lang="en-US" sz="2000" dirty="0" smtClean="0"/>
              <a:t>release of hole bundle, yet</a:t>
            </a:r>
            <a:endParaRPr lang="en-US" sz="2000" dirty="0" smtClean="0"/>
          </a:p>
          <a:p>
            <a:pPr lvl="2"/>
            <a:r>
              <a:rPr lang="en-US" sz="2000" dirty="0" smtClean="0"/>
              <a:t>Beta: Seam </a:t>
            </a:r>
            <a:r>
              <a:rPr lang="en-US" sz="2000" dirty="0" err="1" smtClean="0"/>
              <a:t>Remoting</a:t>
            </a:r>
            <a:r>
              <a:rPr lang="en-US" sz="2000" dirty="0" smtClean="0"/>
              <a:t>,</a:t>
            </a:r>
          </a:p>
          <a:p>
            <a:pPr lvl="2"/>
            <a:r>
              <a:rPr lang="en-US" sz="2000" dirty="0" smtClean="0"/>
              <a:t>Alpha</a:t>
            </a:r>
            <a:r>
              <a:rPr lang="en-US" sz="2000" dirty="0" smtClean="0"/>
              <a:t>: </a:t>
            </a:r>
            <a:r>
              <a:rPr lang="en-US" sz="2000" dirty="0" smtClean="0"/>
              <a:t>Seam Faces</a:t>
            </a:r>
            <a:r>
              <a:rPr lang="en-US" sz="2000" dirty="0" smtClean="0"/>
              <a:t>, International, JMS, XML </a:t>
            </a:r>
            <a:r>
              <a:rPr lang="en-US" sz="2000" dirty="0" err="1" smtClean="0"/>
              <a:t>Config</a:t>
            </a:r>
            <a:endParaRPr lang="en-US" sz="2000" dirty="0" smtClean="0"/>
          </a:p>
          <a:p>
            <a:pPr lvl="2"/>
            <a:r>
              <a:rPr lang="en-US" sz="2000" dirty="0" smtClean="0"/>
              <a:t>No release: Drools, Persistence, </a:t>
            </a:r>
            <a:r>
              <a:rPr lang="en-US" sz="2000" dirty="0" smtClean="0"/>
              <a:t>Security, …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2000" dirty="0" smtClean="0"/>
              <a:t>JBossAS6M5 – final about end of </a:t>
            </a:r>
            <a:r>
              <a:rPr lang="en-US" sz="2000" dirty="0" smtClean="0"/>
              <a:t>year</a:t>
            </a: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Arquillian</a:t>
            </a:r>
            <a:r>
              <a:rPr lang="de-DE" dirty="0" smtClean="0"/>
              <a:t> –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key</a:t>
            </a:r>
            <a:r>
              <a:rPr lang="de-DE" sz="2000" dirty="0" smtClean="0"/>
              <a:t> </a:t>
            </a:r>
            <a:r>
              <a:rPr lang="de-DE" sz="2000" dirty="0" err="1" smtClean="0"/>
              <a:t>issues</a:t>
            </a:r>
            <a:r>
              <a:rPr lang="de-DE" sz="2000" dirty="0" smtClean="0"/>
              <a:t>?</a:t>
            </a:r>
          </a:p>
          <a:p>
            <a:pPr lvl="1"/>
            <a:r>
              <a:rPr lang="de-DE" sz="2000" dirty="0" smtClean="0"/>
              <a:t>Project </a:t>
            </a:r>
            <a:r>
              <a:rPr lang="de-DE" sz="2000" dirty="0" err="1" smtClean="0"/>
              <a:t>lead</a:t>
            </a:r>
            <a:r>
              <a:rPr lang="de-DE" sz="2000" dirty="0" smtClean="0"/>
              <a:t>: </a:t>
            </a:r>
            <a:r>
              <a:rPr lang="de-DE" sz="2000" dirty="0" err="1" smtClean="0"/>
              <a:t>Aslak</a:t>
            </a:r>
            <a:r>
              <a:rPr lang="de-DE" sz="2000" dirty="0" smtClean="0"/>
              <a:t> </a:t>
            </a:r>
            <a:r>
              <a:rPr lang="de-DE" sz="2000" dirty="0" err="1" smtClean="0"/>
              <a:t>Knutsen</a:t>
            </a:r>
            <a:endParaRPr lang="de-DE" sz="2000" dirty="0" smtClean="0"/>
          </a:p>
          <a:p>
            <a:pPr lvl="1"/>
            <a:r>
              <a:rPr lang="de-DE" sz="2000" dirty="0" smtClean="0"/>
              <a:t>Archives</a:t>
            </a:r>
          </a:p>
          <a:p>
            <a:pPr lvl="2"/>
            <a:r>
              <a:rPr lang="de-DE" sz="2000" dirty="0" err="1" smtClean="0"/>
              <a:t>ShrinkWrap</a:t>
            </a:r>
            <a:endParaRPr lang="de-DE" sz="2000" dirty="0" smtClean="0"/>
          </a:p>
          <a:p>
            <a:pPr lvl="1"/>
            <a:r>
              <a:rPr lang="de-DE" sz="2000" dirty="0" smtClean="0"/>
              <a:t>Multiple Test </a:t>
            </a:r>
            <a:r>
              <a:rPr lang="de-DE" sz="2000" dirty="0" err="1" smtClean="0"/>
              <a:t>frameworks</a:t>
            </a:r>
            <a:endParaRPr lang="de-DE" sz="2000" dirty="0" smtClean="0"/>
          </a:p>
          <a:p>
            <a:pPr lvl="2"/>
            <a:r>
              <a:rPr lang="de-DE" sz="2000" dirty="0" err="1" smtClean="0"/>
              <a:t>JUnit</a:t>
            </a:r>
            <a:r>
              <a:rPr lang="de-DE" sz="2000" dirty="0" smtClean="0"/>
              <a:t>, </a:t>
            </a:r>
            <a:r>
              <a:rPr lang="de-DE" sz="2000" dirty="0" err="1" smtClean="0"/>
              <a:t>TestNG</a:t>
            </a:r>
            <a:endParaRPr lang="de-DE" sz="2000" dirty="0" smtClean="0"/>
          </a:p>
          <a:p>
            <a:pPr lvl="1"/>
            <a:r>
              <a:rPr lang="de-DE" sz="2000" dirty="0" smtClean="0"/>
              <a:t>Multiple Run </a:t>
            </a:r>
            <a:r>
              <a:rPr lang="de-DE" sz="2000" dirty="0" err="1" smtClean="0"/>
              <a:t>modes</a:t>
            </a:r>
            <a:endParaRPr lang="de-DE" sz="2000" dirty="0" smtClean="0"/>
          </a:p>
          <a:p>
            <a:pPr lvl="2"/>
            <a:r>
              <a:rPr lang="de-DE" sz="2000" dirty="0" smtClean="0"/>
              <a:t>In </a:t>
            </a:r>
            <a:r>
              <a:rPr lang="de-DE" sz="2000" dirty="0" err="1" smtClean="0"/>
              <a:t>container</a:t>
            </a:r>
            <a:r>
              <a:rPr lang="de-DE" sz="2000" dirty="0" smtClean="0"/>
              <a:t>,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client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Enrichers</a:t>
            </a:r>
            <a:endParaRPr lang="de-DE" sz="2000" dirty="0" smtClean="0"/>
          </a:p>
          <a:p>
            <a:pPr lvl="2"/>
            <a:r>
              <a:rPr lang="de-DE" sz="2000" dirty="0" smtClean="0"/>
              <a:t>CDI, EJB, </a:t>
            </a:r>
            <a:r>
              <a:rPr lang="de-DE" sz="2000" dirty="0" smtClean="0"/>
              <a:t>Resources</a:t>
            </a:r>
            <a:endParaRPr lang="de-DE" sz="2000" dirty="0" smtClean="0"/>
          </a:p>
          <a:p>
            <a:pPr lvl="1"/>
            <a:r>
              <a:rPr lang="de-DE" sz="2000" dirty="0" smtClean="0"/>
              <a:t>Multiple Containers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– Skip the Build!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Saving</a:t>
            </a:r>
            <a:r>
              <a:rPr lang="de-DE" sz="2000" dirty="0" smtClean="0"/>
              <a:t> </a:t>
            </a:r>
            <a:r>
              <a:rPr lang="de-DE" sz="2000" dirty="0" smtClean="0"/>
              <a:t>time</a:t>
            </a:r>
            <a:r>
              <a:rPr lang="de-DE" sz="2000" dirty="0" smtClean="0"/>
              <a:t>…</a:t>
            </a:r>
          </a:p>
          <a:p>
            <a:pPr lvl="1"/>
            <a:r>
              <a:rPr lang="en-US" sz="2000" dirty="0" err="1" smtClean="0"/>
              <a:t>ShrinkWrap</a:t>
            </a:r>
            <a:r>
              <a:rPr lang="en-US" sz="2000" dirty="0" smtClean="0"/>
              <a:t> – Programmatic  archive creation </a:t>
            </a:r>
          </a:p>
          <a:p>
            <a:pPr lvl="1"/>
            <a:r>
              <a:rPr lang="en-US" sz="2000" dirty="0" smtClean="0"/>
              <a:t>Simple API </a:t>
            </a:r>
          </a:p>
          <a:p>
            <a:pPr lvl="1"/>
            <a:r>
              <a:rPr lang="en-US" sz="2000" dirty="0" smtClean="0"/>
              <a:t>Micro deployments </a:t>
            </a:r>
          </a:p>
          <a:p>
            <a:pPr lvl="1"/>
            <a:r>
              <a:rPr lang="en-US" sz="2000" dirty="0" smtClean="0"/>
              <a:t>IDE incremental compilation</a:t>
            </a:r>
          </a:p>
          <a:p>
            <a:pPr lvl="2"/>
            <a:r>
              <a:rPr lang="en-US" sz="2000" dirty="0" smtClean="0"/>
              <a:t>Save and re-run</a:t>
            </a:r>
          </a:p>
          <a:p>
            <a:pPr lvl="2"/>
            <a:r>
              <a:rPr lang="en-US" sz="2000" dirty="0" smtClean="0"/>
              <a:t>Skip the Build!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4319588" cy="4460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Combining</a:t>
            </a:r>
            <a:r>
              <a:rPr lang="de-DE" sz="2000" dirty="0" smtClean="0"/>
              <a:t> </a:t>
            </a:r>
            <a:r>
              <a:rPr lang="de-DE" sz="2000" dirty="0" err="1" smtClean="0"/>
              <a:t>Arquillian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89526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1463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Test </a:t>
            </a:r>
            <a:r>
              <a:rPr lang="de-DE" sz="2400" b="1" i="0" dirty="0" err="1" smtClean="0"/>
              <a:t>case</a:t>
            </a:r>
            <a:endParaRPr lang="de-DE" sz="2400" b="1" i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5319443" y="1857364"/>
            <a:ext cx="2562497" cy="4297675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289526" y="4592421"/>
            <a:ext cx="3883487" cy="155460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74882" y="4828011"/>
            <a:ext cx="35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Unit </a:t>
            </a:r>
            <a:r>
              <a:rPr lang="de-DE" sz="2400" b="1" i="0" dirty="0" err="1" smtClean="0"/>
              <a:t>testing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framework</a:t>
            </a:r>
            <a:endParaRPr lang="de-DE" sz="2400" b="1" i="0" dirty="0" smtClean="0"/>
          </a:p>
          <a:p>
            <a:pPr algn="ctr"/>
            <a:r>
              <a:rPr lang="de-DE" sz="2400" i="0" dirty="0" err="1" smtClean="0"/>
              <a:t>JUnit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TestNG</a:t>
            </a:r>
            <a:endParaRPr lang="de-DE" sz="2400" i="0" dirty="0"/>
          </a:p>
        </p:txBody>
      </p:sp>
      <p:sp>
        <p:nvSpPr>
          <p:cNvPr id="31" name="Textfeld 30"/>
          <p:cNvSpPr txBox="1"/>
          <p:nvPr/>
        </p:nvSpPr>
        <p:spPr>
          <a:xfrm>
            <a:off x="5382761" y="3165159"/>
            <a:ext cx="245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Container</a:t>
            </a:r>
          </a:p>
          <a:p>
            <a:pPr algn="ctr"/>
            <a:r>
              <a:rPr lang="de-DE" sz="2400" i="0" dirty="0" smtClean="0"/>
              <a:t>Java EE </a:t>
            </a:r>
            <a:r>
              <a:rPr lang="de-DE" sz="2400" i="0" dirty="0" err="1" smtClean="0"/>
              <a:t>app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server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Servlet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container</a:t>
            </a:r>
            <a:endParaRPr lang="de-DE" sz="2400" i="0" dirty="0" smtClean="0"/>
          </a:p>
        </p:txBody>
      </p:sp>
      <p:sp>
        <p:nvSpPr>
          <p:cNvPr id="36" name="Rechteck 35"/>
          <p:cNvSpPr/>
          <p:nvPr/>
        </p:nvSpPr>
        <p:spPr>
          <a:xfrm>
            <a:off x="3326677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98615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Arquillian</a:t>
            </a:r>
            <a:endParaRPr lang="de-DE" sz="2400" b="1" i="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813848" y="2092232"/>
            <a:ext cx="2154811" cy="569187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6" name="Textfeld 25"/>
          <p:cNvSpPr txBox="1"/>
          <p:nvPr/>
        </p:nvSpPr>
        <p:spPr>
          <a:xfrm>
            <a:off x="785786" y="2162981"/>
            <a:ext cx="218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Shrink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Wrap</a:t>
            </a:r>
            <a:endParaRPr lang="de-DE" sz="2400" b="1" i="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5449945" y="5431987"/>
            <a:ext cx="2304414" cy="569187"/>
            <a:chOff x="4397291" y="5053303"/>
            <a:chExt cx="1960807" cy="484317"/>
          </a:xfrm>
        </p:grpSpPr>
        <p:sp>
          <p:nvSpPr>
            <p:cNvPr id="28" name="Rechteck 27"/>
            <p:cNvSpPr/>
            <p:nvPr/>
          </p:nvSpPr>
          <p:spPr>
            <a:xfrm>
              <a:off x="4397291" y="5053303"/>
              <a:ext cx="1960807" cy="484317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397291" y="5108061"/>
              <a:ext cx="1960807" cy="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i="0" dirty="0" err="1" smtClean="0">
                  <a:solidFill>
                    <a:schemeClr val="bg1"/>
                  </a:solidFill>
                </a:rPr>
                <a:t>Seam</a:t>
              </a:r>
              <a:endParaRPr lang="de-DE" sz="2400" b="1" i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5315902" y="1571612"/>
            <a:ext cx="3613816" cy="3613816"/>
          </a:xfrm>
          <a:prstGeom prst="ellipse">
            <a:avLst/>
          </a:prstGeom>
          <a:gradFill>
            <a:gsLst>
              <a:gs pos="0">
                <a:srgbClr val="FFC000">
                  <a:alpha val="61000"/>
                </a:srgbClr>
              </a:gs>
              <a:gs pos="70000">
                <a:schemeClr val="bg1"/>
              </a:gs>
            </a:gsLst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175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3 </a:t>
            </a:r>
            <a:r>
              <a:rPr lang="de-DE" sz="2000" dirty="0" err="1" smtClean="0"/>
              <a:t>usecases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85786" y="2357430"/>
            <a:ext cx="2000264" cy="2000264"/>
            <a:chOff x="785786" y="2357430"/>
            <a:chExt cx="2000264" cy="2000264"/>
          </a:xfrm>
        </p:grpSpPr>
        <p:sp>
          <p:nvSpPr>
            <p:cNvPr id="8" name="Ellipse 7"/>
            <p:cNvSpPr/>
            <p:nvPr/>
          </p:nvSpPr>
          <p:spPr>
            <a:xfrm>
              <a:off x="78578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722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SAP-Integration </a:t>
              </a:r>
              <a:endParaRPr lang="de-DE" b="1" i="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485599" y="2357430"/>
            <a:ext cx="2000264" cy="2000264"/>
            <a:chOff x="3485599" y="2357430"/>
            <a:chExt cx="2000264" cy="2000264"/>
          </a:xfrm>
        </p:grpSpPr>
        <p:sp>
          <p:nvSpPr>
            <p:cNvPr id="10" name="Ellipse 9"/>
            <p:cNvSpPr/>
            <p:nvPr/>
          </p:nvSpPr>
          <p:spPr>
            <a:xfrm>
              <a:off x="3485599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485599" y="3143248"/>
              <a:ext cx="20002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JMS: AS4.2.3 – AS 5.1</a:t>
              </a:r>
              <a:endParaRPr lang="de-DE" sz="2400" b="1" i="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143636" y="2357430"/>
            <a:ext cx="2000264" cy="2000264"/>
            <a:chOff x="6143636" y="2357430"/>
            <a:chExt cx="2000264" cy="2000264"/>
          </a:xfrm>
        </p:grpSpPr>
        <p:sp>
          <p:nvSpPr>
            <p:cNvPr id="12" name="Ellipse 11"/>
            <p:cNvSpPr/>
            <p:nvPr/>
          </p:nvSpPr>
          <p:spPr>
            <a:xfrm>
              <a:off x="614363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1507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Seam 2-Integration</a:t>
              </a:r>
              <a:endParaRPr lang="de-DE" sz="2400" b="1" i="0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86973" y="4500570"/>
            <a:ext cx="261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000" dirty="0" smtClean="0"/>
              <a:t>JCA </a:t>
            </a:r>
            <a:r>
              <a:rPr lang="en-US" sz="2000" dirty="0" smtClean="0"/>
              <a:t>container configuration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3324810" y="4500570"/>
            <a:ext cx="22652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000" dirty="0" smtClean="0"/>
              <a:t>multiple </a:t>
            </a:r>
            <a:r>
              <a:rPr lang="en-US" sz="2000" dirty="0" smtClean="0"/>
              <a:t>containers</a:t>
            </a:r>
          </a:p>
          <a:p>
            <a:pPr algn="ctr">
              <a:buFont typeface="Arial" pitchFamily="34" charset="0"/>
              <a:buChar char="•"/>
            </a:pPr>
            <a:r>
              <a:rPr lang="en-US" sz="2000" dirty="0" smtClean="0"/>
              <a:t> + Cargo</a:t>
            </a:r>
            <a:endParaRPr lang="en-US" sz="2000" dirty="0" smtClean="0"/>
          </a:p>
          <a:p>
            <a:pPr algn="ctr"/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6772489" y="4500570"/>
            <a:ext cx="787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focus </a:t>
            </a:r>
            <a:endParaRPr lang="de-DE" sz="20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28597" y="1571612"/>
            <a:ext cx="5357850" cy="2071702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158" y="121442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Local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endParaRPr lang="de-DE" sz="2000" b="1" i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2910" y="1714488"/>
            <a:ext cx="1847047" cy="178132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14848" y="3095704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smtClean="0"/>
              <a:t>AS5.1/</a:t>
            </a:r>
            <a:r>
              <a:rPr lang="de-DE" sz="2000" b="1" i="0" dirty="0" err="1" smtClean="0"/>
              <a:t>GateIn</a:t>
            </a:r>
            <a:endParaRPr lang="de-DE" sz="2000" b="1" i="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95311" y="1866888"/>
            <a:ext cx="1562112" cy="847732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14848" y="2085937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err="1" smtClean="0"/>
              <a:t>Seam</a:t>
            </a:r>
            <a:endParaRPr lang="de-DE" sz="2000" b="1" i="0" dirty="0" smtClean="0"/>
          </a:p>
        </p:txBody>
      </p:sp>
      <p:pic>
        <p:nvPicPr>
          <p:cNvPr id="34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57" y="2220758"/>
            <a:ext cx="2255512" cy="948642"/>
          </a:xfrm>
          <a:prstGeom prst="rect">
            <a:avLst/>
          </a:prstGeom>
          <a:noFill/>
        </p:spPr>
      </p:pic>
      <p:pic>
        <p:nvPicPr>
          <p:cNvPr id="35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928926" y="2220758"/>
            <a:ext cx="2255512" cy="948642"/>
          </a:xfrm>
          <a:prstGeom prst="rect">
            <a:avLst/>
          </a:prstGeom>
          <a:noFill/>
        </p:spPr>
      </p:pic>
      <p:pic>
        <p:nvPicPr>
          <p:cNvPr id="36" name="Grafik 35" descr="ear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02"/>
            <a:ext cx="1424940" cy="1385976"/>
          </a:xfrm>
          <a:prstGeom prst="rect">
            <a:avLst/>
          </a:prstGeom>
        </p:spPr>
      </p:pic>
      <p:pic>
        <p:nvPicPr>
          <p:cNvPr id="24" name="Grafik 23" descr="develo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2888" y="1571612"/>
            <a:ext cx="2382318" cy="1998253"/>
          </a:xfrm>
          <a:prstGeom prst="rect">
            <a:avLst/>
          </a:prstGeom>
        </p:spPr>
      </p:pic>
      <p:sp>
        <p:nvSpPr>
          <p:cNvPr id="47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4005064"/>
            <a:ext cx="4752528" cy="1728614"/>
          </a:xfrm>
        </p:spPr>
        <p:txBody>
          <a:bodyPr/>
          <a:lstStyle/>
          <a:p>
            <a:pPr lvl="1"/>
            <a:r>
              <a:rPr lang="de-DE" sz="2000" dirty="0" smtClean="0"/>
              <a:t>Remote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err="1" smtClean="0"/>
              <a:t>Deployment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 </a:t>
            </a:r>
            <a:r>
              <a:rPr lang="de-DE" sz="2000" dirty="0" err="1" smtClean="0"/>
              <a:t>instance</a:t>
            </a:r>
            <a:endParaRPr lang="de-DE" sz="2000" dirty="0" smtClean="0"/>
          </a:p>
          <a:p>
            <a:pPr lvl="1"/>
            <a:r>
              <a:rPr lang="de-DE" sz="2000" dirty="0" smtClean="0"/>
              <a:t>Fast </a:t>
            </a:r>
            <a:r>
              <a:rPr lang="de-DE" sz="2000" dirty="0" err="1" smtClean="0"/>
              <a:t>feedback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-Pit,jbossas51_remote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92FB4F0E35945A177EEC2242ABF8A" ma:contentTypeVersion="1" ma:contentTypeDescription="Ein neues Dokument erstellen." ma:contentTypeScope="" ma:versionID="d2cf3a726627425c3604448812c626dc">
  <xsd:schema xmlns:xsd="http://www.w3.org/2001/XMLSchema" xmlns:p="http://schemas.microsoft.com/office/2006/metadata/properties" targetNamespace="http://schemas.microsoft.com/office/2006/metadata/properties" ma:root="true" ma:fieldsID="bf0b6019ab54b64ea4206d6353e5501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F6416C8-433A-4551-934F-623529992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3DD9004-FDF2-48DF-A03D-348092345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A4017D-26DD-4BAA-A2EC-766517FD49C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482</Words>
  <Application>Microsoft Office PowerPoint</Application>
  <PresentationFormat>Bildschirmpräsentation (4:3)</PresentationFormat>
  <Paragraphs>153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Blank</vt:lpstr>
      <vt:lpstr>Seam 2:  Real Integration Testing with Arquillian </vt:lpstr>
      <vt:lpstr>Who I am… </vt:lpstr>
      <vt:lpstr>Agenda</vt:lpstr>
      <vt:lpstr>Seam 2? … I think it‘s outdated?</vt:lpstr>
      <vt:lpstr>Arquillian – future of Java EE testing </vt:lpstr>
      <vt:lpstr>ShrinkWrap – Skip the Build! </vt:lpstr>
      <vt:lpstr>Java EE testing </vt:lpstr>
      <vt:lpstr>Real practice </vt:lpstr>
      <vt:lpstr>Practice – Seam 2-Integration</vt:lpstr>
      <vt:lpstr>Practice – Seam 2-Integration</vt:lpstr>
      <vt:lpstr>It’s time for Live Coding</vt:lpstr>
      <vt:lpstr>Seam 2 and Arquillian Roadmap</vt:lpstr>
      <vt:lpstr>Multiple containers</vt:lpstr>
      <vt:lpstr>The future</vt:lpstr>
      <vt:lpstr>Thank you</vt:lpstr>
    </vt:vector>
  </TitlesOfParts>
  <Company>akquinet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Seam2: Real integration testing with Arquillian</dc:title>
  <dc:creator>Michael Schütz</dc:creator>
  <cp:lastModifiedBy>Michael Schütz</cp:lastModifiedBy>
  <cp:revision>623</cp:revision>
  <dcterms:created xsi:type="dcterms:W3CDTF">2006-07-10T12:31:38Z</dcterms:created>
  <dcterms:modified xsi:type="dcterms:W3CDTF">2010-10-07T14:21:03Z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0x01010013E92FB4F0E35945A177EEC2242ABF8A</vt:lpwstr>
  </property>
</Properties>
</file>