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326532"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653064"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979597"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306129"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1632661" algn="l" defTabSz="326532" rtl="0" eaLnBrk="1" latinLnBrk="0" hangingPunct="1">
      <a:defRPr kern="1200">
        <a:solidFill>
          <a:schemeClr val="tx1"/>
        </a:solidFill>
        <a:latin typeface="Arial" charset="0"/>
        <a:ea typeface="MS PGothic" charset="0"/>
        <a:cs typeface="MS PGothic" charset="0"/>
      </a:defRPr>
    </a:lvl6pPr>
    <a:lvl7pPr marL="1959193" algn="l" defTabSz="326532" rtl="0" eaLnBrk="1" latinLnBrk="0" hangingPunct="1">
      <a:defRPr kern="1200">
        <a:solidFill>
          <a:schemeClr val="tx1"/>
        </a:solidFill>
        <a:latin typeface="Arial" charset="0"/>
        <a:ea typeface="MS PGothic" charset="0"/>
        <a:cs typeface="MS PGothic" charset="0"/>
      </a:defRPr>
    </a:lvl7pPr>
    <a:lvl8pPr marL="2285726" algn="l" defTabSz="326532" rtl="0" eaLnBrk="1" latinLnBrk="0" hangingPunct="1">
      <a:defRPr kern="1200">
        <a:solidFill>
          <a:schemeClr val="tx1"/>
        </a:solidFill>
        <a:latin typeface="Arial" charset="0"/>
        <a:ea typeface="MS PGothic" charset="0"/>
        <a:cs typeface="MS PGothic" charset="0"/>
      </a:defRPr>
    </a:lvl8pPr>
    <a:lvl9pPr marL="2612258" algn="l" defTabSz="326532" rtl="0" eaLnBrk="1" latinLnBrk="0" hangingPunct="1">
      <a:defRPr kern="1200">
        <a:solidFill>
          <a:schemeClr val="tx1"/>
        </a:solidFill>
        <a:latin typeface="Arial"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B1F"/>
    <a:srgbClr val="6251FE"/>
    <a:srgbClr val="333399"/>
    <a:srgbClr val="CCCCCC"/>
    <a:srgbClr val="FFFF00"/>
    <a:srgbClr val="FFCE2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259" autoAdjust="0"/>
    <p:restoredTop sz="94660"/>
  </p:normalViewPr>
  <p:slideViewPr>
    <p:cSldViewPr>
      <p:cViewPr>
        <p:scale>
          <a:sx n="81" d="100"/>
          <a:sy n="81" d="100"/>
        </p:scale>
        <p:origin x="2488" y="6256"/>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1D6EB15-D6A2-CF49-B88D-DD76B56E35BF}" type="datetimeFigureOut">
              <a:rPr lang="en-US"/>
              <a:pPr/>
              <a:t>12/4/17</a:t>
            </a:fld>
            <a:endParaRPr lang="en-US"/>
          </a:p>
        </p:txBody>
      </p:sp>
      <p:sp>
        <p:nvSpPr>
          <p:cNvPr id="4" name="Slide Image Placeholder 3"/>
          <p:cNvSpPr>
            <a:spLocks noGrp="1" noRot="1" noChangeAspect="1"/>
          </p:cNvSpPr>
          <p:nvPr>
            <p:ph type="sldImg" idx="2"/>
          </p:nvPr>
        </p:nvSpPr>
        <p:spPr>
          <a:xfrm>
            <a:off x="673100" y="768350"/>
            <a:ext cx="5753100" cy="3836988"/>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D3A9A2E-DE88-0A49-81DA-CACAA6DC8228}" type="slidenum">
              <a:rPr lang="en-US"/>
              <a:pPr/>
              <a:t>‹#›</a:t>
            </a:fld>
            <a:endParaRPr lang="en-US"/>
          </a:p>
        </p:txBody>
      </p:sp>
    </p:spTree>
    <p:extLst>
      <p:ext uri="{BB962C8B-B14F-4D97-AF65-F5344CB8AC3E}">
        <p14:creationId xmlns:p14="http://schemas.microsoft.com/office/powerpoint/2010/main" val="3106015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1pPr>
    <a:lvl2pPr marL="326532"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2pPr>
    <a:lvl3pPr marL="653064"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3pPr>
    <a:lvl4pPr marL="979597"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4pPr>
    <a:lvl5pPr marL="1306129"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6816970"/>
            <a:ext cx="27981275" cy="4704861"/>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231"/>
            <a:ext cx="23044151" cy="5607539"/>
          </a:xfrm>
        </p:spPr>
        <p:txBody>
          <a:bodyPr/>
          <a:lstStyle>
            <a:lvl1pPr marL="0" indent="0" algn="ctr">
              <a:buNone/>
              <a:defRPr/>
            </a:lvl1pPr>
            <a:lvl2pPr marL="326532" indent="0" algn="ctr">
              <a:buNone/>
              <a:defRPr/>
            </a:lvl2pPr>
            <a:lvl3pPr marL="653064" indent="0" algn="ctr">
              <a:buNone/>
              <a:defRPr/>
            </a:lvl3pPr>
            <a:lvl4pPr marL="979597" indent="0" algn="ctr">
              <a:buNone/>
              <a:defRPr/>
            </a:lvl4pPr>
            <a:lvl5pPr marL="1306129" indent="0" algn="ctr">
              <a:buNone/>
              <a:defRPr/>
            </a:lvl5pPr>
            <a:lvl6pPr marL="1632661" indent="0" algn="ctr">
              <a:buNone/>
              <a:defRPr/>
            </a:lvl6pPr>
            <a:lvl7pPr marL="1959193" indent="0" algn="ctr">
              <a:buNone/>
              <a:defRPr/>
            </a:lvl7pPr>
            <a:lvl8pPr marL="2285726" indent="0" algn="ctr">
              <a:buNone/>
              <a:defRPr/>
            </a:lvl8pPr>
            <a:lvl9pPr marL="261225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2D9BC02-E48E-554C-8B20-277E1943F8F7}" type="slidenum">
              <a:rPr lang="en-US"/>
              <a:pPr/>
              <a:t>‹#›</a:t>
            </a:fld>
            <a:endParaRPr lang="en-US"/>
          </a:p>
        </p:txBody>
      </p:sp>
    </p:spTree>
    <p:extLst>
      <p:ext uri="{BB962C8B-B14F-4D97-AF65-F5344CB8AC3E}">
        <p14:creationId xmlns:p14="http://schemas.microsoft.com/office/powerpoint/2010/main" val="325450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8F37AA-4287-1A49-A212-F6A011154E60}" type="slidenum">
              <a:rPr lang="en-US"/>
              <a:pPr/>
              <a:t>‹#›</a:t>
            </a:fld>
            <a:endParaRPr lang="en-US"/>
          </a:p>
        </p:txBody>
      </p:sp>
    </p:spTree>
    <p:extLst>
      <p:ext uri="{BB962C8B-B14F-4D97-AF65-F5344CB8AC3E}">
        <p14:creationId xmlns:p14="http://schemas.microsoft.com/office/powerpoint/2010/main" val="373234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6" y="879232"/>
            <a:ext cx="7405688" cy="187246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879232"/>
            <a:ext cx="22067837" cy="187246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00900A-5562-304C-A28C-2B628327A7DD}" type="slidenum">
              <a:rPr lang="en-US"/>
              <a:pPr/>
              <a:t>‹#›</a:t>
            </a:fld>
            <a:endParaRPr lang="en-US"/>
          </a:p>
        </p:txBody>
      </p:sp>
    </p:spTree>
    <p:extLst>
      <p:ext uri="{BB962C8B-B14F-4D97-AF65-F5344CB8AC3E}">
        <p14:creationId xmlns:p14="http://schemas.microsoft.com/office/powerpoint/2010/main" val="295454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DF5B139-2A3A-2B4F-A031-2D4275FD7251}" type="slidenum">
              <a:rPr lang="en-US"/>
              <a:pPr/>
              <a:t>‹#›</a:t>
            </a:fld>
            <a:endParaRPr lang="en-US"/>
          </a:p>
        </p:txBody>
      </p:sp>
    </p:spTree>
    <p:extLst>
      <p:ext uri="{BB962C8B-B14F-4D97-AF65-F5344CB8AC3E}">
        <p14:creationId xmlns:p14="http://schemas.microsoft.com/office/powerpoint/2010/main" val="232645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885"/>
            <a:ext cx="27981275" cy="4359031"/>
          </a:xfrm>
        </p:spPr>
        <p:txBody>
          <a:bodyPr anchor="t"/>
          <a:lstStyle>
            <a:lvl1pPr algn="l">
              <a:defRPr sz="29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285"/>
            <a:ext cx="27981275" cy="4800600"/>
          </a:xfrm>
        </p:spPr>
        <p:txBody>
          <a:bodyPr anchor="b"/>
          <a:lstStyle>
            <a:lvl1pPr marL="0" indent="0">
              <a:buNone/>
              <a:defRPr sz="1400"/>
            </a:lvl1pPr>
            <a:lvl2pPr marL="326532" indent="0">
              <a:buNone/>
              <a:defRPr sz="1300"/>
            </a:lvl2pPr>
            <a:lvl3pPr marL="653064" indent="0">
              <a:buNone/>
              <a:defRPr sz="1100"/>
            </a:lvl3pPr>
            <a:lvl4pPr marL="979597" indent="0">
              <a:buNone/>
              <a:defRPr sz="1000"/>
            </a:lvl4pPr>
            <a:lvl5pPr marL="1306129" indent="0">
              <a:buNone/>
              <a:defRPr sz="1000"/>
            </a:lvl5pPr>
            <a:lvl6pPr marL="1632661" indent="0">
              <a:buNone/>
              <a:defRPr sz="1000"/>
            </a:lvl6pPr>
            <a:lvl7pPr marL="1959193" indent="0">
              <a:buNone/>
              <a:defRPr sz="1000"/>
            </a:lvl7pPr>
            <a:lvl8pPr marL="2285726" indent="0">
              <a:buNone/>
              <a:defRPr sz="1000"/>
            </a:lvl8pPr>
            <a:lvl9pPr marL="2612258" indent="0">
              <a:buNone/>
              <a:defRPr sz="1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533D53-99A5-804C-92BF-4C3B81FFD7EF}" type="slidenum">
              <a:rPr lang="en-US"/>
              <a:pPr/>
              <a:t>‹#›</a:t>
            </a:fld>
            <a:endParaRPr lang="en-US"/>
          </a:p>
        </p:txBody>
      </p:sp>
    </p:spTree>
    <p:extLst>
      <p:ext uri="{BB962C8B-B14F-4D97-AF65-F5344CB8AC3E}">
        <p14:creationId xmlns:p14="http://schemas.microsoft.com/office/powerpoint/2010/main" val="375644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0055"/>
            <a:ext cx="14736763"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1" y="5120055"/>
            <a:ext cx="14736764"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AC4DA93-EB3E-054B-A0B3-67F0604F7120}" type="slidenum">
              <a:rPr lang="en-US"/>
              <a:pPr/>
              <a:t>‹#›</a:t>
            </a:fld>
            <a:endParaRPr lang="en-US"/>
          </a:p>
        </p:txBody>
      </p:sp>
    </p:spTree>
    <p:extLst>
      <p:ext uri="{BB962C8B-B14F-4D97-AF65-F5344CB8AC3E}">
        <p14:creationId xmlns:p14="http://schemas.microsoft.com/office/powerpoint/2010/main" val="123842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9" y="4911969"/>
            <a:ext cx="14544675"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646239" y="6959600"/>
            <a:ext cx="14544675"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6" y="4911969"/>
            <a:ext cx="14549438"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6722726" y="6959600"/>
            <a:ext cx="14549438"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C3098BE-665F-554B-8A68-64D87CAED8AE}" type="slidenum">
              <a:rPr lang="en-US"/>
              <a:pPr/>
              <a:t>‹#›</a:t>
            </a:fld>
            <a:endParaRPr lang="en-US"/>
          </a:p>
        </p:txBody>
      </p:sp>
    </p:spTree>
    <p:extLst>
      <p:ext uri="{BB962C8B-B14F-4D97-AF65-F5344CB8AC3E}">
        <p14:creationId xmlns:p14="http://schemas.microsoft.com/office/powerpoint/2010/main" val="9834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4202624-84A8-5F45-9A7E-98971A0F2E5E}" type="slidenum">
              <a:rPr lang="en-US"/>
              <a:pPr/>
              <a:t>‹#›</a:t>
            </a:fld>
            <a:endParaRPr lang="en-US"/>
          </a:p>
        </p:txBody>
      </p:sp>
    </p:spTree>
    <p:extLst>
      <p:ext uri="{BB962C8B-B14F-4D97-AF65-F5344CB8AC3E}">
        <p14:creationId xmlns:p14="http://schemas.microsoft.com/office/powerpoint/2010/main" val="4512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2158FA6-7275-A440-839D-CA7DDC8A2078}" type="slidenum">
              <a:rPr lang="en-US"/>
              <a:pPr/>
              <a:t>‹#›</a:t>
            </a:fld>
            <a:endParaRPr lang="en-US"/>
          </a:p>
        </p:txBody>
      </p:sp>
    </p:spTree>
    <p:extLst>
      <p:ext uri="{BB962C8B-B14F-4D97-AF65-F5344CB8AC3E}">
        <p14:creationId xmlns:p14="http://schemas.microsoft.com/office/powerpoint/2010/main" val="391268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873369"/>
            <a:ext cx="10829925" cy="3719147"/>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12869864" y="873369"/>
            <a:ext cx="18402300" cy="18730547"/>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9" y="4592516"/>
            <a:ext cx="10829925" cy="15011400"/>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BB1D5E-BD20-594B-ACAC-56FBD81F1709}" type="slidenum">
              <a:rPr lang="en-US"/>
              <a:pPr/>
              <a:t>‹#›</a:t>
            </a:fld>
            <a:endParaRPr lang="en-US"/>
          </a:p>
        </p:txBody>
      </p:sp>
    </p:spTree>
    <p:extLst>
      <p:ext uri="{BB962C8B-B14F-4D97-AF65-F5344CB8AC3E}">
        <p14:creationId xmlns:p14="http://schemas.microsoft.com/office/powerpoint/2010/main" val="41356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15362116"/>
            <a:ext cx="19751675" cy="1813169"/>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6451601" y="1960686"/>
            <a:ext cx="19751675" cy="13167946"/>
          </a:xfrm>
        </p:spPr>
        <p:txBody>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pPr lvl="0"/>
            <a:endParaRPr lang="en-US" noProof="0" smtClean="0"/>
          </a:p>
        </p:txBody>
      </p:sp>
      <p:sp>
        <p:nvSpPr>
          <p:cNvPr id="4" name="Text Placeholder 3"/>
          <p:cNvSpPr>
            <a:spLocks noGrp="1"/>
          </p:cNvSpPr>
          <p:nvPr>
            <p:ph type="body" sz="half" idx="2"/>
          </p:nvPr>
        </p:nvSpPr>
        <p:spPr>
          <a:xfrm>
            <a:off x="6451601" y="17175286"/>
            <a:ext cx="19751675" cy="2576146"/>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E1F50B-ECD9-2C40-B9A1-16FA6D697AEF}" type="slidenum">
              <a:rPr lang="en-US"/>
              <a:pPr/>
              <a:t>‹#›</a:t>
            </a:fld>
            <a:endParaRPr lang="en-US"/>
          </a:p>
        </p:txBody>
      </p:sp>
    </p:spTree>
    <p:extLst>
      <p:ext uri="{BB962C8B-B14F-4D97-AF65-F5344CB8AC3E}">
        <p14:creationId xmlns:p14="http://schemas.microsoft.com/office/powerpoint/2010/main" val="23316704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879475"/>
            <a:ext cx="2962513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276148" tIns="138074" rIns="276148" bIns="13807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635" y="5120217"/>
            <a:ext cx="2962513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276148" tIns="138074" rIns="276148" bIns="1380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eaLnBrk="1" hangingPunct="1">
              <a:defRPr sz="42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835" y="19984509"/>
            <a:ext cx="104227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ctr" eaLnBrk="1" hangingPunct="1">
              <a:defRPr sz="42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2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r" eaLnBrk="1" hangingPunct="1">
              <a:defRPr sz="4200"/>
            </a:lvl1pPr>
          </a:lstStyle>
          <a:p>
            <a:fld id="{4A72EE9E-4579-8E4F-B4D6-365C5D472F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61919" rtl="0" eaLnBrk="0" fontAlgn="base" hangingPunct="0">
        <a:spcBef>
          <a:spcPct val="0"/>
        </a:spcBef>
        <a:spcAft>
          <a:spcPct val="0"/>
        </a:spcAft>
        <a:defRPr sz="13300">
          <a:solidFill>
            <a:schemeClr val="tx2"/>
          </a:solidFill>
          <a:latin typeface="+mj-lt"/>
          <a:ea typeface="MS PGothic" panose="020B0600070205080204" pitchFamily="34" charset="-128"/>
          <a:cs typeface="MS PGothic" charset="0"/>
        </a:defRPr>
      </a:lvl1pPr>
      <a:lvl2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2pPr>
      <a:lvl3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3pPr>
      <a:lvl4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4pPr>
      <a:lvl5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5pPr>
      <a:lvl6pPr marL="326532" algn="ctr" defTabSz="2761919" rtl="0" fontAlgn="base">
        <a:spcBef>
          <a:spcPct val="0"/>
        </a:spcBef>
        <a:spcAft>
          <a:spcPct val="0"/>
        </a:spcAft>
        <a:defRPr sz="13300">
          <a:solidFill>
            <a:schemeClr val="tx2"/>
          </a:solidFill>
          <a:latin typeface="Arial" charset="0"/>
        </a:defRPr>
      </a:lvl6pPr>
      <a:lvl7pPr marL="653064" algn="ctr" defTabSz="2761919" rtl="0" fontAlgn="base">
        <a:spcBef>
          <a:spcPct val="0"/>
        </a:spcBef>
        <a:spcAft>
          <a:spcPct val="0"/>
        </a:spcAft>
        <a:defRPr sz="13300">
          <a:solidFill>
            <a:schemeClr val="tx2"/>
          </a:solidFill>
          <a:latin typeface="Arial" charset="0"/>
        </a:defRPr>
      </a:lvl7pPr>
      <a:lvl8pPr marL="979597" algn="ctr" defTabSz="2761919" rtl="0" fontAlgn="base">
        <a:spcBef>
          <a:spcPct val="0"/>
        </a:spcBef>
        <a:spcAft>
          <a:spcPct val="0"/>
        </a:spcAft>
        <a:defRPr sz="13300">
          <a:solidFill>
            <a:schemeClr val="tx2"/>
          </a:solidFill>
          <a:latin typeface="Arial" charset="0"/>
        </a:defRPr>
      </a:lvl8pPr>
      <a:lvl9pPr marL="1306129" algn="ctr" defTabSz="2761919" rtl="0" fontAlgn="base">
        <a:spcBef>
          <a:spcPct val="0"/>
        </a:spcBef>
        <a:spcAft>
          <a:spcPct val="0"/>
        </a:spcAft>
        <a:defRPr sz="13300">
          <a:solidFill>
            <a:schemeClr val="tx2"/>
          </a:solidFill>
          <a:latin typeface="Arial" charset="0"/>
        </a:defRPr>
      </a:lvl9pPr>
    </p:titleStyle>
    <p:bodyStyle>
      <a:lvl1pPr marL="1035153" indent="-1035153" algn="l" defTabSz="2761919" rtl="0" eaLnBrk="0" fontAlgn="base" hangingPunct="0">
        <a:spcBef>
          <a:spcPct val="20000"/>
        </a:spcBef>
        <a:spcAft>
          <a:spcPct val="0"/>
        </a:spcAft>
        <a:buChar char="•"/>
        <a:defRPr sz="9600">
          <a:solidFill>
            <a:schemeClr val="tx1"/>
          </a:solidFill>
          <a:latin typeface="+mn-lt"/>
          <a:ea typeface="MS PGothic" panose="020B0600070205080204" pitchFamily="34" charset="-128"/>
          <a:cs typeface="MS PGothic" charset="0"/>
        </a:defRPr>
      </a:lvl1pPr>
      <a:lvl2pPr marL="2243776" indent="-862816" algn="l" defTabSz="2761919" rtl="0" eaLnBrk="0" fontAlgn="base" hangingPunct="0">
        <a:spcBef>
          <a:spcPct val="20000"/>
        </a:spcBef>
        <a:spcAft>
          <a:spcPct val="0"/>
        </a:spcAft>
        <a:buChar char="–"/>
        <a:defRPr sz="8400">
          <a:solidFill>
            <a:schemeClr val="tx1"/>
          </a:solidFill>
          <a:latin typeface="+mn-lt"/>
          <a:ea typeface="MS PGothic" panose="020B0600070205080204" pitchFamily="34" charset="-128"/>
          <a:cs typeface="MS PGothic" charset="0"/>
        </a:defRPr>
      </a:lvl2pPr>
      <a:lvl3pPr marL="3452399" indent="-690480" algn="l" defTabSz="2761919"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3pPr>
      <a:lvl4pPr marL="4832224"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4pPr>
      <a:lvl5pPr marL="6213183"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5pPr>
      <a:lvl6pPr marL="6539715" indent="-690480" algn="l" defTabSz="2761919" rtl="0" fontAlgn="base">
        <a:spcBef>
          <a:spcPct val="20000"/>
        </a:spcBef>
        <a:spcAft>
          <a:spcPct val="0"/>
        </a:spcAft>
        <a:buChar char="»"/>
        <a:defRPr sz="6100">
          <a:solidFill>
            <a:schemeClr val="tx1"/>
          </a:solidFill>
          <a:latin typeface="+mn-lt"/>
        </a:defRPr>
      </a:lvl6pPr>
      <a:lvl7pPr marL="6866247" indent="-690480" algn="l" defTabSz="2761919" rtl="0" fontAlgn="base">
        <a:spcBef>
          <a:spcPct val="20000"/>
        </a:spcBef>
        <a:spcAft>
          <a:spcPct val="0"/>
        </a:spcAft>
        <a:buChar char="»"/>
        <a:defRPr sz="6100">
          <a:solidFill>
            <a:schemeClr val="tx1"/>
          </a:solidFill>
          <a:latin typeface="+mn-lt"/>
        </a:defRPr>
      </a:lvl7pPr>
      <a:lvl8pPr marL="7192780" indent="-690480" algn="l" defTabSz="2761919" rtl="0" fontAlgn="base">
        <a:spcBef>
          <a:spcPct val="20000"/>
        </a:spcBef>
        <a:spcAft>
          <a:spcPct val="0"/>
        </a:spcAft>
        <a:buChar char="»"/>
        <a:defRPr sz="6100">
          <a:solidFill>
            <a:schemeClr val="tx1"/>
          </a:solidFill>
          <a:latin typeface="+mn-lt"/>
        </a:defRPr>
      </a:lvl8pPr>
      <a:lvl9pPr marL="7519312" indent="-690480" algn="l" defTabSz="2761919" rtl="0" fontAlgn="base">
        <a:spcBef>
          <a:spcPct val="20000"/>
        </a:spcBef>
        <a:spcAft>
          <a:spcPct val="0"/>
        </a:spcAft>
        <a:buChar char="»"/>
        <a:defRPr sz="61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1" name="Picture 3080"/>
          <p:cNvPicPr>
            <a:picLocks noChangeAspect="1"/>
          </p:cNvPicPr>
          <p:nvPr/>
        </p:nvPicPr>
        <p:blipFill>
          <a:blip r:embed="rId2"/>
          <a:stretch>
            <a:fillRect/>
          </a:stretch>
        </p:blipFill>
        <p:spPr>
          <a:xfrm>
            <a:off x="12344400" y="3352800"/>
            <a:ext cx="5638800" cy="3759200"/>
          </a:xfrm>
          <a:prstGeom prst="rect">
            <a:avLst/>
          </a:prstGeom>
        </p:spPr>
      </p:pic>
      <p:pic>
        <p:nvPicPr>
          <p:cNvPr id="3077" name="Picture 3076"/>
          <p:cNvPicPr>
            <a:picLocks noChangeAspect="1"/>
          </p:cNvPicPr>
          <p:nvPr/>
        </p:nvPicPr>
        <p:blipFill>
          <a:blip r:embed="rId3"/>
          <a:stretch>
            <a:fillRect/>
          </a:stretch>
        </p:blipFill>
        <p:spPr>
          <a:xfrm>
            <a:off x="18144359" y="3429000"/>
            <a:ext cx="4956941" cy="4191000"/>
          </a:xfrm>
          <a:prstGeom prst="rect">
            <a:avLst/>
          </a:prstGeom>
        </p:spPr>
      </p:pic>
      <p:sp>
        <p:nvSpPr>
          <p:cNvPr id="28" name="TextBox 27"/>
          <p:cNvSpPr txBox="1"/>
          <p:nvPr/>
        </p:nvSpPr>
        <p:spPr>
          <a:xfrm>
            <a:off x="23374246" y="3352800"/>
            <a:ext cx="8782154" cy="14496274"/>
          </a:xfrm>
          <a:prstGeom prst="rect">
            <a:avLst/>
          </a:prstGeom>
          <a:noFill/>
        </p:spPr>
        <p:txBody>
          <a:bodyPr wrap="square" rtlCol="0">
            <a:spAutoFit/>
          </a:bodyPr>
          <a:lstStyle/>
          <a:p>
            <a:pPr algn="just"/>
            <a:r>
              <a:rPr lang="en-US" sz="2400" b="1" dirty="0" smtClean="0"/>
              <a:t>Classification</a:t>
            </a:r>
          </a:p>
          <a:p>
            <a:pPr algn="just"/>
            <a:r>
              <a:rPr lang="en-US" sz="2400" dirty="0" smtClean="0"/>
              <a:t>Classification resulted in some promising results.</a:t>
            </a:r>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smtClean="0"/>
              <a:t>* = top 1% variance of word features</a:t>
            </a:r>
          </a:p>
          <a:p>
            <a:pPr algn="just"/>
            <a:endParaRPr lang="en-US" sz="2400" dirty="0"/>
          </a:p>
          <a:p>
            <a:pPr algn="just"/>
            <a:r>
              <a:rPr lang="en-US" sz="2400" b="1" dirty="0" smtClean="0"/>
              <a:t>Learning Curves</a:t>
            </a:r>
          </a:p>
          <a:p>
            <a:pPr algn="just"/>
            <a:endParaRPr lang="en-US" sz="2400" b="1" dirty="0" smtClean="0"/>
          </a:p>
          <a:p>
            <a:pPr algn="just"/>
            <a:endParaRPr lang="en-US" sz="2400" b="1" dirty="0"/>
          </a:p>
          <a:p>
            <a:pPr algn="just"/>
            <a:endParaRPr lang="en-US" sz="2400" b="1" dirty="0" smtClean="0"/>
          </a:p>
          <a:p>
            <a:pPr algn="just"/>
            <a:endParaRPr lang="en-US" sz="2400" b="1" dirty="0"/>
          </a:p>
          <a:p>
            <a:pPr algn="just"/>
            <a:endParaRPr lang="en-US" sz="2400" b="1" dirty="0" smtClean="0"/>
          </a:p>
          <a:p>
            <a:pPr algn="just"/>
            <a:endParaRPr lang="en-US" sz="2400" b="1" dirty="0"/>
          </a:p>
          <a:p>
            <a:pPr algn="just"/>
            <a:endParaRPr lang="en-US" sz="2400" b="1" dirty="0" smtClean="0"/>
          </a:p>
          <a:p>
            <a:pPr algn="just"/>
            <a:endParaRPr lang="en-US" sz="2400" b="1" dirty="0"/>
          </a:p>
          <a:p>
            <a:pPr algn="just"/>
            <a:endParaRPr lang="en-US" sz="2400" b="1" dirty="0" smtClean="0"/>
          </a:p>
          <a:p>
            <a:pPr algn="just"/>
            <a:endParaRPr lang="en-US" sz="2400" b="1" dirty="0"/>
          </a:p>
          <a:p>
            <a:pPr algn="just"/>
            <a:endParaRPr lang="en-US" sz="2400" dirty="0" smtClean="0"/>
          </a:p>
          <a:p>
            <a:pPr algn="just"/>
            <a:r>
              <a:rPr lang="en-US" sz="2400" dirty="0" smtClean="0"/>
              <a:t>Since the </a:t>
            </a:r>
            <a:r>
              <a:rPr lang="en-US" sz="2400" dirty="0" smtClean="0"/>
              <a:t>CNN is time-intensive to </a:t>
            </a:r>
            <a:r>
              <a:rPr lang="en-US" sz="2400" dirty="0" smtClean="0"/>
              <a:t>train when given entire </a:t>
            </a:r>
            <a:r>
              <a:rPr lang="en-US" sz="2400" dirty="0" smtClean="0"/>
              <a:t>documents</a:t>
            </a:r>
            <a:r>
              <a:rPr lang="en-US" sz="2400" dirty="0" smtClean="0"/>
              <a:t> </a:t>
            </a:r>
            <a:r>
              <a:rPr lang="en-US" sz="2400" dirty="0" smtClean="0"/>
              <a:t>(order of 10000 words), we decided to test </a:t>
            </a:r>
            <a:r>
              <a:rPr lang="en-US" sz="2400" dirty="0" smtClean="0"/>
              <a:t>preliminarily </a:t>
            </a:r>
            <a:r>
              <a:rPr lang="en-US" sz="2400" dirty="0" smtClean="0"/>
              <a:t>on the first 100 and first 1000 words of each </a:t>
            </a:r>
            <a:r>
              <a:rPr lang="en-US" sz="2400" dirty="0" smtClean="0"/>
              <a:t>article</a:t>
            </a:r>
            <a:r>
              <a:rPr lang="en-US" sz="2400" dirty="0" smtClean="0"/>
              <a:t>, with encouraging results that improved as the number of words was increased.</a:t>
            </a:r>
            <a:endParaRPr lang="en-US" sz="2400" dirty="0" smtClean="0"/>
          </a:p>
          <a:p>
            <a:pPr algn="just"/>
            <a:endParaRPr lang="en-US" sz="2400" dirty="0"/>
          </a:p>
          <a:p>
            <a:pPr algn="just"/>
            <a:r>
              <a:rPr lang="en-US" sz="2400" b="1" dirty="0" smtClean="0"/>
              <a:t>Generation</a:t>
            </a:r>
          </a:p>
          <a:p>
            <a:pPr algn="just"/>
            <a:r>
              <a:rPr lang="en-US" sz="2400" dirty="0" smtClean="0"/>
              <a:t>Currently, we use the </a:t>
            </a:r>
            <a:r>
              <a:rPr lang="en-US" sz="2400" dirty="0" err="1" smtClean="0"/>
              <a:t>XGBoost</a:t>
            </a:r>
            <a:r>
              <a:rPr lang="en-US" sz="2400" dirty="0" smtClean="0"/>
              <a:t> model trained on TF-IDF to score the generated texts. However the results were suboptimal due to the locality of replacement.  A n-gram based proposal is mentioned in Discussion below.</a:t>
            </a:r>
            <a:endParaRPr lang="en-US" sz="2400" dirty="0"/>
          </a:p>
        </p:txBody>
      </p:sp>
      <p:sp>
        <p:nvSpPr>
          <p:cNvPr id="27" name="TextBox 26"/>
          <p:cNvSpPr txBox="1"/>
          <p:nvPr/>
        </p:nvSpPr>
        <p:spPr>
          <a:xfrm>
            <a:off x="15240000" y="11803047"/>
            <a:ext cx="7816770" cy="6180153"/>
          </a:xfrm>
          <a:prstGeom prst="rect">
            <a:avLst/>
          </a:prstGeom>
          <a:noFill/>
        </p:spPr>
        <p:txBody>
          <a:bodyPr wrap="square" rtlCol="0">
            <a:spAutoFit/>
          </a:bodyPr>
          <a:lstStyle/>
          <a:p>
            <a:pPr lvl="1" algn="just">
              <a:lnSpc>
                <a:spcPct val="110000"/>
              </a:lnSpc>
            </a:pPr>
            <a:r>
              <a:rPr lang="en-US" sz="2400" b="1" dirty="0" smtClean="0"/>
              <a:t>Models</a:t>
            </a:r>
          </a:p>
          <a:p>
            <a:pPr marL="783732" lvl="1" indent="-457200" algn="just">
              <a:lnSpc>
                <a:spcPct val="110000"/>
              </a:lnSpc>
              <a:buFont typeface="+mj-lt"/>
              <a:buAutoNum type="arabicPeriod"/>
            </a:pPr>
            <a:r>
              <a:rPr lang="en-US" sz="2400" dirty="0" smtClean="0"/>
              <a:t>Naïve Bayes</a:t>
            </a:r>
            <a:br>
              <a:rPr lang="en-US" sz="2400" dirty="0" smtClean="0"/>
            </a:br>
            <a:r>
              <a:rPr lang="en-US" sz="2400" dirty="0" smtClean="0"/>
              <a:t>Our </a:t>
            </a:r>
            <a:r>
              <a:rPr lang="en-US" sz="2400" dirty="0" smtClean="0"/>
              <a:t>baseline classification algorithm.</a:t>
            </a:r>
          </a:p>
          <a:p>
            <a:pPr marL="783732" lvl="1" indent="-457200" algn="just">
              <a:lnSpc>
                <a:spcPct val="110000"/>
              </a:lnSpc>
              <a:buFont typeface="+mj-lt"/>
              <a:buAutoNum type="arabicPeriod"/>
            </a:pPr>
            <a:r>
              <a:rPr lang="en-US" sz="2400" dirty="0" smtClean="0"/>
              <a:t>Extreme Gradient Boosting (</a:t>
            </a:r>
            <a:r>
              <a:rPr lang="en-US" sz="2400" dirty="0" err="1" smtClean="0"/>
              <a:t>xgboost</a:t>
            </a:r>
            <a:r>
              <a:rPr lang="en-US" sz="2400" dirty="0" smtClean="0"/>
              <a:t>)</a:t>
            </a:r>
            <a:br>
              <a:rPr lang="en-US" sz="2400" dirty="0" smtClean="0"/>
            </a:br>
            <a:r>
              <a:rPr lang="en-US" sz="2400" dirty="0" smtClean="0"/>
              <a:t>Aggregates </a:t>
            </a:r>
            <a:r>
              <a:rPr lang="en-US" sz="2400" dirty="0" smtClean="0"/>
              <a:t>strong predictions from many weak-learning decision trees.</a:t>
            </a:r>
          </a:p>
          <a:p>
            <a:pPr marL="783732" lvl="1" indent="-457200" algn="just">
              <a:lnSpc>
                <a:spcPct val="110000"/>
              </a:lnSpc>
              <a:buFont typeface="+mj-lt"/>
              <a:buAutoNum type="arabicPeriod"/>
            </a:pPr>
            <a:r>
              <a:rPr lang="en-US" sz="2400" dirty="0" smtClean="0"/>
              <a:t>Convolutional Neural Nets (CNN)</a:t>
            </a:r>
            <a:r>
              <a:rPr lang="en-US" sz="2400" dirty="0" smtClean="0"/>
              <a:t/>
            </a:r>
            <a:br>
              <a:rPr lang="en-US" sz="2400" dirty="0" smtClean="0"/>
            </a:br>
            <a:r>
              <a:rPr lang="en-US" sz="2400" dirty="0" smtClean="0"/>
              <a:t>Uses </a:t>
            </a:r>
            <a:r>
              <a:rPr lang="en-US" sz="2400" dirty="0" smtClean="0"/>
              <a:t>convolution layers and deep neural network  to make minimal assumptions on the text structure.   See Figure 1c.</a:t>
            </a:r>
          </a:p>
          <a:p>
            <a:pPr lvl="1" algn="just">
              <a:lnSpc>
                <a:spcPct val="110000"/>
              </a:lnSpc>
            </a:pPr>
            <a:endParaRPr lang="en-US" sz="2400" b="1" dirty="0"/>
          </a:p>
          <a:p>
            <a:pPr lvl="1" algn="just">
              <a:lnSpc>
                <a:spcPct val="110000"/>
              </a:lnSpc>
            </a:pPr>
            <a:r>
              <a:rPr lang="en-US" sz="2400" b="1" dirty="0" smtClean="0"/>
              <a:t>Generative Algorithm</a:t>
            </a:r>
            <a:endParaRPr lang="en-US" sz="2400" b="1" dirty="0"/>
          </a:p>
          <a:p>
            <a:pPr lvl="1" algn="just">
              <a:lnSpc>
                <a:spcPct val="110000"/>
              </a:lnSpc>
            </a:pPr>
            <a:r>
              <a:rPr lang="en-US" sz="2400" dirty="0" smtClean="0"/>
              <a:t>Uses Gibbs sampling and the Metropolis acceptance criterion to iteratively mutate the input text so that it achieves a higher “fake” score.</a:t>
            </a:r>
          </a:p>
        </p:txBody>
      </p:sp>
      <p:sp>
        <p:nvSpPr>
          <p:cNvPr id="3074" name="Text Box 83"/>
          <p:cNvSpPr txBox="1">
            <a:spLocks noChangeArrowheads="1"/>
          </p:cNvSpPr>
          <p:nvPr/>
        </p:nvSpPr>
        <p:spPr bwMode="auto">
          <a:xfrm>
            <a:off x="2651522" y="21142326"/>
            <a:ext cx="131888" cy="15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306" tIns="32653" rIns="65306" bIns="32653">
            <a:spAutoFit/>
          </a:bodyPr>
          <a:lstStyle>
            <a:lvl1pPr>
              <a:defRPr sz="13500">
                <a:solidFill>
                  <a:schemeClr val="tx1"/>
                </a:solidFill>
                <a:latin typeface="Arial" charset="0"/>
                <a:ea typeface="MS PGothic" charset="0"/>
                <a:cs typeface="MS PGothic" charset="0"/>
              </a:defRPr>
            </a:lvl1pPr>
            <a:lvl2pPr marL="742950" indent="-285750">
              <a:defRPr sz="11800">
                <a:solidFill>
                  <a:schemeClr val="tx1"/>
                </a:solidFill>
                <a:latin typeface="Arial" charset="0"/>
                <a:ea typeface="MS PGothic" charset="0"/>
                <a:cs typeface="MS PGothic" charset="0"/>
              </a:defRPr>
            </a:lvl2pPr>
            <a:lvl3pPr marL="1143000" indent="-228600">
              <a:defRPr sz="10100">
                <a:solidFill>
                  <a:schemeClr val="tx1"/>
                </a:solidFill>
                <a:latin typeface="Arial" charset="0"/>
                <a:ea typeface="MS PGothic" charset="0"/>
                <a:cs typeface="MS PGothic" charset="0"/>
              </a:defRPr>
            </a:lvl3pPr>
            <a:lvl4pPr marL="1600200" indent="-228600">
              <a:defRPr sz="8500">
                <a:solidFill>
                  <a:schemeClr val="tx1"/>
                </a:solidFill>
                <a:latin typeface="Arial" charset="0"/>
                <a:ea typeface="MS PGothic" charset="0"/>
                <a:cs typeface="MS PGothic" charset="0"/>
              </a:defRPr>
            </a:lvl4pPr>
            <a:lvl5pPr marL="2057400" indent="-228600">
              <a:defRPr sz="8500">
                <a:solidFill>
                  <a:schemeClr val="tx1"/>
                </a:solidFill>
                <a:latin typeface="Arial" charset="0"/>
                <a:ea typeface="MS PGothic" charset="0"/>
                <a:cs typeface="MS PGothic" charset="0"/>
              </a:defRPr>
            </a:lvl5pPr>
            <a:lvl6pPr marL="2514600" indent="-228600" eaLnBrk="0" hangingPunct="0">
              <a:defRPr sz="8500">
                <a:solidFill>
                  <a:schemeClr val="tx1"/>
                </a:solidFill>
                <a:latin typeface="Arial" charset="0"/>
                <a:ea typeface="MS PGothic" charset="0"/>
                <a:cs typeface="MS PGothic" charset="0"/>
              </a:defRPr>
            </a:lvl6pPr>
            <a:lvl7pPr marL="2971800" indent="-228600" eaLnBrk="0" hangingPunct="0">
              <a:defRPr sz="8500">
                <a:solidFill>
                  <a:schemeClr val="tx1"/>
                </a:solidFill>
                <a:latin typeface="Arial" charset="0"/>
                <a:ea typeface="MS PGothic" charset="0"/>
                <a:cs typeface="MS PGothic" charset="0"/>
              </a:defRPr>
            </a:lvl7pPr>
            <a:lvl8pPr marL="3429000" indent="-228600" eaLnBrk="0" hangingPunct="0">
              <a:defRPr sz="8500">
                <a:solidFill>
                  <a:schemeClr val="tx1"/>
                </a:solidFill>
                <a:latin typeface="Arial" charset="0"/>
                <a:ea typeface="MS PGothic" charset="0"/>
                <a:cs typeface="MS PGothic" charset="0"/>
              </a:defRPr>
            </a:lvl8pPr>
            <a:lvl9pPr marL="3886200" indent="-228600" eaLnBrk="0" hangingPunct="0">
              <a:defRPr sz="8500">
                <a:solidFill>
                  <a:schemeClr val="tx1"/>
                </a:solidFill>
                <a:latin typeface="Arial" charset="0"/>
                <a:ea typeface="MS PGothic" charset="0"/>
                <a:cs typeface="MS PGothic" charset="0"/>
              </a:defRPr>
            </a:lvl9pPr>
          </a:lstStyle>
          <a:p>
            <a:pPr eaLnBrk="1" hangingPunct="1"/>
            <a:endParaRPr lang="en-US" sz="600" b="1"/>
          </a:p>
        </p:txBody>
      </p:sp>
      <p:sp>
        <p:nvSpPr>
          <p:cNvPr id="3076" name="Rectangle 583"/>
          <p:cNvSpPr>
            <a:spLocks noChangeAspect="1" noChangeArrowheads="1"/>
          </p:cNvSpPr>
          <p:nvPr/>
        </p:nvSpPr>
        <p:spPr bwMode="auto">
          <a:xfrm>
            <a:off x="838199" y="2722681"/>
            <a:ext cx="5029201" cy="49244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smtClean="0">
                <a:solidFill>
                  <a:srgbClr val="FFFFFF"/>
                </a:solidFill>
              </a:rPr>
              <a:t>Motivation</a:t>
            </a:r>
            <a:endParaRPr lang="en-US" sz="3200" b="1" dirty="0">
              <a:solidFill>
                <a:srgbClr val="FFFFFF"/>
              </a:solidFill>
            </a:endParaRPr>
          </a:p>
        </p:txBody>
      </p:sp>
      <p:sp>
        <p:nvSpPr>
          <p:cNvPr id="3078" name="Rectangle 598"/>
          <p:cNvSpPr>
            <a:spLocks noChangeArrowheads="1"/>
          </p:cNvSpPr>
          <p:nvPr/>
        </p:nvSpPr>
        <p:spPr bwMode="auto">
          <a:xfrm>
            <a:off x="0" y="658581"/>
            <a:ext cx="32918400" cy="7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nchor="ctr">
            <a:spAutoFit/>
          </a:bodyPr>
          <a:lstStyle/>
          <a:p>
            <a:pPr algn="ctr" eaLnBrk="1" hangingPunct="1"/>
            <a:r>
              <a:rPr lang="en-US" sz="4700" b="1" dirty="0" smtClean="0">
                <a:latin typeface="Arial"/>
                <a:cs typeface="Arial"/>
              </a:rPr>
              <a:t>Fake News Through the Lens of Classification and Generation</a:t>
            </a:r>
            <a:endParaRPr lang="en-US" sz="4700" b="1" dirty="0">
              <a:latin typeface="Arial"/>
              <a:cs typeface="Arial"/>
            </a:endParaRPr>
          </a:p>
        </p:txBody>
      </p:sp>
      <p:sp>
        <p:nvSpPr>
          <p:cNvPr id="3079" name="Rectangle 599"/>
          <p:cNvSpPr>
            <a:spLocks noChangeArrowheads="1"/>
          </p:cNvSpPr>
          <p:nvPr/>
        </p:nvSpPr>
        <p:spPr bwMode="auto">
          <a:xfrm>
            <a:off x="1143000" y="1600200"/>
            <a:ext cx="30708600" cy="98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nchor="ctr">
            <a:spAutoFit/>
          </a:bodyPr>
          <a:lstStyle/>
          <a:p>
            <a:pPr algn="ctr" eaLnBrk="1" hangingPunct="1">
              <a:tabLst>
                <a:tab pos="326532" algn="l"/>
              </a:tabLst>
            </a:pPr>
            <a:r>
              <a:rPr lang="en-US" sz="3600" dirty="0" smtClean="0">
                <a:latin typeface="Arial"/>
                <a:cs typeface="Arial"/>
              </a:rPr>
              <a:t>Derek Tsui  |  Winston Wang | {dtsui,wwang13} @stanford.edu | CS 221, Autumn 2017</a:t>
            </a:r>
            <a:endParaRPr lang="en-US" sz="3600" baseline="30000" dirty="0">
              <a:latin typeface="Arial"/>
              <a:cs typeface="Arial"/>
            </a:endParaRPr>
          </a:p>
          <a:p>
            <a:pPr algn="ctr" eaLnBrk="1" hangingPunct="1">
              <a:tabLst>
                <a:tab pos="326532" algn="l"/>
              </a:tabLst>
            </a:pPr>
            <a:endParaRPr lang="en-US" sz="3600" baseline="30000" dirty="0">
              <a:latin typeface="Arial"/>
              <a:cs typeface="Arial"/>
            </a:endParaRPr>
          </a:p>
        </p:txBody>
      </p:sp>
      <p:pic>
        <p:nvPicPr>
          <p:cNvPr id="3" name="Picture 2"/>
          <p:cNvPicPr>
            <a:picLocks noChangeAspect="1"/>
          </p:cNvPicPr>
          <p:nvPr/>
        </p:nvPicPr>
        <p:blipFill>
          <a:blip r:embed="rId4"/>
          <a:stretch>
            <a:fillRect/>
          </a:stretch>
        </p:blipFill>
        <p:spPr>
          <a:xfrm>
            <a:off x="990600" y="914400"/>
            <a:ext cx="5207000" cy="1003300"/>
          </a:xfrm>
          <a:prstGeom prst="rect">
            <a:avLst/>
          </a:prstGeom>
        </p:spPr>
      </p:pic>
      <p:pic>
        <p:nvPicPr>
          <p:cNvPr id="5" name="Picture 4" descr="SU-tree-stack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03400" y="533400"/>
            <a:ext cx="4876800" cy="2133600"/>
          </a:xfrm>
          <a:prstGeom prst="rect">
            <a:avLst/>
          </a:prstGeom>
        </p:spPr>
      </p:pic>
      <p:sp>
        <p:nvSpPr>
          <p:cNvPr id="6" name="TextBox 5"/>
          <p:cNvSpPr txBox="1"/>
          <p:nvPr/>
        </p:nvSpPr>
        <p:spPr>
          <a:xfrm>
            <a:off x="838199" y="3276600"/>
            <a:ext cx="5029201" cy="7478969"/>
          </a:xfrm>
          <a:prstGeom prst="rect">
            <a:avLst/>
          </a:prstGeom>
          <a:noFill/>
        </p:spPr>
        <p:txBody>
          <a:bodyPr wrap="square" rtlCol="0">
            <a:spAutoFit/>
          </a:bodyPr>
          <a:lstStyle/>
          <a:p>
            <a:pPr algn="just"/>
            <a:r>
              <a:rPr lang="en-US" sz="2400" dirty="0" smtClean="0"/>
              <a:t>Fake news is an increasingly serious problem that is too vast and burdensome to deal with manually. Our project is focused on two goals: </a:t>
            </a:r>
          </a:p>
          <a:p>
            <a:pPr algn="just"/>
            <a:endParaRPr lang="en-US" sz="2400" dirty="0"/>
          </a:p>
          <a:p>
            <a:pPr marL="457200" indent="-457200" algn="just">
              <a:buAutoNum type="arabicParenR"/>
            </a:pPr>
            <a:r>
              <a:rPr lang="en-US" sz="2400" dirty="0" smtClean="0"/>
              <a:t>Classification to automatically detect “fake” news from reputable news, and</a:t>
            </a:r>
          </a:p>
          <a:p>
            <a:pPr marL="457200" indent="-457200" algn="just">
              <a:buAutoNum type="arabicParenR"/>
            </a:pPr>
            <a:endParaRPr lang="en-US" sz="2400" dirty="0" smtClean="0"/>
          </a:p>
          <a:p>
            <a:pPr marL="457200" indent="-457200" algn="just">
              <a:buAutoNum type="arabicParenR"/>
            </a:pPr>
            <a:r>
              <a:rPr lang="en-US" sz="2400" dirty="0" smtClean="0"/>
              <a:t>Generation to</a:t>
            </a:r>
            <a:r>
              <a:rPr lang="en-US" sz="2400" dirty="0"/>
              <a:t> </a:t>
            </a:r>
            <a:r>
              <a:rPr lang="en-US" sz="2400" dirty="0" smtClean="0"/>
              <a:t>transform a piece of text into the style of fake news.</a:t>
            </a:r>
          </a:p>
          <a:p>
            <a:pPr algn="just"/>
            <a:endParaRPr lang="en-US" sz="2400" dirty="0"/>
          </a:p>
          <a:p>
            <a:pPr algn="just"/>
            <a:r>
              <a:rPr lang="en-US" sz="2400" dirty="0"/>
              <a:t>P</a:t>
            </a:r>
            <a:r>
              <a:rPr lang="en-US" sz="2400" dirty="0" smtClean="0"/>
              <a:t>revious work on fake news detection has included features encoding metadata (e.g., publisher, headline).  We hypothesized that a model based on latent features of the text itself would have wider applications and extensibility.</a:t>
            </a:r>
            <a:endParaRPr lang="en-US" sz="2400" dirty="0"/>
          </a:p>
        </p:txBody>
      </p:sp>
      <p:sp>
        <p:nvSpPr>
          <p:cNvPr id="15" name="Rectangle 583"/>
          <p:cNvSpPr>
            <a:spLocks noChangeAspect="1" noChangeArrowheads="1"/>
          </p:cNvSpPr>
          <p:nvPr/>
        </p:nvSpPr>
        <p:spPr bwMode="auto">
          <a:xfrm>
            <a:off x="838200" y="11125200"/>
            <a:ext cx="5029201" cy="49244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smtClean="0">
                <a:solidFill>
                  <a:srgbClr val="FFFFFF"/>
                </a:solidFill>
              </a:rPr>
              <a:t>Dataset</a:t>
            </a:r>
            <a:endParaRPr lang="en-US" sz="3200" b="1" dirty="0">
              <a:solidFill>
                <a:srgbClr val="FFFFFF"/>
              </a:solidFill>
            </a:endParaRPr>
          </a:p>
        </p:txBody>
      </p:sp>
      <p:sp>
        <p:nvSpPr>
          <p:cNvPr id="19" name="Rectangle 583"/>
          <p:cNvSpPr>
            <a:spLocks noChangeAspect="1" noChangeArrowheads="1"/>
          </p:cNvSpPr>
          <p:nvPr/>
        </p:nvSpPr>
        <p:spPr bwMode="auto">
          <a:xfrm>
            <a:off x="6172200" y="2743200"/>
            <a:ext cx="16924254" cy="50147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smtClean="0">
                <a:solidFill>
                  <a:srgbClr val="FFFFFF"/>
                </a:solidFill>
              </a:rPr>
              <a:t>Methodology</a:t>
            </a:r>
            <a:endParaRPr lang="en-US" sz="3200" b="1" dirty="0">
              <a:solidFill>
                <a:srgbClr val="FFFFFF"/>
              </a:solidFill>
            </a:endParaRPr>
          </a:p>
        </p:txBody>
      </p:sp>
      <p:sp>
        <p:nvSpPr>
          <p:cNvPr id="20" name="TextBox 19"/>
          <p:cNvSpPr txBox="1"/>
          <p:nvPr/>
        </p:nvSpPr>
        <p:spPr>
          <a:xfrm>
            <a:off x="6172200" y="11717240"/>
            <a:ext cx="8915401" cy="9694960"/>
          </a:xfrm>
          <a:prstGeom prst="rect">
            <a:avLst/>
          </a:prstGeom>
          <a:noFill/>
        </p:spPr>
        <p:txBody>
          <a:bodyPr wrap="square" rtlCol="0">
            <a:spAutoFit/>
          </a:bodyPr>
          <a:lstStyle/>
          <a:p>
            <a:pPr algn="just"/>
            <a:r>
              <a:rPr lang="en-US" sz="2400" b="1" dirty="0" smtClean="0"/>
              <a:t>Feature Sets</a:t>
            </a:r>
          </a:p>
          <a:p>
            <a:pPr marL="457200" indent="-457200" algn="just">
              <a:buFont typeface="+mj-lt"/>
              <a:buAutoNum type="arabicPeriod"/>
            </a:pPr>
            <a:r>
              <a:rPr lang="en-US" sz="2400" dirty="0" smtClean="0"/>
              <a:t>Bag of Words Model</a:t>
            </a:r>
            <a:br>
              <a:rPr lang="en-US" sz="2400" dirty="0" smtClean="0"/>
            </a:br>
            <a:r>
              <a:rPr lang="en-US" sz="2400" dirty="0" smtClean="0"/>
              <a:t>Converts the text into a sparse array corresponding to the raw word frequencies within the text.</a:t>
            </a:r>
            <a:r>
              <a:rPr lang="en-US" sz="2400" dirty="0"/>
              <a:t> </a:t>
            </a:r>
            <a:r>
              <a:rPr lang="en-US" sz="2400" dirty="0" smtClean="0"/>
              <a:t> See Figure 1a.</a:t>
            </a:r>
            <a:br>
              <a:rPr lang="en-US" sz="2400" dirty="0" smtClean="0"/>
            </a:br>
            <a:endParaRPr lang="en-US" sz="2400" dirty="0" smtClean="0"/>
          </a:p>
          <a:p>
            <a:pPr marL="457200" indent="-457200" algn="just">
              <a:buFont typeface="+mj-lt"/>
              <a:buAutoNum type="arabicPeriod"/>
            </a:pPr>
            <a:r>
              <a:rPr lang="en-US" sz="2400" dirty="0" smtClean="0"/>
              <a:t>TF-IDF </a:t>
            </a:r>
            <a:r>
              <a:rPr lang="en-US" sz="2400" dirty="0" err="1" smtClean="0"/>
              <a:t>Vectorization</a:t>
            </a:r>
            <a:r>
              <a:rPr lang="en-US" sz="2400" dirty="0" smtClean="0"/>
              <a:t> Metric</a:t>
            </a:r>
            <a:br>
              <a:rPr lang="en-US" sz="2400" dirty="0" smtClean="0"/>
            </a:br>
            <a:r>
              <a:rPr lang="en-US" sz="2400" dirty="0" smtClean="0"/>
              <a:t>Uses the common TF-IDF method to adjust raw word frequency to commonality across documents, correcting for word such as “the” and “a”.</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marL="457200" indent="-457200" algn="just">
              <a:buFont typeface="+mj-lt"/>
              <a:buAutoNum type="arabicPeriod"/>
            </a:pPr>
            <a:r>
              <a:rPr lang="en-US" sz="2400" dirty="0" smtClean="0"/>
              <a:t>Domain-Specific Features</a:t>
            </a:r>
            <a:br>
              <a:rPr lang="en-US" sz="2400" dirty="0" smtClean="0"/>
            </a:br>
            <a:r>
              <a:rPr lang="en-US" sz="2400" dirty="0" smtClean="0"/>
              <a:t>This is a set of manually engineered features that utilize domain knowledge in order to more accurately represent the text:</a:t>
            </a:r>
          </a:p>
          <a:p>
            <a:pPr marL="783732" lvl="1" indent="-457200" algn="just">
              <a:buFont typeface="Arial"/>
              <a:buChar char="•"/>
            </a:pPr>
            <a:r>
              <a:rPr lang="en-US" sz="2400" dirty="0" smtClean="0"/>
              <a:t>Contains special punctuation “?”, “!”</a:t>
            </a:r>
            <a:endParaRPr lang="en-US" sz="2400" dirty="0" smtClean="0"/>
          </a:p>
          <a:p>
            <a:pPr marL="783732" lvl="1" indent="-457200" algn="just">
              <a:buFont typeface="Arial"/>
              <a:buChar char="•"/>
            </a:pPr>
            <a:r>
              <a:rPr lang="en-US" sz="2400" dirty="0" smtClean="0"/>
              <a:t>Mean, variance of sentence length</a:t>
            </a:r>
            <a:endParaRPr lang="en-US" sz="2400" dirty="0" smtClean="0"/>
          </a:p>
          <a:p>
            <a:pPr marL="783732" lvl="1" indent="-457200" algn="just">
              <a:buFont typeface="Arial"/>
              <a:buChar char="•"/>
            </a:pPr>
            <a:r>
              <a:rPr lang="en-US" sz="2400" dirty="0" smtClean="0"/>
              <a:t>Vocabulary variation</a:t>
            </a:r>
            <a:r>
              <a:rPr lang="en-US" sz="2400" dirty="0" smtClean="0"/>
              <a:t/>
            </a:r>
            <a:br>
              <a:rPr lang="en-US" sz="2400" dirty="0" smtClean="0"/>
            </a:br>
            <a:endParaRPr lang="en-US" sz="2400" dirty="0" smtClean="0"/>
          </a:p>
          <a:p>
            <a:pPr marL="457200" indent="-457200" algn="just">
              <a:buFont typeface="+mj-lt"/>
              <a:buAutoNum type="arabicPeriod"/>
            </a:pPr>
            <a:r>
              <a:rPr lang="en-US" sz="2400" dirty="0" err="1" smtClean="0"/>
              <a:t>FastText</a:t>
            </a:r>
            <a:r>
              <a:rPr lang="en-US" sz="2400" dirty="0" smtClean="0"/>
              <a:t> Word Vectors</a:t>
            </a:r>
            <a:br>
              <a:rPr lang="en-US" sz="2400" dirty="0" smtClean="0"/>
            </a:br>
            <a:r>
              <a:rPr lang="en-US" sz="2400" dirty="0" smtClean="0"/>
              <a:t>This model utilizes Facebook’s </a:t>
            </a:r>
            <a:r>
              <a:rPr lang="en-US" sz="2400" dirty="0" err="1" smtClean="0"/>
              <a:t>FastText</a:t>
            </a:r>
            <a:r>
              <a:rPr lang="en-US" sz="2400" dirty="0" smtClean="0"/>
              <a:t> model to </a:t>
            </a:r>
            <a:r>
              <a:rPr lang="en-US" sz="2400" dirty="0" err="1" smtClean="0"/>
              <a:t>vectorize</a:t>
            </a:r>
            <a:r>
              <a:rPr lang="en-US" sz="2400" dirty="0" smtClean="0"/>
              <a:t> words, and is pre-trained on the Wikipedia corpus to map words to vectors of size 300.  See Figure 1b.</a:t>
            </a:r>
          </a:p>
        </p:txBody>
      </p:sp>
      <p:sp>
        <p:nvSpPr>
          <p:cNvPr id="21" name="Rectangle 583"/>
          <p:cNvSpPr>
            <a:spLocks noChangeAspect="1" noChangeArrowheads="1"/>
          </p:cNvSpPr>
          <p:nvPr/>
        </p:nvSpPr>
        <p:spPr bwMode="auto">
          <a:xfrm>
            <a:off x="23374246" y="2743200"/>
            <a:ext cx="8782154" cy="510149"/>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smtClean="0">
                <a:solidFill>
                  <a:srgbClr val="FFFFFF"/>
                </a:solidFill>
              </a:rPr>
              <a:t>Results</a:t>
            </a:r>
            <a:endParaRPr lang="en-US" sz="3200" b="1" dirty="0">
              <a:solidFill>
                <a:srgbClr val="FFFFFF"/>
              </a:solidFill>
            </a:endParaRPr>
          </a:p>
        </p:txBody>
      </p:sp>
      <p:sp>
        <p:nvSpPr>
          <p:cNvPr id="29" name="Rectangle 583"/>
          <p:cNvSpPr>
            <a:spLocks noChangeAspect="1" noChangeArrowheads="1"/>
          </p:cNvSpPr>
          <p:nvPr/>
        </p:nvSpPr>
        <p:spPr bwMode="auto">
          <a:xfrm>
            <a:off x="15621000" y="18059400"/>
            <a:ext cx="16535400" cy="49244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3200" b="1" dirty="0" smtClean="0">
                <a:solidFill>
                  <a:srgbClr val="FFFFFF"/>
                </a:solidFill>
              </a:rPr>
              <a:t>Discussion/Future Work</a:t>
            </a:r>
            <a:endParaRPr lang="en-US" sz="3200" b="1" dirty="0">
              <a:solidFill>
                <a:srgbClr val="FFFFFF"/>
              </a:solidFill>
            </a:endParaRPr>
          </a:p>
        </p:txBody>
      </p:sp>
      <p:sp>
        <p:nvSpPr>
          <p:cNvPr id="26" name="TextBox 25"/>
          <p:cNvSpPr txBox="1"/>
          <p:nvPr/>
        </p:nvSpPr>
        <p:spPr>
          <a:xfrm>
            <a:off x="15621000" y="18745201"/>
            <a:ext cx="16230600" cy="3046988"/>
          </a:xfrm>
          <a:prstGeom prst="rect">
            <a:avLst/>
          </a:prstGeom>
          <a:noFill/>
        </p:spPr>
        <p:txBody>
          <a:bodyPr wrap="square" rtlCol="0">
            <a:spAutoFit/>
          </a:bodyPr>
          <a:lstStyle/>
          <a:p>
            <a:r>
              <a:rPr lang="en-US" sz="2400" dirty="0" smtClean="0"/>
              <a:t>Overall the results for classification are comparable to the results found in existing work.  One possible improvement on </a:t>
            </a:r>
            <a:r>
              <a:rPr lang="en-US" sz="2400" dirty="0" smtClean="0"/>
              <a:t>the current model would be to expand the training window of the CNN past the current limit of 1,000 words per document</a:t>
            </a:r>
            <a:r>
              <a:rPr lang="en-US" sz="2400" dirty="0" smtClean="0"/>
              <a:t>.  Additional improvements could come from further optimizing for CNN hyper-parameters, including convolution structure and a better regularization approach. </a:t>
            </a:r>
          </a:p>
          <a:p>
            <a:r>
              <a:rPr lang="en-US" sz="2400" dirty="0" smtClean="0"/>
              <a:t>Next, we found that the </a:t>
            </a:r>
            <a:r>
              <a:rPr lang="en-US" sz="2400" dirty="0" err="1" smtClean="0"/>
              <a:t>XGBoost</a:t>
            </a:r>
            <a:r>
              <a:rPr lang="en-US" sz="2400" dirty="0" smtClean="0"/>
              <a:t> model is not the ideal method for generation, since it optimizes only on local word frequency, so the generated article tends towards random high-scoring words.  In the future, we plan to change the generation model to the CNN model instead so that latent “fake” structure can be imputed onto the original text, and introduce an improved random sampling method of choosing replacement words.</a:t>
            </a:r>
            <a:endParaRPr lang="en-US" sz="2400" dirty="0"/>
          </a:p>
        </p:txBody>
      </p:sp>
      <p:sp>
        <p:nvSpPr>
          <p:cNvPr id="17" name="TextBox 16"/>
          <p:cNvSpPr txBox="1"/>
          <p:nvPr/>
        </p:nvSpPr>
        <p:spPr>
          <a:xfrm>
            <a:off x="838200" y="11658600"/>
            <a:ext cx="5029201" cy="10064291"/>
          </a:xfrm>
          <a:prstGeom prst="rect">
            <a:avLst/>
          </a:prstGeom>
          <a:noFill/>
        </p:spPr>
        <p:txBody>
          <a:bodyPr wrap="square" rtlCol="0">
            <a:spAutoFit/>
          </a:bodyPr>
          <a:lstStyle/>
          <a:p>
            <a:pPr algn="just"/>
            <a:r>
              <a:rPr lang="en-US" sz="2400" b="1" dirty="0" smtClean="0"/>
              <a:t>Data</a:t>
            </a:r>
          </a:p>
          <a:p>
            <a:pPr marL="342900" indent="-342900" algn="just">
              <a:buFont typeface="Arial"/>
              <a:buChar char="•"/>
            </a:pPr>
            <a:r>
              <a:rPr lang="en-US" sz="2400" dirty="0" smtClean="0"/>
              <a:t>6,000 articles separated into two classes (fake and real) of roughly equal split, all from 2016.</a:t>
            </a:r>
          </a:p>
          <a:p>
            <a:pPr algn="just"/>
            <a:endParaRPr lang="en-US" sz="2400" dirty="0"/>
          </a:p>
          <a:p>
            <a:pPr marL="342900" indent="-342900" algn="just">
              <a:buFont typeface="Arial"/>
              <a:buChar char="•"/>
            </a:pPr>
            <a:r>
              <a:rPr lang="en-US" sz="2400" dirty="0" smtClean="0"/>
              <a:t>Most frequent subset of a pre-trained English corpus containing 2.6 million words, each in the form of a 300-vector.</a:t>
            </a:r>
          </a:p>
          <a:p>
            <a:pPr marL="342900" indent="-342900" algn="just">
              <a:buFont typeface="Arial"/>
              <a:buChar char="•"/>
            </a:pPr>
            <a:endParaRPr lang="en-US" sz="2400" dirty="0"/>
          </a:p>
          <a:p>
            <a:pPr marL="342900" indent="-342900" algn="just">
              <a:buFont typeface="Arial"/>
              <a:buChar char="•"/>
            </a:pPr>
            <a:r>
              <a:rPr lang="en-US" sz="2400" dirty="0" smtClean="0"/>
              <a:t>Training-testing split is 75/</a:t>
            </a:r>
            <a:r>
              <a:rPr lang="en-US" sz="2400" dirty="0" smtClean="0"/>
              <a:t>25.  Validation set of 15% was used to tune hyper-parameters.</a:t>
            </a:r>
            <a:endParaRPr lang="en-US" sz="2400" dirty="0" smtClean="0"/>
          </a:p>
          <a:p>
            <a:pPr algn="just"/>
            <a:endParaRPr lang="en-US" sz="2400" dirty="0" smtClean="0"/>
          </a:p>
          <a:p>
            <a:pPr algn="just"/>
            <a:r>
              <a:rPr lang="en-US" sz="2400" b="1" dirty="0" smtClean="0"/>
              <a:t>Preprocessing</a:t>
            </a:r>
            <a:endParaRPr lang="en-US" sz="2400" dirty="0" smtClean="0"/>
          </a:p>
          <a:p>
            <a:pPr algn="just"/>
            <a:r>
              <a:rPr lang="en-US" sz="2400" dirty="0" smtClean="0"/>
              <a:t>Significant preprocessing was </a:t>
            </a:r>
            <a:r>
              <a:rPr lang="en-US" sz="2400" dirty="0" smtClean="0"/>
              <a:t>done</a:t>
            </a:r>
            <a:r>
              <a:rPr lang="en-US" sz="2400" dirty="0" smtClean="0"/>
              <a:t> before </a:t>
            </a:r>
            <a:r>
              <a:rPr lang="en-US" sz="2400" dirty="0" err="1" smtClean="0"/>
              <a:t>FastText</a:t>
            </a:r>
            <a:r>
              <a:rPr lang="en-US" sz="2400" dirty="0" smtClean="0"/>
              <a:t> </a:t>
            </a:r>
            <a:r>
              <a:rPr lang="en-US" sz="2400" dirty="0" smtClean="0"/>
              <a:t>could be </a:t>
            </a:r>
            <a:r>
              <a:rPr lang="en-US" sz="2400" dirty="0" smtClean="0"/>
              <a:t>performed correctly. Some </a:t>
            </a:r>
            <a:r>
              <a:rPr lang="en-US" sz="2400" dirty="0" smtClean="0"/>
              <a:t>manual </a:t>
            </a:r>
            <a:r>
              <a:rPr lang="en-US" sz="2400" dirty="0" smtClean="0"/>
              <a:t>changes</a:t>
            </a:r>
            <a:r>
              <a:rPr lang="en-US" sz="2400" dirty="0" smtClean="0"/>
              <a:t> </a:t>
            </a:r>
            <a:r>
              <a:rPr lang="en-US" sz="2400" dirty="0" smtClean="0"/>
              <a:t>include: </a:t>
            </a:r>
          </a:p>
          <a:p>
            <a:pPr marL="342900" indent="-342900" algn="just">
              <a:buFont typeface="Arial"/>
              <a:buChar char="•"/>
            </a:pPr>
            <a:r>
              <a:rPr lang="en-US" sz="2400" dirty="0" smtClean="0"/>
              <a:t>Removal of obscure ASCII characters, characters in other languages</a:t>
            </a:r>
            <a:endParaRPr lang="en-US" sz="2400" dirty="0" smtClean="0"/>
          </a:p>
          <a:p>
            <a:pPr marL="342900" indent="-342900" algn="just">
              <a:buFont typeface="Arial"/>
              <a:buChar char="•"/>
            </a:pPr>
            <a:r>
              <a:rPr lang="en-US" sz="2400" dirty="0" smtClean="0"/>
              <a:t>Removal of punctuation and numbers</a:t>
            </a:r>
          </a:p>
          <a:p>
            <a:pPr marL="342900" indent="-342900" algn="just">
              <a:buFont typeface="Arial"/>
              <a:buChar char="•"/>
            </a:pPr>
            <a:r>
              <a:rPr lang="en-US" sz="2400" dirty="0" smtClean="0"/>
              <a:t>Removal of information within the body containing identifying metadata (publisher, author)</a:t>
            </a:r>
            <a:endParaRPr lang="en-US" sz="2400" dirty="0" smtClean="0"/>
          </a:p>
        </p:txBody>
      </p:sp>
      <p:pic>
        <p:nvPicPr>
          <p:cNvPr id="7" name="Picture 6"/>
          <p:cNvPicPr>
            <a:picLocks noChangeAspect="1"/>
          </p:cNvPicPr>
          <p:nvPr/>
        </p:nvPicPr>
        <p:blipFill>
          <a:blip r:embed="rId6"/>
          <a:stretch>
            <a:fillRect/>
          </a:stretch>
        </p:blipFill>
        <p:spPr>
          <a:xfrm>
            <a:off x="6858000" y="15301345"/>
            <a:ext cx="7315201" cy="1386455"/>
          </a:xfrm>
          <a:prstGeom prst="rect">
            <a:avLst/>
          </a:prstGeom>
        </p:spPr>
      </p:pic>
      <p:graphicFrame>
        <p:nvGraphicFramePr>
          <p:cNvPr id="31" name="Table 30"/>
          <p:cNvGraphicFramePr>
            <a:graphicFrameLocks noGrp="1"/>
          </p:cNvGraphicFramePr>
          <p:nvPr>
            <p:extLst>
              <p:ext uri="{D42A27DB-BD31-4B8C-83A1-F6EECF244321}">
                <p14:modId xmlns:p14="http://schemas.microsoft.com/office/powerpoint/2010/main" val="1432368616"/>
              </p:ext>
            </p:extLst>
          </p:nvPr>
        </p:nvGraphicFramePr>
        <p:xfrm>
          <a:off x="23317200" y="4419600"/>
          <a:ext cx="8839200" cy="4028050"/>
        </p:xfrm>
        <a:graphic>
          <a:graphicData uri="http://schemas.openxmlformats.org/drawingml/2006/table">
            <a:tbl>
              <a:tblPr firstRow="1" bandRow="1">
                <a:tableStyleId>{5C22544A-7EE6-4342-B048-85BDC9FD1C3A}</a:tableStyleId>
              </a:tblPr>
              <a:tblGrid>
                <a:gridCol w="1676400"/>
                <a:gridCol w="2286000"/>
                <a:gridCol w="1371600"/>
                <a:gridCol w="1216480"/>
                <a:gridCol w="1262742"/>
                <a:gridCol w="1025978"/>
              </a:tblGrid>
              <a:tr h="398584">
                <a:tc>
                  <a:txBody>
                    <a:bodyPr/>
                    <a:lstStyle/>
                    <a:p>
                      <a:pPr algn="ctr"/>
                      <a:r>
                        <a:rPr lang="en-US" sz="2000" dirty="0" smtClean="0">
                          <a:solidFill>
                            <a:schemeClr val="tx1"/>
                          </a:solidFill>
                        </a:rPr>
                        <a:t>Method</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Features</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Accuracy</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F1</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1600" dirty="0" smtClean="0">
                          <a:solidFill>
                            <a:schemeClr val="tx1"/>
                          </a:solidFill>
                        </a:rPr>
                        <a:t>Precision</a:t>
                      </a:r>
                      <a:endParaRPr lang="en-US" sz="16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Recall</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r>
              <a:tr h="498231">
                <a:tc>
                  <a:txBody>
                    <a:bodyPr/>
                    <a:lstStyle/>
                    <a:p>
                      <a:pPr algn="ctr"/>
                      <a:r>
                        <a:rPr lang="en-US" sz="2000" dirty="0" smtClean="0">
                          <a:solidFill>
                            <a:schemeClr val="tx1"/>
                          </a:solidFill>
                        </a:rPr>
                        <a:t>Naïve Bayes</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Bag</a:t>
                      </a:r>
                      <a:r>
                        <a:rPr lang="en-US" sz="2000" baseline="0" dirty="0" smtClean="0">
                          <a:solidFill>
                            <a:schemeClr val="tx1"/>
                          </a:solidFill>
                        </a:rPr>
                        <a:t> of Words</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0.8358</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0.8220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0.9238</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0.7405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smtClean="0">
                          <a:solidFill>
                            <a:schemeClr val="tx1"/>
                          </a:solidFill>
                        </a:rPr>
                        <a:t>Naïve Bayes</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TF-IDF</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0.8899</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0.8899</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0.9119</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0.8690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err="1" smtClean="0">
                          <a:solidFill>
                            <a:schemeClr val="tx1"/>
                          </a:solidFill>
                        </a:rPr>
                        <a:t>XGBoost</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Bag of Words</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0.9003</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0.9040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0.8922</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0.9160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err="1" smtClean="0">
                          <a:solidFill>
                            <a:schemeClr val="tx1"/>
                          </a:solidFill>
                        </a:rPr>
                        <a:t>XGBoost</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TF-IDF*</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0.8834</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0.8875</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0.8770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0.8982</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err="1" smtClean="0">
                          <a:solidFill>
                            <a:schemeClr val="tx1"/>
                          </a:solidFill>
                        </a:rPr>
                        <a:t>XGBoost</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800" dirty="0" smtClean="0">
                          <a:solidFill>
                            <a:schemeClr val="tx1"/>
                          </a:solidFill>
                        </a:rPr>
                        <a:t>TF-IDF*+Custom</a:t>
                      </a:r>
                      <a:endParaRPr lang="en-US" sz="18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0.9010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0.9043</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0.8952</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0.9135</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err="1" smtClean="0">
                          <a:solidFill>
                            <a:schemeClr val="tx1"/>
                          </a:solidFill>
                        </a:rPr>
                        <a:t>XGBoost</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800" dirty="0" smtClean="0">
                          <a:solidFill>
                            <a:schemeClr val="tx1"/>
                          </a:solidFill>
                        </a:rPr>
                        <a:t>TF-IDF*+</a:t>
                      </a:r>
                      <a:r>
                        <a:rPr lang="en-US" sz="1800" dirty="0" err="1" smtClean="0">
                          <a:solidFill>
                            <a:schemeClr val="tx1"/>
                          </a:solidFill>
                        </a:rPr>
                        <a:t>Custom+FastText</a:t>
                      </a:r>
                      <a:endParaRPr lang="en-US" sz="18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0.9062</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0.9085</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0.9074</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0.9097</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98231">
                <a:tc>
                  <a:txBody>
                    <a:bodyPr/>
                    <a:lstStyle/>
                    <a:p>
                      <a:pPr algn="ctr"/>
                      <a:r>
                        <a:rPr lang="en-US" sz="2000" dirty="0" smtClean="0">
                          <a:solidFill>
                            <a:schemeClr val="tx1"/>
                          </a:solidFill>
                        </a:rPr>
                        <a:t>CNN</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800" dirty="0" err="1" smtClean="0">
                          <a:solidFill>
                            <a:schemeClr val="tx1"/>
                          </a:solidFill>
                        </a:rPr>
                        <a:t>FastText</a:t>
                      </a:r>
                      <a:r>
                        <a:rPr lang="en-US" sz="1800" dirty="0" smtClean="0">
                          <a:solidFill>
                            <a:schemeClr val="tx1"/>
                          </a:solidFill>
                        </a:rPr>
                        <a:t> (1K words)</a:t>
                      </a:r>
                      <a:endParaRPr lang="en-US" sz="18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0.9270</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0.9279</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0.9388</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2000" dirty="0" smtClean="0">
                          <a:solidFill>
                            <a:schemeClr val="tx1"/>
                          </a:solidFill>
                        </a:rPr>
                        <a:t>0.9173</a:t>
                      </a: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072" name="TextBox 3071"/>
          <p:cNvSpPr txBox="1"/>
          <p:nvPr/>
        </p:nvSpPr>
        <p:spPr>
          <a:xfrm>
            <a:off x="17297400" y="8382000"/>
            <a:ext cx="5715000" cy="2585323"/>
          </a:xfrm>
          <a:prstGeom prst="rect">
            <a:avLst/>
          </a:prstGeom>
          <a:noFill/>
        </p:spPr>
        <p:txBody>
          <a:bodyPr wrap="square" rtlCol="0">
            <a:spAutoFit/>
          </a:bodyPr>
          <a:lstStyle/>
          <a:p>
            <a:r>
              <a:rPr lang="en-US" b="1" dirty="0" smtClean="0"/>
              <a:t>Figure 1.  </a:t>
            </a:r>
            <a:endParaRPr lang="en-US" b="1" dirty="0" smtClean="0"/>
          </a:p>
          <a:p>
            <a:r>
              <a:rPr lang="en-US" b="1" dirty="0" smtClean="0"/>
              <a:t>(a)  </a:t>
            </a:r>
            <a:r>
              <a:rPr lang="en-US" dirty="0" smtClean="0"/>
              <a:t>Graphical </a:t>
            </a:r>
            <a:r>
              <a:rPr lang="en-US" dirty="0" smtClean="0"/>
              <a:t>representation of how the Bag of Words model represents a text.  </a:t>
            </a:r>
            <a:endParaRPr lang="en-US" dirty="0" smtClean="0"/>
          </a:p>
          <a:p>
            <a:r>
              <a:rPr lang="en-US" b="1" dirty="0" smtClean="0"/>
              <a:t>(b)</a:t>
            </a:r>
            <a:r>
              <a:rPr lang="en-US" dirty="0" smtClean="0"/>
              <a:t>  Graphical </a:t>
            </a:r>
            <a:r>
              <a:rPr lang="en-US" dirty="0" smtClean="0"/>
              <a:t>representation of how </a:t>
            </a:r>
            <a:r>
              <a:rPr lang="en-US" dirty="0" err="1" smtClean="0"/>
              <a:t>FastText</a:t>
            </a:r>
            <a:r>
              <a:rPr lang="en-US" dirty="0"/>
              <a:t> </a:t>
            </a:r>
            <a:r>
              <a:rPr lang="en-US" dirty="0" smtClean="0"/>
              <a:t>word vectors are generated.  </a:t>
            </a:r>
            <a:endParaRPr lang="en-US" dirty="0" smtClean="0"/>
          </a:p>
          <a:p>
            <a:r>
              <a:rPr lang="en-US" b="1" dirty="0" smtClean="0"/>
              <a:t>(</a:t>
            </a:r>
            <a:r>
              <a:rPr lang="en-US" b="1" dirty="0" smtClean="0"/>
              <a:t>c) </a:t>
            </a:r>
            <a:r>
              <a:rPr lang="en-US" dirty="0" smtClean="0"/>
              <a:t>Graphical representation of the convolutional neural network used.  </a:t>
            </a:r>
            <a:endParaRPr lang="en-US" dirty="0" smtClean="0"/>
          </a:p>
          <a:p>
            <a:r>
              <a:rPr lang="en-US" b="1" dirty="0" smtClean="0"/>
              <a:t>(</a:t>
            </a:r>
            <a:r>
              <a:rPr lang="en-US" b="1" dirty="0" smtClean="0"/>
              <a:t>d)</a:t>
            </a:r>
            <a:r>
              <a:rPr lang="en-US" dirty="0" smtClean="0"/>
              <a:t>  Flowchart describing how a text is iteratively mutated to become more “fake”</a:t>
            </a:r>
            <a:endParaRPr lang="en-US" b="1" dirty="0"/>
          </a:p>
        </p:txBody>
      </p:sp>
      <p:sp>
        <p:nvSpPr>
          <p:cNvPr id="3073" name="TextBox 3072"/>
          <p:cNvSpPr txBox="1"/>
          <p:nvPr/>
        </p:nvSpPr>
        <p:spPr>
          <a:xfrm>
            <a:off x="6248400" y="3200400"/>
            <a:ext cx="398629" cy="553998"/>
          </a:xfrm>
          <a:prstGeom prst="rect">
            <a:avLst/>
          </a:prstGeom>
          <a:noFill/>
        </p:spPr>
        <p:txBody>
          <a:bodyPr wrap="none" rtlCol="0">
            <a:spAutoFit/>
          </a:bodyPr>
          <a:lstStyle/>
          <a:p>
            <a:r>
              <a:rPr lang="en-US" sz="3000" b="1" dirty="0" smtClean="0"/>
              <a:t>a</a:t>
            </a:r>
            <a:endParaRPr lang="en-US" sz="3000" b="1" dirty="0"/>
          </a:p>
        </p:txBody>
      </p:sp>
      <p:sp>
        <p:nvSpPr>
          <p:cNvPr id="38" name="TextBox 37"/>
          <p:cNvSpPr txBox="1"/>
          <p:nvPr/>
        </p:nvSpPr>
        <p:spPr>
          <a:xfrm>
            <a:off x="18135600" y="3276600"/>
            <a:ext cx="419669" cy="553998"/>
          </a:xfrm>
          <a:prstGeom prst="rect">
            <a:avLst/>
          </a:prstGeom>
          <a:noFill/>
        </p:spPr>
        <p:txBody>
          <a:bodyPr wrap="none" rtlCol="0">
            <a:spAutoFit/>
          </a:bodyPr>
          <a:lstStyle/>
          <a:p>
            <a:r>
              <a:rPr lang="en-US" sz="3000" b="1" dirty="0" smtClean="0"/>
              <a:t>d</a:t>
            </a:r>
            <a:endParaRPr lang="en-US" sz="3000" b="1" dirty="0"/>
          </a:p>
        </p:txBody>
      </p:sp>
      <p:sp>
        <p:nvSpPr>
          <p:cNvPr id="40" name="TextBox 39"/>
          <p:cNvSpPr txBox="1"/>
          <p:nvPr/>
        </p:nvSpPr>
        <p:spPr>
          <a:xfrm>
            <a:off x="12344400" y="3276600"/>
            <a:ext cx="419669" cy="553998"/>
          </a:xfrm>
          <a:prstGeom prst="rect">
            <a:avLst/>
          </a:prstGeom>
          <a:noFill/>
        </p:spPr>
        <p:txBody>
          <a:bodyPr wrap="none" rtlCol="0">
            <a:spAutoFit/>
          </a:bodyPr>
          <a:lstStyle/>
          <a:p>
            <a:r>
              <a:rPr lang="en-US" sz="3000" b="1" dirty="0"/>
              <a:t>b</a:t>
            </a:r>
          </a:p>
        </p:txBody>
      </p:sp>
      <p:pic>
        <p:nvPicPr>
          <p:cNvPr id="3075" name="Picture 3074"/>
          <p:cNvPicPr>
            <a:picLocks noChangeAspect="1"/>
          </p:cNvPicPr>
          <p:nvPr/>
        </p:nvPicPr>
        <p:blipFill>
          <a:blip r:embed="rId7"/>
          <a:stretch>
            <a:fillRect/>
          </a:stretch>
        </p:blipFill>
        <p:spPr>
          <a:xfrm>
            <a:off x="6172200" y="7010400"/>
            <a:ext cx="11125200" cy="4474385"/>
          </a:xfrm>
          <a:prstGeom prst="rect">
            <a:avLst/>
          </a:prstGeom>
        </p:spPr>
      </p:pic>
      <p:sp>
        <p:nvSpPr>
          <p:cNvPr id="39" name="TextBox 38"/>
          <p:cNvSpPr txBox="1"/>
          <p:nvPr/>
        </p:nvSpPr>
        <p:spPr>
          <a:xfrm>
            <a:off x="6400800" y="6629400"/>
            <a:ext cx="398629" cy="553998"/>
          </a:xfrm>
          <a:prstGeom prst="rect">
            <a:avLst/>
          </a:prstGeom>
          <a:noFill/>
        </p:spPr>
        <p:txBody>
          <a:bodyPr wrap="none" rtlCol="0">
            <a:spAutoFit/>
          </a:bodyPr>
          <a:lstStyle/>
          <a:p>
            <a:r>
              <a:rPr lang="en-US" sz="3000" b="1" dirty="0" smtClean="0"/>
              <a:t>c</a:t>
            </a:r>
            <a:endParaRPr lang="en-US" sz="3000" b="1" dirty="0"/>
          </a:p>
        </p:txBody>
      </p:sp>
      <p:pic>
        <p:nvPicPr>
          <p:cNvPr id="3080" name="Picture 3079"/>
          <p:cNvPicPr>
            <a:picLocks noChangeAspect="1"/>
          </p:cNvPicPr>
          <p:nvPr/>
        </p:nvPicPr>
        <p:blipFill>
          <a:blip r:embed="rId8"/>
          <a:stretch>
            <a:fillRect/>
          </a:stretch>
        </p:blipFill>
        <p:spPr>
          <a:xfrm>
            <a:off x="6172199" y="3810000"/>
            <a:ext cx="6172201" cy="2717911"/>
          </a:xfrm>
          <a:prstGeom prst="rect">
            <a:avLst/>
          </a:prstGeom>
        </p:spPr>
      </p:pic>
      <p:grpSp>
        <p:nvGrpSpPr>
          <p:cNvPr id="9" name="Group 8"/>
          <p:cNvGrpSpPr/>
          <p:nvPr/>
        </p:nvGrpSpPr>
        <p:grpSpPr>
          <a:xfrm>
            <a:off x="23481268" y="9753600"/>
            <a:ext cx="8794953" cy="3810000"/>
            <a:chOff x="23481268" y="9220200"/>
            <a:chExt cx="8794953" cy="3810000"/>
          </a:xfrm>
        </p:grpSpPr>
        <p:pic>
          <p:nvPicPr>
            <p:cNvPr id="2" name="Picture 1"/>
            <p:cNvPicPr>
              <a:picLocks noChangeAspect="1"/>
            </p:cNvPicPr>
            <p:nvPr/>
          </p:nvPicPr>
          <p:blipFill rotWithShape="1">
            <a:blip r:embed="rId9"/>
            <a:srcRect l="6322" t="4474" r="5500" b="3636"/>
            <a:stretch/>
          </p:blipFill>
          <p:spPr>
            <a:xfrm>
              <a:off x="27965400" y="9372600"/>
              <a:ext cx="4310821" cy="3369158"/>
            </a:xfrm>
            <a:prstGeom prst="rect">
              <a:avLst/>
            </a:prstGeom>
          </p:spPr>
        </p:pic>
        <p:sp>
          <p:nvSpPr>
            <p:cNvPr id="4" name="TextBox 3"/>
            <p:cNvSpPr txBox="1"/>
            <p:nvPr/>
          </p:nvSpPr>
          <p:spPr>
            <a:xfrm>
              <a:off x="29413200" y="9231868"/>
              <a:ext cx="1524000" cy="369332"/>
            </a:xfrm>
            <a:prstGeom prst="rect">
              <a:avLst/>
            </a:prstGeom>
            <a:noFill/>
          </p:spPr>
          <p:txBody>
            <a:bodyPr wrap="square" rtlCol="0">
              <a:spAutoFit/>
            </a:bodyPr>
            <a:lstStyle/>
            <a:p>
              <a:r>
                <a:rPr lang="en-US" dirty="0" smtClean="0"/>
                <a:t>1000 Words</a:t>
              </a:r>
              <a:endParaRPr lang="en-US" dirty="0"/>
            </a:p>
          </p:txBody>
        </p:sp>
        <p:sp>
          <p:nvSpPr>
            <p:cNvPr id="32" name="TextBox 31"/>
            <p:cNvSpPr txBox="1"/>
            <p:nvPr/>
          </p:nvSpPr>
          <p:spPr>
            <a:xfrm rot="16200000">
              <a:off x="23056335" y="10940534"/>
              <a:ext cx="1219198" cy="369332"/>
            </a:xfrm>
            <a:prstGeom prst="rect">
              <a:avLst/>
            </a:prstGeom>
            <a:noFill/>
          </p:spPr>
          <p:txBody>
            <a:bodyPr wrap="square" rtlCol="0">
              <a:spAutoFit/>
            </a:bodyPr>
            <a:lstStyle/>
            <a:p>
              <a:r>
                <a:rPr lang="en-US" dirty="0" smtClean="0"/>
                <a:t>Accuracy</a:t>
              </a:r>
              <a:endParaRPr lang="en-US" dirty="0"/>
            </a:p>
          </p:txBody>
        </p:sp>
        <p:sp>
          <p:nvSpPr>
            <p:cNvPr id="33" name="TextBox 32"/>
            <p:cNvSpPr txBox="1"/>
            <p:nvPr/>
          </p:nvSpPr>
          <p:spPr>
            <a:xfrm>
              <a:off x="24917400" y="12649200"/>
              <a:ext cx="2133600" cy="381000"/>
            </a:xfrm>
            <a:prstGeom prst="rect">
              <a:avLst/>
            </a:prstGeom>
            <a:noFill/>
          </p:spPr>
          <p:txBody>
            <a:bodyPr wrap="square" rtlCol="0">
              <a:spAutoFit/>
            </a:bodyPr>
            <a:lstStyle/>
            <a:p>
              <a:r>
                <a:rPr lang="en-US" dirty="0" smtClean="0"/>
                <a:t>Number of Epochs</a:t>
              </a:r>
              <a:endParaRPr lang="en-US" dirty="0"/>
            </a:p>
          </p:txBody>
        </p:sp>
        <p:grpSp>
          <p:nvGrpSpPr>
            <p:cNvPr id="22" name="Group 21"/>
            <p:cNvGrpSpPr/>
            <p:nvPr/>
          </p:nvGrpSpPr>
          <p:grpSpPr>
            <a:xfrm>
              <a:off x="30556200" y="11811000"/>
              <a:ext cx="1447800" cy="646331"/>
              <a:chOff x="30022800" y="11201400"/>
              <a:chExt cx="1447800" cy="646331"/>
            </a:xfrm>
          </p:grpSpPr>
          <p:sp>
            <p:nvSpPr>
              <p:cNvPr id="8" name="TextBox 7"/>
              <p:cNvSpPr txBox="1"/>
              <p:nvPr/>
            </p:nvSpPr>
            <p:spPr>
              <a:xfrm>
                <a:off x="30403800" y="11201400"/>
                <a:ext cx="1066800" cy="646331"/>
              </a:xfrm>
              <a:prstGeom prst="rect">
                <a:avLst/>
              </a:prstGeom>
              <a:noFill/>
            </p:spPr>
            <p:txBody>
              <a:bodyPr wrap="square" rtlCol="0">
                <a:spAutoFit/>
              </a:bodyPr>
              <a:lstStyle/>
              <a:p>
                <a:r>
                  <a:rPr lang="en-US" dirty="0" smtClean="0"/>
                  <a:t>Training</a:t>
                </a:r>
              </a:p>
              <a:p>
                <a:r>
                  <a:rPr lang="en-US" dirty="0" smtClean="0"/>
                  <a:t>Testing</a:t>
                </a:r>
                <a:endParaRPr lang="en-US" dirty="0"/>
              </a:p>
            </p:txBody>
          </p:sp>
          <p:cxnSp>
            <p:nvCxnSpPr>
              <p:cNvPr id="10" name="Straight Connector 9"/>
              <p:cNvCxnSpPr/>
              <p:nvPr/>
            </p:nvCxnSpPr>
            <p:spPr bwMode="auto">
              <a:xfrm>
                <a:off x="30022800" y="11400839"/>
                <a:ext cx="381000" cy="0"/>
              </a:xfrm>
              <a:prstGeom prst="line">
                <a:avLst/>
              </a:prstGeom>
              <a:solidFill>
                <a:schemeClr val="accent1"/>
              </a:solidFill>
              <a:ln w="28575" cap="flat" cmpd="sng" algn="ctr">
                <a:solidFill>
                  <a:srgbClr val="6251FE"/>
                </a:solidFill>
                <a:prstDash val="solid"/>
                <a:round/>
                <a:headEnd type="none" w="med" len="med"/>
                <a:tailEnd type="none" w="med" len="med"/>
              </a:ln>
              <a:effectLst/>
            </p:spPr>
          </p:cxnSp>
          <p:cxnSp>
            <p:nvCxnSpPr>
              <p:cNvPr id="36" name="Straight Connector 35"/>
              <p:cNvCxnSpPr/>
              <p:nvPr/>
            </p:nvCxnSpPr>
            <p:spPr bwMode="auto">
              <a:xfrm>
                <a:off x="30022800" y="11658600"/>
                <a:ext cx="381000" cy="0"/>
              </a:xfrm>
              <a:prstGeom prst="line">
                <a:avLst/>
              </a:prstGeom>
              <a:solidFill>
                <a:schemeClr val="accent1"/>
              </a:solidFill>
              <a:ln w="28575" cap="flat" cmpd="sng" algn="ctr">
                <a:solidFill>
                  <a:srgbClr val="278B1F"/>
                </a:solidFill>
                <a:prstDash val="solid"/>
                <a:round/>
                <a:headEnd type="none" w="med" len="med"/>
                <a:tailEnd type="none" w="med" len="med"/>
              </a:ln>
              <a:effectLst/>
            </p:spPr>
          </p:cxnSp>
        </p:grpSp>
        <p:pic>
          <p:nvPicPr>
            <p:cNvPr id="13" name="Picture 12"/>
            <p:cNvPicPr>
              <a:picLocks noChangeAspect="1"/>
            </p:cNvPicPr>
            <p:nvPr/>
          </p:nvPicPr>
          <p:blipFill rotWithShape="1">
            <a:blip r:embed="rId10"/>
            <a:srcRect l="6750" t="7333" r="6750" b="4667"/>
            <a:stretch/>
          </p:blipFill>
          <p:spPr>
            <a:xfrm>
              <a:off x="23774400" y="9448800"/>
              <a:ext cx="4269124" cy="3257367"/>
            </a:xfrm>
            <a:prstGeom prst="rect">
              <a:avLst/>
            </a:prstGeom>
          </p:spPr>
        </p:pic>
        <p:sp>
          <p:nvSpPr>
            <p:cNvPr id="41" name="TextBox 40"/>
            <p:cNvSpPr txBox="1"/>
            <p:nvPr/>
          </p:nvSpPr>
          <p:spPr>
            <a:xfrm>
              <a:off x="25222200" y="9220200"/>
              <a:ext cx="1524000" cy="369332"/>
            </a:xfrm>
            <a:prstGeom prst="rect">
              <a:avLst/>
            </a:prstGeom>
            <a:noFill/>
          </p:spPr>
          <p:txBody>
            <a:bodyPr wrap="square" rtlCol="0">
              <a:spAutoFit/>
            </a:bodyPr>
            <a:lstStyle/>
            <a:p>
              <a:r>
                <a:rPr lang="en-US" dirty="0" smtClean="0"/>
                <a:t>100 Words</a:t>
              </a:r>
              <a:endParaRPr lang="en-US" dirty="0"/>
            </a:p>
          </p:txBody>
        </p:sp>
        <p:sp>
          <p:nvSpPr>
            <p:cNvPr id="42" name="TextBox 41"/>
            <p:cNvSpPr txBox="1"/>
            <p:nvPr/>
          </p:nvSpPr>
          <p:spPr>
            <a:xfrm>
              <a:off x="29108400" y="12649200"/>
              <a:ext cx="2133600" cy="381000"/>
            </a:xfrm>
            <a:prstGeom prst="rect">
              <a:avLst/>
            </a:prstGeom>
            <a:noFill/>
          </p:spPr>
          <p:txBody>
            <a:bodyPr wrap="square" rtlCol="0">
              <a:spAutoFit/>
            </a:bodyPr>
            <a:lstStyle/>
            <a:p>
              <a:r>
                <a:rPr lang="en-US" dirty="0" smtClean="0"/>
                <a:t>Number of Epochs</a:t>
              </a:r>
              <a:endParaRPr lang="en-US" dirty="0"/>
            </a:p>
          </p:txBody>
        </p:sp>
        <p:grpSp>
          <p:nvGrpSpPr>
            <p:cNvPr id="46" name="Group 45"/>
            <p:cNvGrpSpPr/>
            <p:nvPr/>
          </p:nvGrpSpPr>
          <p:grpSpPr>
            <a:xfrm>
              <a:off x="26060400" y="11734800"/>
              <a:ext cx="1752600" cy="646331"/>
              <a:chOff x="30022800" y="11201400"/>
              <a:chExt cx="1752600" cy="646331"/>
            </a:xfrm>
          </p:grpSpPr>
          <p:sp>
            <p:nvSpPr>
              <p:cNvPr id="47" name="TextBox 46"/>
              <p:cNvSpPr txBox="1"/>
              <p:nvPr/>
            </p:nvSpPr>
            <p:spPr>
              <a:xfrm>
                <a:off x="30708600" y="11201400"/>
                <a:ext cx="1066800" cy="646331"/>
              </a:xfrm>
              <a:prstGeom prst="rect">
                <a:avLst/>
              </a:prstGeom>
              <a:noFill/>
            </p:spPr>
            <p:txBody>
              <a:bodyPr wrap="square" rtlCol="0">
                <a:spAutoFit/>
              </a:bodyPr>
              <a:lstStyle/>
              <a:p>
                <a:r>
                  <a:rPr lang="en-US" dirty="0" smtClean="0"/>
                  <a:t>Training</a:t>
                </a:r>
              </a:p>
              <a:p>
                <a:r>
                  <a:rPr lang="en-US" dirty="0" smtClean="0"/>
                  <a:t>Testing</a:t>
                </a:r>
                <a:endParaRPr lang="en-US" dirty="0"/>
              </a:p>
            </p:txBody>
          </p:sp>
          <p:cxnSp>
            <p:nvCxnSpPr>
              <p:cNvPr id="48" name="Straight Connector 47"/>
              <p:cNvCxnSpPr/>
              <p:nvPr/>
            </p:nvCxnSpPr>
            <p:spPr bwMode="auto">
              <a:xfrm>
                <a:off x="30022800" y="11400839"/>
                <a:ext cx="381000" cy="0"/>
              </a:xfrm>
              <a:prstGeom prst="line">
                <a:avLst/>
              </a:prstGeom>
              <a:solidFill>
                <a:schemeClr val="accent1"/>
              </a:solidFill>
              <a:ln w="28575" cap="flat" cmpd="sng" algn="ctr">
                <a:solidFill>
                  <a:srgbClr val="6251FE"/>
                </a:solidFill>
                <a:prstDash val="solid"/>
                <a:round/>
                <a:headEnd type="none" w="med" len="med"/>
                <a:tailEnd type="none" w="med" len="med"/>
              </a:ln>
              <a:effectLst/>
            </p:spPr>
          </p:cxnSp>
          <p:cxnSp>
            <p:nvCxnSpPr>
              <p:cNvPr id="49" name="Straight Connector 48"/>
              <p:cNvCxnSpPr/>
              <p:nvPr/>
            </p:nvCxnSpPr>
            <p:spPr bwMode="auto">
              <a:xfrm>
                <a:off x="30022800" y="11658600"/>
                <a:ext cx="381000" cy="0"/>
              </a:xfrm>
              <a:prstGeom prst="line">
                <a:avLst/>
              </a:prstGeom>
              <a:solidFill>
                <a:schemeClr val="accent1"/>
              </a:solidFill>
              <a:ln w="28575" cap="flat" cmpd="sng" algn="ctr">
                <a:solidFill>
                  <a:srgbClr val="278B1F"/>
                </a:solidFill>
                <a:prstDash val="solid"/>
                <a:round/>
                <a:headEnd type="none" w="med" len="med"/>
                <a:tailEnd type="none" w="med" len="med"/>
              </a:ln>
              <a:effectLst/>
            </p:spPr>
          </p:cxnSp>
        </p:gr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LAST_Template2">
  <a:themeElements>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LAST_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T_Templat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T_Templat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T_Templat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T_Templat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T_Templat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T_Templat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T_Templat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T_Templat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T_Templat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T_Templat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T_Templat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GLAS~ZW0</Template>
  <TotalTime>4115</TotalTime>
  <Words>663</Words>
  <Application>Microsoft Macintosh PowerPoint</Application>
  <PresentationFormat>Custom</PresentationFormat>
  <Paragraphs>141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GLAST_Template2</vt:lpstr>
      <vt:lpstr>PowerPoint Presentation</vt:lpstr>
    </vt:vector>
  </TitlesOfParts>
  <Company>NASA/GSFC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mcenery</dc:creator>
  <cp:lastModifiedBy>Winston Wang</cp:lastModifiedBy>
  <cp:revision>229</cp:revision>
  <dcterms:created xsi:type="dcterms:W3CDTF">2006-09-18T22:21:14Z</dcterms:created>
  <dcterms:modified xsi:type="dcterms:W3CDTF">2017-12-05T02:10:04Z</dcterms:modified>
</cp:coreProperties>
</file>