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2" d="100"/>
          <a:sy n="102" d="100"/>
        </p:scale>
        <p:origin x="870" y="102"/>
      </p:cViewPr>
      <p:guideLst/>
    </p:cSldViewPr>
  </p:slideViewPr>
  <p:notesTextViewPr>
    <p:cViewPr>
      <p:scale>
        <a:sx n="1" d="1"/>
        <a:sy n="1" d="1"/>
      </p:scale>
      <p:origin x="0" y="-498"/>
    </p:cViewPr>
  </p:notesTextViewPr>
  <p:notesViewPr>
    <p:cSldViewPr snapToGrid="0" showGuides="1">
      <p:cViewPr varScale="1">
        <p:scale>
          <a:sx n="82" d="100"/>
          <a:sy n="82" d="100"/>
        </p:scale>
        <p:origin x="38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16951-B36B-433D-B807-FC74DA4AB27D}"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B896C-C7CE-4F49-90A8-F1A5BB9F4826}" type="slidenum">
              <a:rPr lang="en-US" smtClean="0"/>
              <a:t>‹#›</a:t>
            </a:fld>
            <a:endParaRPr lang="en-US"/>
          </a:p>
        </p:txBody>
      </p:sp>
    </p:spTree>
    <p:extLst>
      <p:ext uri="{BB962C8B-B14F-4D97-AF65-F5344CB8AC3E}">
        <p14:creationId xmlns:p14="http://schemas.microsoft.com/office/powerpoint/2010/main" val="16858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agreeing to work together, It took all of 5 minutes for Jose and I to get into a heated debate about who was the best NBA team of all time.  I of course chose the Michael Jordan bulls, while Jose chose Steph Curry and Kevin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Durants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Golden State Warriors.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I was unable to open Jose’s eyes to true greatness, we both agreed that Steph’s Warriors and 3 point shooting in general had changed the game…</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This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what sparked us on our journey of exploration into the 3 point shot with our project.</a:t>
            </a:r>
          </a:p>
          <a:p>
            <a:endParaRPr lang="en-US" dirty="0"/>
          </a:p>
        </p:txBody>
      </p:sp>
      <p:sp>
        <p:nvSpPr>
          <p:cNvPr id="4" name="Slide Number Placeholder 3"/>
          <p:cNvSpPr>
            <a:spLocks noGrp="1"/>
          </p:cNvSpPr>
          <p:nvPr>
            <p:ph type="sldNum" sz="quarter" idx="5"/>
          </p:nvPr>
        </p:nvSpPr>
        <p:spPr/>
        <p:txBody>
          <a:bodyPr/>
          <a:lstStyle/>
          <a:p>
            <a:fld id="{1E4B896C-C7CE-4F49-90A8-F1A5BB9F4826}" type="slidenum">
              <a:rPr lang="en-US" smtClean="0"/>
              <a:t>1</a:t>
            </a:fld>
            <a:endParaRPr lang="en-US"/>
          </a:p>
        </p:txBody>
      </p:sp>
    </p:spTree>
    <p:extLst>
      <p:ext uri="{BB962C8B-B14F-4D97-AF65-F5344CB8AC3E}">
        <p14:creationId xmlns:p14="http://schemas.microsoft.com/office/powerpoint/2010/main" val="160591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the NBA was created in 1949, the 3 point shot wasn’t introduced until 30 years later.</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first 5 years of the 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pt</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shot, teams were taking less than THREE 3pointers per game….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year Steph Curry and Kevin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Durants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Warriors won the title, teams were averaging 29, 10 x that amount</a:t>
            </a:r>
          </a:p>
          <a:p>
            <a:endParaRPr lang="en-US" dirty="0"/>
          </a:p>
        </p:txBody>
      </p:sp>
      <p:sp>
        <p:nvSpPr>
          <p:cNvPr id="4" name="Slide Number Placeholder 3"/>
          <p:cNvSpPr>
            <a:spLocks noGrp="1"/>
          </p:cNvSpPr>
          <p:nvPr>
            <p:ph type="sldNum" sz="quarter" idx="5"/>
          </p:nvPr>
        </p:nvSpPr>
        <p:spPr/>
        <p:txBody>
          <a:bodyPr/>
          <a:lstStyle/>
          <a:p>
            <a:fld id="{1E4B896C-C7CE-4F49-90A8-F1A5BB9F4826}" type="slidenum">
              <a:rPr lang="en-US" smtClean="0"/>
              <a:t>2</a:t>
            </a:fld>
            <a:endParaRPr lang="en-US"/>
          </a:p>
        </p:txBody>
      </p:sp>
    </p:spTree>
    <p:extLst>
      <p:ext uri="{BB962C8B-B14F-4D97-AF65-F5344CB8AC3E}">
        <p14:creationId xmlns:p14="http://schemas.microsoft.com/office/powerpoint/2010/main" val="408881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b="1" dirty="0">
                <a:solidFill>
                  <a:srgbClr val="111111"/>
                </a:solidFill>
                <a:effectLst/>
                <a:latin typeface="Helvetica" panose="020B0604020202020204" pitchFamily="34" charset="0"/>
                <a:ea typeface="Calibri" panose="020F0502020204030204" pitchFamily="34" charset="0"/>
                <a:cs typeface="Times New Roman" panose="02020603050405020304" pitchFamily="18" charset="0"/>
              </a:rPr>
              <a:t>Effective field goal percentage is a stat that accounts</a:t>
            </a:r>
            <a:r>
              <a:rPr lang="en-US" sz="1800" dirty="0">
                <a:solidFill>
                  <a:srgbClr val="111111"/>
                </a:solidFill>
                <a:effectLst/>
                <a:latin typeface="Helvetica" panose="020B0604020202020204" pitchFamily="34" charset="0"/>
                <a:ea typeface="Calibri" panose="020F0502020204030204" pitchFamily="34" charset="0"/>
                <a:cs typeface="Times New Roman" panose="02020603050405020304" pitchFamily="18" charset="0"/>
              </a:rPr>
              <a:t> for the fact that a three-point field goal is worth more than a two-point field goal</a:t>
            </a:r>
          </a:p>
          <a:p>
            <a:pPr marL="0" marR="0" indent="45720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biggest challenge with the dataset was what to do with players who switched teams during the season</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chose to keep players who switched teams stats together with the player which caused our team stats to be slightly off, but not enough to change rankings or the numbers in a significant manner</a:t>
            </a:r>
          </a:p>
          <a:p>
            <a:endParaRPr lang="en-US" dirty="0"/>
          </a:p>
        </p:txBody>
      </p:sp>
      <p:sp>
        <p:nvSpPr>
          <p:cNvPr id="4" name="Slide Number Placeholder 3"/>
          <p:cNvSpPr>
            <a:spLocks noGrp="1"/>
          </p:cNvSpPr>
          <p:nvPr>
            <p:ph type="sldNum" sz="quarter" idx="5"/>
          </p:nvPr>
        </p:nvSpPr>
        <p:spPr/>
        <p:txBody>
          <a:bodyPr/>
          <a:lstStyle/>
          <a:p>
            <a:fld id="{1E4B896C-C7CE-4F49-90A8-F1A5BB9F4826}" type="slidenum">
              <a:rPr lang="en-US" smtClean="0"/>
              <a:t>3</a:t>
            </a:fld>
            <a:endParaRPr lang="en-US"/>
          </a:p>
        </p:txBody>
      </p:sp>
    </p:spTree>
    <p:extLst>
      <p:ext uri="{BB962C8B-B14F-4D97-AF65-F5344CB8AC3E}">
        <p14:creationId xmlns:p14="http://schemas.microsoft.com/office/powerpoint/2010/main" val="93285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7219-6A0C-4F84-ACEC-85819141E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E06472-DA3F-4C0A-93E5-C8A564685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E96DC-E70A-40AE-BF98-11718EAE2FE6}"/>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5" name="Footer Placeholder 4">
            <a:extLst>
              <a:ext uri="{FF2B5EF4-FFF2-40B4-BE49-F238E27FC236}">
                <a16:creationId xmlns:a16="http://schemas.microsoft.com/office/drawing/2014/main" id="{5F7D5308-2503-42FA-98B0-F86C903F4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AAB5B-A777-4EC9-803C-9BF34C68D7C8}"/>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268664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9D7-004A-47A7-A29D-FCB28591B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652AF-C045-40DB-A38A-B51C43603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6EE67-5024-43EB-9315-EAE8CA034BEA}"/>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5" name="Footer Placeholder 4">
            <a:extLst>
              <a:ext uri="{FF2B5EF4-FFF2-40B4-BE49-F238E27FC236}">
                <a16:creationId xmlns:a16="http://schemas.microsoft.com/office/drawing/2014/main" id="{5A905A38-59D8-41BF-A386-884BC9329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D4470-55E8-4CC3-85D4-72F0AADC46BA}"/>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139445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A21962-D717-4662-ADE8-2351CFB81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F37394-15FA-492A-A9B9-8646D45D9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EC184-F801-4067-95CE-73CFF5C0C9FD}"/>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5" name="Footer Placeholder 4">
            <a:extLst>
              <a:ext uri="{FF2B5EF4-FFF2-40B4-BE49-F238E27FC236}">
                <a16:creationId xmlns:a16="http://schemas.microsoft.com/office/drawing/2014/main" id="{B43090AE-F56B-4E57-AE2C-873C75EE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842AB-A37D-4D0D-AA91-E4F3F8E93B0B}"/>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159422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7007-E21A-418E-A254-6B2EE994C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9BBC6-A543-4E4D-A7F6-8CB5BDD08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07DD-E1F2-43E4-9DB9-3ED268DB88C1}"/>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5" name="Footer Placeholder 4">
            <a:extLst>
              <a:ext uri="{FF2B5EF4-FFF2-40B4-BE49-F238E27FC236}">
                <a16:creationId xmlns:a16="http://schemas.microsoft.com/office/drawing/2014/main" id="{E933B986-709F-4725-8451-6CED69E88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AA4CB-D320-4161-AD63-81E24C3DCDEE}"/>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43087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7E5C-EDBC-43BE-943D-3A616265E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CCDBE-C0FA-4231-99AA-D355E2228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B3940B-1AA1-4E7A-B1E5-D37948588AC4}"/>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5" name="Footer Placeholder 4">
            <a:extLst>
              <a:ext uri="{FF2B5EF4-FFF2-40B4-BE49-F238E27FC236}">
                <a16:creationId xmlns:a16="http://schemas.microsoft.com/office/drawing/2014/main" id="{FDABC55A-E3C8-42B9-866D-4BD5D6EF8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E3E23-8B87-43EE-A56F-D2A0D2DE9520}"/>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37389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2376-5B7B-4ADA-8684-295586D5D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C9214-79E4-491F-814A-8132651F7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A4EBD-4B62-4ED6-BA67-33688A90EE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D62B6A-535D-4A94-8191-E0670EF8D60A}"/>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6" name="Footer Placeholder 5">
            <a:extLst>
              <a:ext uri="{FF2B5EF4-FFF2-40B4-BE49-F238E27FC236}">
                <a16:creationId xmlns:a16="http://schemas.microsoft.com/office/drawing/2014/main" id="{FE570E23-5CDC-4C3E-8F4B-DF685AA0F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726BC-9D14-4740-82C5-2923956A54C2}"/>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179890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D3148-3037-452E-ACB3-5FC2BF0FB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BB4458-3582-470A-8C98-F99143779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69EE28-DC5D-4266-9F54-621873259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6E51A-3D57-458C-A008-DA28A3426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A5A36-F17E-483F-BAA7-E7893DC72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0A1DB-9107-4E78-BB34-5144E1D2F8E1}"/>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8" name="Footer Placeholder 7">
            <a:extLst>
              <a:ext uri="{FF2B5EF4-FFF2-40B4-BE49-F238E27FC236}">
                <a16:creationId xmlns:a16="http://schemas.microsoft.com/office/drawing/2014/main" id="{AEE51567-B2AB-461B-AC4F-0EBBAD5A1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8EF5CC-F61D-4B97-B803-FDE5D6CF4E32}"/>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228813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6E31-CD74-462C-92CB-F3D63E1C9D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03AB4D-DC12-45E6-B575-C9E2D064248C}"/>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4" name="Footer Placeholder 3">
            <a:extLst>
              <a:ext uri="{FF2B5EF4-FFF2-40B4-BE49-F238E27FC236}">
                <a16:creationId xmlns:a16="http://schemas.microsoft.com/office/drawing/2014/main" id="{A9AFBFE5-FB16-4132-B722-36A2722CB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5F17-CA94-406E-85D1-4A2E22B89C7E}"/>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249432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A3933-1D86-4BF1-8EAD-228394075D52}"/>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3" name="Footer Placeholder 2">
            <a:extLst>
              <a:ext uri="{FF2B5EF4-FFF2-40B4-BE49-F238E27FC236}">
                <a16:creationId xmlns:a16="http://schemas.microsoft.com/office/drawing/2014/main" id="{7A5F7F9E-6652-437C-A432-AAF49F5B85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BB6C0-3B57-425D-AA71-4538F42E1577}"/>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110548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159-D9A1-4D48-BDA3-BCA97718C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3EEDE-31C3-4FF5-8E17-9D2D2D110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C00987-5401-4BE8-A389-5B10A6D17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E0798-327B-409C-A07A-43CCBE847B06}"/>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6" name="Footer Placeholder 5">
            <a:extLst>
              <a:ext uri="{FF2B5EF4-FFF2-40B4-BE49-F238E27FC236}">
                <a16:creationId xmlns:a16="http://schemas.microsoft.com/office/drawing/2014/main" id="{4B0C0C4D-01B7-4938-A01C-6431E4EBD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3B907-15F8-4B8C-BB35-D15C64C584E2}"/>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49117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3160-4F72-4554-A94E-80A38ED06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63E2-3D6B-4F8B-844E-8DC897EC0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77560A-4ADD-4E0F-B75E-9B36CEC36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AD156-91E1-4926-ACD5-BDD9CA9AEE38}"/>
              </a:ext>
            </a:extLst>
          </p:cNvPr>
          <p:cNvSpPr>
            <a:spLocks noGrp="1"/>
          </p:cNvSpPr>
          <p:nvPr>
            <p:ph type="dt" sz="half" idx="10"/>
          </p:nvPr>
        </p:nvSpPr>
        <p:spPr/>
        <p:txBody>
          <a:bodyPr/>
          <a:lstStyle/>
          <a:p>
            <a:fld id="{0B4D6AE6-7771-4DE3-B2C8-0E196A8FCDD4}" type="datetimeFigureOut">
              <a:rPr lang="en-US" smtClean="0"/>
              <a:t>11/1/2022</a:t>
            </a:fld>
            <a:endParaRPr lang="en-US"/>
          </a:p>
        </p:txBody>
      </p:sp>
      <p:sp>
        <p:nvSpPr>
          <p:cNvPr id="6" name="Footer Placeholder 5">
            <a:extLst>
              <a:ext uri="{FF2B5EF4-FFF2-40B4-BE49-F238E27FC236}">
                <a16:creationId xmlns:a16="http://schemas.microsoft.com/office/drawing/2014/main" id="{C1315ABD-5E40-4A1F-911A-BD36F2A41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5278D-0A4A-4773-AF8D-6F20DA0826C4}"/>
              </a:ext>
            </a:extLst>
          </p:cNvPr>
          <p:cNvSpPr>
            <a:spLocks noGrp="1"/>
          </p:cNvSpPr>
          <p:nvPr>
            <p:ph type="sldNum" sz="quarter" idx="12"/>
          </p:nvPr>
        </p:nvSpPr>
        <p:spPr/>
        <p:txBody>
          <a:bodyPr/>
          <a:lstStyle/>
          <a:p>
            <a:fld id="{8F996592-B6F0-406C-B38C-C60D9A68587F}" type="slidenum">
              <a:rPr lang="en-US" smtClean="0"/>
              <a:t>‹#›</a:t>
            </a:fld>
            <a:endParaRPr lang="en-US"/>
          </a:p>
        </p:txBody>
      </p:sp>
    </p:spTree>
    <p:extLst>
      <p:ext uri="{BB962C8B-B14F-4D97-AF65-F5344CB8AC3E}">
        <p14:creationId xmlns:p14="http://schemas.microsoft.com/office/powerpoint/2010/main" val="356586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4F173-819E-4BA3-88FF-D081A0282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C76CCE-06CB-46B0-8CB9-1661401A9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CBDC-12BA-4D51-A0D0-F1105B4C1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D6AE6-7771-4DE3-B2C8-0E196A8FCDD4}" type="datetimeFigureOut">
              <a:rPr lang="en-US" smtClean="0"/>
              <a:t>11/1/2022</a:t>
            </a:fld>
            <a:endParaRPr lang="en-US"/>
          </a:p>
        </p:txBody>
      </p:sp>
      <p:sp>
        <p:nvSpPr>
          <p:cNvPr id="5" name="Footer Placeholder 4">
            <a:extLst>
              <a:ext uri="{FF2B5EF4-FFF2-40B4-BE49-F238E27FC236}">
                <a16:creationId xmlns:a16="http://schemas.microsoft.com/office/drawing/2014/main" id="{F6F40B4D-7B58-4FC6-9AA8-0523E49C7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DC58BA-A24E-4207-95FC-363E0DDF9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96592-B6F0-406C-B38C-C60D9A68587F}" type="slidenum">
              <a:rPr lang="en-US" smtClean="0"/>
              <a:t>‹#›</a:t>
            </a:fld>
            <a:endParaRPr lang="en-US"/>
          </a:p>
        </p:txBody>
      </p:sp>
    </p:spTree>
    <p:extLst>
      <p:ext uri="{BB962C8B-B14F-4D97-AF65-F5344CB8AC3E}">
        <p14:creationId xmlns:p14="http://schemas.microsoft.com/office/powerpoint/2010/main" val="148789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basketball-reference.com/leagues/NBA_2021_per_gam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basketball-reference.com/leagues/NBA_2021_per_game.html" TargetMode="External"/><Relationship Id="rId2" Type="http://schemas.openxmlformats.org/officeDocument/2006/relationships/hyperlink" Target="https://shottracker.com/articles/the-3-point-revolution" TargetMode="External"/><Relationship Id="rId1" Type="http://schemas.openxmlformats.org/officeDocument/2006/relationships/slideLayout" Target="../slideLayouts/slideLayout7.xml"/><Relationship Id="rId6" Type="http://schemas.openxmlformats.org/officeDocument/2006/relationships/hyperlink" Target="https://www.espn.com/nba/stats/team/_/season/2021/seasontype/2/table/offensive/sort/threePointPct/dir/desc" TargetMode="External"/><Relationship Id="rId5" Type="http://schemas.openxmlformats.org/officeDocument/2006/relationships/hyperlink" Target="https://www.espn.com/nba/standings/_/season/2021/group/league" TargetMode="External"/><Relationship Id="rId4" Type="http://schemas.openxmlformats.org/officeDocument/2006/relationships/hyperlink" Target="https://www.sportscasting.com/the-exact-age-that-nba-players-are-in-their-pr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36D97A4-9FFC-4008-8037-7E5DA6DCC4CF}"/>
              </a:ext>
            </a:extLst>
          </p:cNvPr>
          <p:cNvSpPr>
            <a:spLocks noGrp="1"/>
          </p:cNvSpPr>
          <p:nvPr>
            <p:ph type="subTitle" idx="1"/>
          </p:nvPr>
        </p:nvSpPr>
        <p:spPr>
          <a:xfrm>
            <a:off x="4439633" y="4518924"/>
            <a:ext cx="3312734" cy="1452218"/>
          </a:xfrm>
          <a:noFill/>
        </p:spPr>
        <p:txBody>
          <a:bodyPr>
            <a:normAutofit fontScale="47500" lnSpcReduction="20000"/>
          </a:bodyPr>
          <a:lstStyle/>
          <a:p>
            <a:r>
              <a:rPr lang="en-US" sz="4200" dirty="0">
                <a:solidFill>
                  <a:srgbClr val="080808"/>
                </a:solidFill>
              </a:rPr>
              <a:t>By</a:t>
            </a:r>
          </a:p>
          <a:p>
            <a:r>
              <a:rPr lang="en-US" sz="4200" dirty="0">
                <a:solidFill>
                  <a:srgbClr val="080808"/>
                </a:solidFill>
              </a:rPr>
              <a:t>Jose Muniz</a:t>
            </a:r>
          </a:p>
          <a:p>
            <a:r>
              <a:rPr lang="en-US" sz="4200" dirty="0">
                <a:solidFill>
                  <a:srgbClr val="080808"/>
                </a:solidFill>
              </a:rPr>
              <a:t>And</a:t>
            </a:r>
          </a:p>
          <a:p>
            <a:r>
              <a:rPr lang="en-US" sz="4200" dirty="0">
                <a:solidFill>
                  <a:srgbClr val="080808"/>
                </a:solidFill>
              </a:rPr>
              <a:t>Michael Seman</a:t>
            </a:r>
          </a:p>
          <a:p>
            <a:endParaRPr lang="en-US" sz="1100" dirty="0">
              <a:solidFill>
                <a:srgbClr val="080808"/>
              </a:solidFill>
            </a:endParaRPr>
          </a:p>
        </p:txBody>
      </p:sp>
      <p:sp>
        <p:nvSpPr>
          <p:cNvPr id="2" name="Title 1">
            <a:extLst>
              <a:ext uri="{FF2B5EF4-FFF2-40B4-BE49-F238E27FC236}">
                <a16:creationId xmlns:a16="http://schemas.microsoft.com/office/drawing/2014/main" id="{B121000F-4008-4819-9FC1-9A20ECF34B47}"/>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effectLst/>
                <a:latin typeface="+mn-lt"/>
              </a:rPr>
              <a:t>How Important is Three Point Shooting in the NBA Today</a:t>
            </a:r>
            <a:endParaRPr lang="en-US" sz="3600" dirty="0">
              <a:solidFill>
                <a:srgbClr val="080808"/>
              </a:solidFill>
              <a:latin typeface="+mn-lt"/>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6001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2A561ED-4888-4D1A-8AA1-4D94F2A51686}"/>
              </a:ext>
            </a:extLst>
          </p:cNvPr>
          <p:cNvSpPr txBox="1"/>
          <p:nvPr/>
        </p:nvSpPr>
        <p:spPr>
          <a:xfrm>
            <a:off x="432446" y="180391"/>
            <a:ext cx="11273198" cy="5852872"/>
          </a:xfrm>
          <a:prstGeom prst="rect">
            <a:avLst/>
          </a:prstGeom>
        </p:spPr>
        <p:txBody>
          <a:bodyPr vert="horz" lIns="91440" tIns="45720" rIns="91440" bIns="45720" rtlCol="0">
            <a:normAutofit/>
          </a:bodyPr>
          <a:lstStyle/>
          <a:p>
            <a:pPr algn="ctr">
              <a:lnSpc>
                <a:spcPct val="150000"/>
              </a:lnSpc>
              <a:spcAft>
                <a:spcPts val="600"/>
              </a:spcAft>
            </a:pPr>
            <a:r>
              <a:rPr lang="en-US" sz="3200" u="sng" dirty="0">
                <a:effectLst/>
              </a:rPr>
              <a:t>The History of the Three Point Shot</a:t>
            </a:r>
          </a:p>
          <a:p>
            <a:pPr marL="1200150" lvl="2" indent="-228600">
              <a:lnSpc>
                <a:spcPct val="150000"/>
              </a:lnSpc>
              <a:spcAft>
                <a:spcPts val="600"/>
              </a:spcAft>
              <a:buFont typeface="Arial" panose="020B0604020202020204" pitchFamily="34" charset="0"/>
              <a:buChar char="•"/>
            </a:pPr>
            <a:r>
              <a:rPr lang="en-US" sz="2000" b="1" dirty="0">
                <a:effectLst/>
              </a:rPr>
              <a:t>The Three Point Line was introduced to the NBA in 1979.</a:t>
            </a:r>
          </a:p>
          <a:p>
            <a:pPr>
              <a:lnSpc>
                <a:spcPct val="150000"/>
              </a:lnSpc>
              <a:spcAft>
                <a:spcPts val="600"/>
              </a:spcAft>
            </a:pPr>
            <a:r>
              <a:rPr lang="en-US" sz="2000" dirty="0">
                <a:effectLst/>
              </a:rPr>
              <a:t>		</a:t>
            </a:r>
            <a:r>
              <a:rPr lang="en-US" dirty="0">
                <a:effectLst/>
              </a:rPr>
              <a:t>(coincidentally Magic Johnson and Larry Bird's rookie seasons)</a:t>
            </a:r>
          </a:p>
          <a:p>
            <a:pPr marL="1200150" lvl="2" indent="-228600">
              <a:lnSpc>
                <a:spcPct val="150000"/>
              </a:lnSpc>
              <a:spcAft>
                <a:spcPts val="600"/>
              </a:spcAft>
              <a:buFont typeface="Arial" panose="020B0604020202020204" pitchFamily="34" charset="0"/>
              <a:buChar char="•"/>
            </a:pPr>
            <a:r>
              <a:rPr lang="en-US" sz="2000" b="1" dirty="0">
                <a:effectLst/>
              </a:rPr>
              <a:t>The NCAA did not introduce the Three Point Line until 1986. </a:t>
            </a:r>
            <a:endParaRPr lang="en-US" sz="2000" dirty="0">
              <a:effectLst/>
            </a:endParaRPr>
          </a:p>
          <a:p>
            <a:pPr>
              <a:lnSpc>
                <a:spcPct val="150000"/>
              </a:lnSpc>
              <a:spcAft>
                <a:spcPts val="600"/>
              </a:spcAft>
            </a:pPr>
            <a:r>
              <a:rPr lang="en-US" sz="2000" dirty="0">
                <a:effectLst/>
              </a:rPr>
              <a:t>		</a:t>
            </a:r>
            <a:r>
              <a:rPr lang="en-US" dirty="0">
                <a:effectLst/>
              </a:rPr>
              <a:t>(Michael Jordan played college basketball at North Carolina without a 3-point line)</a:t>
            </a:r>
          </a:p>
          <a:p>
            <a:pPr marL="1200150" lvl="2" indent="-228600">
              <a:lnSpc>
                <a:spcPct val="150000"/>
              </a:lnSpc>
              <a:spcAft>
                <a:spcPts val="600"/>
              </a:spcAft>
              <a:buFont typeface="Arial" panose="020B0604020202020204" pitchFamily="34" charset="0"/>
              <a:buChar char="•"/>
            </a:pPr>
            <a:r>
              <a:rPr lang="en-US" sz="2000" b="1" dirty="0">
                <a:effectLst/>
              </a:rPr>
              <a:t>Five years after its inception, NBA teams were only averaging 2.4 three-point attempts (3PA) per game. In 2018 Teams averaged 29.</a:t>
            </a:r>
            <a:endParaRPr lang="en-US" sz="2000" dirty="0">
              <a:effectLst/>
            </a:endParaRPr>
          </a:p>
          <a:p>
            <a:pPr>
              <a:lnSpc>
                <a:spcPct val="150000"/>
              </a:lnSpc>
              <a:spcAft>
                <a:spcPts val="600"/>
              </a:spcAft>
            </a:pPr>
            <a:r>
              <a:rPr lang="en-US" sz="2000" dirty="0">
                <a:effectLst/>
              </a:rPr>
              <a:t>		</a:t>
            </a:r>
            <a:r>
              <a:rPr lang="en-US" dirty="0">
                <a:effectLst/>
              </a:rPr>
              <a:t>(James Harden alone averaged ten in 2018.)</a:t>
            </a:r>
            <a:endParaRPr lang="en-US"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67C06A9C-D896-4303-9A10-491BD18FBF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6552" y="3669144"/>
            <a:ext cx="5564420" cy="2931837"/>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4167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2E2F07E-42D0-473D-AE9A-A6DA0E1ECF33}"/>
              </a:ext>
            </a:extLst>
          </p:cNvPr>
          <p:cNvPicPr>
            <a:picLocks noChangeAspect="1"/>
          </p:cNvPicPr>
          <p:nvPr/>
        </p:nvPicPr>
        <p:blipFill rotWithShape="1">
          <a:blip r:embed="rId3"/>
          <a:srcRect l="39377" r="4366" b="-1"/>
          <a:stretch/>
        </p:blipFill>
        <p:spPr>
          <a:xfrm>
            <a:off x="-2" y="10"/>
            <a:ext cx="5347506" cy="6857990"/>
          </a:xfrm>
          <a:prstGeom prst="rect">
            <a:avLst/>
          </a:prstGeom>
        </p:spPr>
      </p:pic>
      <p:grpSp>
        <p:nvGrpSpPr>
          <p:cNvPr id="10" name="Group 9">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7"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DB6AEA06-1E44-45BB-9A52-C0C9E3BEA560}"/>
              </a:ext>
            </a:extLst>
          </p:cNvPr>
          <p:cNvSpPr txBox="1"/>
          <p:nvPr/>
        </p:nvSpPr>
        <p:spPr>
          <a:xfrm>
            <a:off x="5347503" y="238923"/>
            <a:ext cx="6286309" cy="6380154"/>
          </a:xfrm>
          <a:prstGeom prst="rect">
            <a:avLst/>
          </a:prstGeom>
        </p:spPr>
        <p:txBody>
          <a:bodyPr vert="horz" lIns="91440" tIns="45720" rIns="91440" bIns="45720" rtlCol="0">
            <a:normAutofit fontScale="85000" lnSpcReduction="20000"/>
          </a:bodyPr>
          <a:lstStyle/>
          <a:p>
            <a:pPr algn="ctr">
              <a:lnSpc>
                <a:spcPct val="150000"/>
              </a:lnSpc>
              <a:spcAft>
                <a:spcPts val="600"/>
              </a:spcAft>
            </a:pPr>
            <a:r>
              <a:rPr lang="en-US" sz="2800" u="sng" dirty="0"/>
              <a:t>Our Goal</a:t>
            </a:r>
          </a:p>
          <a:p>
            <a:pPr marL="285750" indent="-228600">
              <a:lnSpc>
                <a:spcPct val="150000"/>
              </a:lnSpc>
              <a:spcAft>
                <a:spcPts val="600"/>
              </a:spcAft>
              <a:buFont typeface="Arial" panose="020B0604020202020204" pitchFamily="34" charset="0"/>
              <a:buChar char="•"/>
            </a:pPr>
            <a:r>
              <a:rPr lang="en-US" sz="2000" dirty="0"/>
              <a:t>To find out how the 3-point shot affects players and teams in the NBA</a:t>
            </a:r>
          </a:p>
          <a:p>
            <a:pPr algn="ctr">
              <a:lnSpc>
                <a:spcPct val="150000"/>
              </a:lnSpc>
              <a:spcAft>
                <a:spcPts val="600"/>
              </a:spcAft>
            </a:pPr>
            <a:r>
              <a:rPr lang="en-US" sz="2800" u="sng" dirty="0"/>
              <a:t>Our Dataset</a:t>
            </a:r>
          </a:p>
          <a:p>
            <a:pPr marL="285750" indent="-228600">
              <a:lnSpc>
                <a:spcPct val="150000"/>
              </a:lnSpc>
              <a:spcAft>
                <a:spcPts val="600"/>
              </a:spcAft>
              <a:buFont typeface="Arial" panose="020B0604020202020204" pitchFamily="34" charset="0"/>
              <a:buChar char="•"/>
            </a:pPr>
            <a:r>
              <a:rPr lang="en-US" sz="2000" i="1" dirty="0"/>
              <a:t>Our Dataset </a:t>
            </a:r>
            <a:r>
              <a:rPr lang="en-US" sz="2000" dirty="0"/>
              <a:t>was taken from </a:t>
            </a:r>
            <a:r>
              <a:rPr lang="en-US" sz="2000" dirty="0">
                <a:hlinkClick r:id="rId4"/>
              </a:rPr>
              <a:t>Basketball-Reference.com</a:t>
            </a:r>
            <a:r>
              <a:rPr lang="en-US" sz="2000" dirty="0"/>
              <a:t>. It contains 2020/2021 NBA Season individual player statistics.</a:t>
            </a:r>
          </a:p>
          <a:p>
            <a:pPr marL="285750" indent="-228600">
              <a:lnSpc>
                <a:spcPct val="150000"/>
              </a:lnSpc>
              <a:spcAft>
                <a:spcPts val="600"/>
              </a:spcAft>
              <a:buFont typeface="Arial" panose="020B0604020202020204" pitchFamily="34" charset="0"/>
              <a:buChar char="•"/>
            </a:pPr>
            <a:r>
              <a:rPr lang="en-US" sz="2000" i="1" dirty="0"/>
              <a:t>Effective Field Goal Percentage </a:t>
            </a:r>
            <a:r>
              <a:rPr lang="en-US" sz="2000" dirty="0"/>
              <a:t>(</a:t>
            </a:r>
            <a:r>
              <a:rPr lang="en-US" sz="2000" dirty="0" err="1"/>
              <a:t>eFG</a:t>
            </a:r>
            <a:r>
              <a:rPr lang="en-US" sz="2000" dirty="0"/>
              <a:t>%) is a metric used by data analysts in the NBA to determine the effectiveness of a player’s field goals adjusted to account for the fact that 3 points is worth more than regular field goals. Formula for </a:t>
            </a:r>
            <a:r>
              <a:rPr lang="en-US" sz="2000" dirty="0" err="1"/>
              <a:t>eFG</a:t>
            </a:r>
            <a:r>
              <a:rPr lang="en-US" sz="2000" dirty="0"/>
              <a:t>%: (FG+0.5*3P)/FGA  </a:t>
            </a:r>
          </a:p>
          <a:p>
            <a:pPr marL="285750" indent="-228600">
              <a:lnSpc>
                <a:spcPct val="150000"/>
              </a:lnSpc>
              <a:spcAft>
                <a:spcPts val="600"/>
              </a:spcAft>
              <a:buFont typeface="Arial" panose="020B0604020202020204" pitchFamily="34" charset="0"/>
              <a:buChar char="•"/>
            </a:pPr>
            <a:r>
              <a:rPr lang="en-US" sz="2000" dirty="0"/>
              <a:t>Aside from finding and deleting players who played too few games, </a:t>
            </a:r>
            <a:r>
              <a:rPr lang="en-US" sz="2000" i="1" dirty="0"/>
              <a:t>the main challenge with the dataset </a:t>
            </a:r>
            <a:r>
              <a:rPr lang="en-US" sz="2000" dirty="0"/>
              <a:t>was deciding what to do with players who switched teams during the season.</a:t>
            </a:r>
          </a:p>
          <a:p>
            <a:pPr marL="285750" indent="-228600">
              <a:lnSpc>
                <a:spcPct val="150000"/>
              </a:lnSpc>
              <a:spcAft>
                <a:spcPts val="600"/>
              </a:spcAft>
              <a:buFont typeface="Arial" panose="020B0604020202020204" pitchFamily="34" charset="0"/>
              <a:buChar char="•"/>
            </a:pPr>
            <a:r>
              <a:rPr lang="en-US" sz="2000" dirty="0"/>
              <a:t>In order to add Team Win/Lose records to the dataset, we had to use an Excel sheet instead of a CSV and </a:t>
            </a:r>
            <a:r>
              <a:rPr lang="en-US" sz="2000" i="1" dirty="0"/>
              <a:t>create a relationship in Tableau</a:t>
            </a:r>
            <a:r>
              <a:rPr lang="en-US" sz="2000" dirty="0"/>
              <a:t>.</a:t>
            </a:r>
          </a:p>
          <a:p>
            <a:pPr marL="285750" indent="-228600">
              <a:lnSpc>
                <a:spcPct val="90000"/>
              </a:lnSpc>
              <a:spcAft>
                <a:spcPts val="600"/>
              </a:spcAft>
              <a:buFont typeface="Arial" panose="020B0604020202020204" pitchFamily="34" charset="0"/>
              <a:buChar char="•"/>
            </a:pPr>
            <a:endParaRPr lang="en-US" sz="2000" dirty="0"/>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34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86961FF-FF64-4008-996E-52CE38F6D381}"/>
              </a:ext>
            </a:extLst>
          </p:cNvPr>
          <p:cNvSpPr txBox="1"/>
          <p:nvPr/>
        </p:nvSpPr>
        <p:spPr>
          <a:xfrm>
            <a:off x="1014059" y="1090670"/>
            <a:ext cx="10124995" cy="5319366"/>
          </a:xfrm>
          <a:prstGeom prst="rect">
            <a:avLst/>
          </a:prstGeom>
        </p:spPr>
        <p:txBody>
          <a:bodyPr vert="horz" lIns="91440" tIns="45720" rIns="91440" bIns="45720" rtlCol="0">
            <a:normAutofit fontScale="92500" lnSpcReduction="10000"/>
          </a:bodyPr>
          <a:lstStyle/>
          <a:p>
            <a:pPr algn="ctr">
              <a:lnSpc>
                <a:spcPct val="90000"/>
              </a:lnSpc>
              <a:spcAft>
                <a:spcPts val="600"/>
              </a:spcAft>
            </a:pPr>
            <a:r>
              <a:rPr lang="en-US" sz="3500" u="sng" dirty="0"/>
              <a:t>Findings and Analysis</a:t>
            </a:r>
          </a:p>
          <a:p>
            <a:pPr marL="285750" indent="-228600">
              <a:lnSpc>
                <a:spcPct val="150000"/>
              </a:lnSpc>
              <a:spcAft>
                <a:spcPts val="600"/>
              </a:spcAft>
              <a:buFont typeface="Arial" panose="020B0604020202020204" pitchFamily="34" charset="0"/>
              <a:buChar char="•"/>
            </a:pPr>
            <a:r>
              <a:rPr lang="en-US" sz="2000" dirty="0"/>
              <a:t>While NBA players tend to hit their peak around age 27, 3-point shooting seems to peak a little later (29).</a:t>
            </a:r>
          </a:p>
          <a:p>
            <a:pPr marL="285750" indent="-228600">
              <a:lnSpc>
                <a:spcPct val="150000"/>
              </a:lnSpc>
              <a:spcAft>
                <a:spcPts val="600"/>
              </a:spcAft>
              <a:buFont typeface="Arial" panose="020B0604020202020204" pitchFamily="34" charset="0"/>
              <a:buChar char="•"/>
            </a:pPr>
            <a:r>
              <a:rPr lang="en-US" sz="2000" dirty="0"/>
              <a:t>Most NBA players are younger (between 22-24) but the better teams tend to have the oldest rosters.</a:t>
            </a:r>
          </a:p>
          <a:p>
            <a:pPr marL="285750" indent="-228600">
              <a:lnSpc>
                <a:spcPct val="150000"/>
              </a:lnSpc>
              <a:spcAft>
                <a:spcPts val="600"/>
              </a:spcAft>
              <a:buFont typeface="Arial" panose="020B0604020202020204" pitchFamily="34" charset="0"/>
              <a:buChar char="•"/>
            </a:pPr>
            <a:r>
              <a:rPr lang="en-US" sz="2000" dirty="0"/>
              <a:t>There is a strong correlation between 3-point percentage and effective field goal percentage showing that players who can shot 3s above 36% contribute more to offense than those who don’t.</a:t>
            </a:r>
          </a:p>
          <a:p>
            <a:pPr marL="285750" indent="-228600">
              <a:lnSpc>
                <a:spcPct val="150000"/>
              </a:lnSpc>
              <a:spcAft>
                <a:spcPts val="600"/>
              </a:spcAft>
              <a:buFont typeface="Arial" panose="020B0604020202020204" pitchFamily="34" charset="0"/>
              <a:buChar char="•"/>
            </a:pPr>
            <a:r>
              <a:rPr lang="en-US" sz="2000" dirty="0"/>
              <a:t>And while there isn’t a strong correlation between 3-point attempts and effective field goal percentage, we can see by the ranks of the top scorers in the NBA that 3-point attempts does have a strong correlation with how many Point per Game a player averages regardless of percentage.</a:t>
            </a:r>
          </a:p>
          <a:p>
            <a:pPr marL="285750" indent="-228600">
              <a:lnSpc>
                <a:spcPct val="150000"/>
              </a:lnSpc>
              <a:spcAft>
                <a:spcPts val="600"/>
              </a:spcAft>
              <a:buFont typeface="Arial" panose="020B0604020202020204" pitchFamily="34" charset="0"/>
              <a:buChar char="•"/>
            </a:pPr>
            <a:r>
              <a:rPr lang="en-US" sz="2000" dirty="0"/>
              <a:t>Teams with a higher 3-point shooting percentage tend to have higher wins.</a:t>
            </a:r>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66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E77C8C8-0B5F-40A4-8AE7-665FECB46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2" name="Rectangle 11">
              <a:extLst>
                <a:ext uri="{FF2B5EF4-FFF2-40B4-BE49-F238E27FC236}">
                  <a16:creationId xmlns:a16="http://schemas.microsoft.com/office/drawing/2014/main" id="{2813FAB4-E18A-4CFA-B75B-92090037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412C0C28-5850-4F97-8E19-24B1DD749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Checkmark">
            <a:extLst>
              <a:ext uri="{FF2B5EF4-FFF2-40B4-BE49-F238E27FC236}">
                <a16:creationId xmlns:a16="http://schemas.microsoft.com/office/drawing/2014/main" id="{EF7BD572-339E-4B76-B540-173340380D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8" y="1782981"/>
            <a:ext cx="3483864" cy="3483864"/>
          </a:xfrm>
          <a:prstGeom prst="rect">
            <a:avLst/>
          </a:prstGeom>
        </p:spPr>
      </p:pic>
      <p:sp>
        <p:nvSpPr>
          <p:cNvPr id="2" name="TextBox 1">
            <a:extLst>
              <a:ext uri="{FF2B5EF4-FFF2-40B4-BE49-F238E27FC236}">
                <a16:creationId xmlns:a16="http://schemas.microsoft.com/office/drawing/2014/main" id="{E900AB6D-49F0-4ABB-A7F4-D1420B2F58F7}"/>
              </a:ext>
            </a:extLst>
          </p:cNvPr>
          <p:cNvSpPr txBox="1"/>
          <p:nvPr/>
        </p:nvSpPr>
        <p:spPr>
          <a:xfrm>
            <a:off x="4127332" y="462708"/>
            <a:ext cx="7421202" cy="6257581"/>
          </a:xfrm>
          <a:prstGeom prst="rect">
            <a:avLst/>
          </a:prstGeom>
        </p:spPr>
        <p:txBody>
          <a:bodyPr vert="horz" lIns="91440" tIns="45720" rIns="91440" bIns="45720" rtlCol="0">
            <a:normAutofit fontScale="70000" lnSpcReduction="20000"/>
          </a:bodyPr>
          <a:lstStyle/>
          <a:p>
            <a:pPr algn="ctr">
              <a:lnSpc>
                <a:spcPct val="150000"/>
              </a:lnSpc>
              <a:spcAft>
                <a:spcPts val="600"/>
              </a:spcAft>
            </a:pPr>
            <a:r>
              <a:rPr lang="en-US" sz="4100" u="sng" dirty="0"/>
              <a:t>Conclusions</a:t>
            </a:r>
          </a:p>
          <a:p>
            <a:pPr marL="457200" lvl="0" indent="-323850" algn="l" rtl="0">
              <a:lnSpc>
                <a:spcPct val="150000"/>
              </a:lnSpc>
              <a:spcAft>
                <a:spcPts val="1200"/>
              </a:spcAft>
              <a:buClr>
                <a:schemeClr val="dk2"/>
              </a:buClr>
              <a:buSzPts val="1500"/>
              <a:buChar char="●"/>
            </a:pPr>
            <a:r>
              <a:rPr lang="en-US" sz="2600" dirty="0">
                <a:solidFill>
                  <a:schemeClr val="dk2"/>
                </a:solidFill>
              </a:rPr>
              <a:t>There is a </a:t>
            </a:r>
            <a:r>
              <a:rPr lang="en-US" sz="2600" b="1" dirty="0">
                <a:solidFill>
                  <a:schemeClr val="dk2"/>
                </a:solidFill>
              </a:rPr>
              <a:t>direct correlation between team wins and 3-point shooting percentage</a:t>
            </a:r>
            <a:r>
              <a:rPr lang="en-US" sz="2600" dirty="0">
                <a:solidFill>
                  <a:schemeClr val="dk2"/>
                </a:solidFill>
              </a:rPr>
              <a:t>, for example the most recent dynasty (Golden State Warriors) are also the greatest 3-point shooting team of all time.</a:t>
            </a:r>
          </a:p>
          <a:p>
            <a:pPr marL="457200" lvl="0" indent="-323850" algn="l" rtl="0">
              <a:lnSpc>
                <a:spcPct val="150000"/>
              </a:lnSpc>
              <a:spcAft>
                <a:spcPts val="1200"/>
              </a:spcAft>
              <a:buClr>
                <a:schemeClr val="dk2"/>
              </a:buClr>
              <a:buSzPts val="1500"/>
              <a:buChar char="●"/>
            </a:pPr>
            <a:r>
              <a:rPr lang="en-US" sz="2600" dirty="0">
                <a:solidFill>
                  <a:schemeClr val="dk2"/>
                </a:solidFill>
              </a:rPr>
              <a:t>There is also a </a:t>
            </a:r>
            <a:r>
              <a:rPr lang="en-US" sz="2600" b="1" dirty="0">
                <a:solidFill>
                  <a:schemeClr val="dk2"/>
                </a:solidFill>
              </a:rPr>
              <a:t>direct correlation between 3-point shooting and effective field goal percentage</a:t>
            </a:r>
            <a:r>
              <a:rPr lang="en-US" sz="2600" dirty="0">
                <a:solidFill>
                  <a:schemeClr val="dk2"/>
                </a:solidFill>
              </a:rPr>
              <a:t>, showing that players who shoot and make more 3s are having a much bigger impact on offense than those that don’t. As a result, shooting 3s is now a must have skill to even enter the NBA.</a:t>
            </a:r>
          </a:p>
          <a:p>
            <a:pPr marL="457200" lvl="0" indent="-323850" algn="l" rtl="0">
              <a:lnSpc>
                <a:spcPct val="150000"/>
              </a:lnSpc>
              <a:spcAft>
                <a:spcPts val="1200"/>
              </a:spcAft>
              <a:buClr>
                <a:schemeClr val="dk2"/>
              </a:buClr>
              <a:buSzPts val="1500"/>
              <a:buChar char="●"/>
            </a:pPr>
            <a:r>
              <a:rPr lang="en-US" sz="2600" u="sng" dirty="0">
                <a:solidFill>
                  <a:schemeClr val="dk2"/>
                </a:solidFill>
              </a:rPr>
              <a:t>Areas to improve</a:t>
            </a:r>
            <a:r>
              <a:rPr lang="en-US" sz="2600" dirty="0">
                <a:solidFill>
                  <a:schemeClr val="dk2"/>
                </a:solidFill>
              </a:rPr>
              <a:t>: Our data set only covers 2020/2021 season.</a:t>
            </a:r>
          </a:p>
          <a:p>
            <a:pPr marL="457200" lvl="0" indent="-323850" algn="l" rtl="0">
              <a:lnSpc>
                <a:spcPct val="150000"/>
              </a:lnSpc>
              <a:spcAft>
                <a:spcPts val="1200"/>
              </a:spcAft>
              <a:buClr>
                <a:schemeClr val="dk2"/>
              </a:buClr>
              <a:buSzPts val="1500"/>
              <a:buChar char="●"/>
            </a:pPr>
            <a:r>
              <a:rPr lang="en-US" sz="2600" u="sng" dirty="0">
                <a:solidFill>
                  <a:schemeClr val="dk2"/>
                </a:solidFill>
              </a:rPr>
              <a:t>Possible solution</a:t>
            </a:r>
            <a:r>
              <a:rPr lang="en-US" sz="2600" dirty="0">
                <a:solidFill>
                  <a:schemeClr val="dk2"/>
                </a:solidFill>
              </a:rPr>
              <a:t>: Adding multiple years of player data from 1979 to current year.</a:t>
            </a:r>
          </a:p>
          <a:p>
            <a:pPr marL="457200" lvl="0" indent="-323850" algn="l" rtl="0">
              <a:lnSpc>
                <a:spcPct val="150000"/>
              </a:lnSpc>
              <a:spcAft>
                <a:spcPts val="1200"/>
              </a:spcAft>
              <a:buClr>
                <a:schemeClr val="dk2"/>
              </a:buClr>
              <a:buSzPts val="1500"/>
              <a:buChar char="●"/>
            </a:pPr>
            <a:r>
              <a:rPr lang="en-US" sz="2600" u="sng" dirty="0">
                <a:solidFill>
                  <a:schemeClr val="dk2"/>
                </a:solidFill>
              </a:rPr>
              <a:t>Future research</a:t>
            </a:r>
            <a:r>
              <a:rPr lang="en-US" sz="2600" dirty="0">
                <a:solidFill>
                  <a:schemeClr val="dk2"/>
                </a:solidFill>
              </a:rPr>
              <a:t>: Adding in salary to see whether 3-point shooting is over/under valued.</a:t>
            </a:r>
          </a:p>
        </p:txBody>
      </p:sp>
      <p:grpSp>
        <p:nvGrpSpPr>
          <p:cNvPr id="15" name="Group 14">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6" name="Isosceles Triangle 15">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86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2">
            <a:extLst>
              <a:ext uri="{FF2B5EF4-FFF2-40B4-BE49-F238E27FC236}">
                <a16:creationId xmlns:a16="http://schemas.microsoft.com/office/drawing/2014/main" id="{1136B4FA-965E-4EA5-ACAE-E5A0DB032E07}"/>
              </a:ext>
            </a:extLst>
          </p:cNvPr>
          <p:cNvSpPr txBox="1"/>
          <p:nvPr/>
        </p:nvSpPr>
        <p:spPr>
          <a:xfrm>
            <a:off x="643467" y="1782981"/>
            <a:ext cx="10905066" cy="4393982"/>
          </a:xfrm>
          <a:prstGeom prst="rect">
            <a:avLst/>
          </a:prstGeom>
        </p:spPr>
        <p:txBody>
          <a:bodyPr vert="horz" lIns="91440" tIns="45720" rIns="91440" bIns="45720" rtlCol="0">
            <a:normAutofit/>
          </a:bodyPr>
          <a:lstStyle/>
          <a:p>
            <a:pPr>
              <a:lnSpc>
                <a:spcPct val="90000"/>
              </a:lnSpc>
              <a:spcAft>
                <a:spcPts val="600"/>
              </a:spcAft>
            </a:pPr>
            <a:r>
              <a:rPr lang="en-US" sz="3200" u="sng" dirty="0"/>
              <a:t>References:</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hlinkClick r:id="rId2"/>
              </a:rPr>
              <a:t>https://shottracker.com/articles/the-3-point-revolution</a:t>
            </a:r>
            <a:endParaRPr lang="en-US" sz="2000" dirty="0"/>
          </a:p>
          <a:p>
            <a:pPr marL="285750" indent="-228600">
              <a:lnSpc>
                <a:spcPct val="90000"/>
              </a:lnSpc>
              <a:spcAft>
                <a:spcPts val="600"/>
              </a:spcAft>
              <a:buFont typeface="Arial" panose="020B0604020202020204" pitchFamily="34" charset="0"/>
              <a:buChar char="•"/>
            </a:pPr>
            <a:r>
              <a:rPr lang="en-US" sz="2000" b="0" i="0" u="sng" dirty="0">
                <a:effectLst/>
                <a:hlinkClick r:id="rId3" tooltip="https://www.basketball-reference.com/leagues/nba_2021_per_game.html"/>
              </a:rPr>
              <a:t>https://www.basketball-reference.com/leagues/NBA_2021_per_game.html</a:t>
            </a:r>
            <a:r>
              <a:rPr lang="en-US" sz="2000" dirty="0"/>
              <a:t> - dataset</a:t>
            </a:r>
          </a:p>
          <a:p>
            <a:pPr marL="285750" indent="-228600">
              <a:lnSpc>
                <a:spcPct val="90000"/>
              </a:lnSpc>
              <a:spcAft>
                <a:spcPts val="600"/>
              </a:spcAft>
              <a:buFont typeface="Arial" panose="020B0604020202020204" pitchFamily="34" charset="0"/>
              <a:buChar char="•"/>
            </a:pPr>
            <a:r>
              <a:rPr lang="en-US" sz="2000" dirty="0">
                <a:hlinkClick r:id="rId4"/>
              </a:rPr>
              <a:t>https://www.sportscasting.com/the-exact-age-that-nba-players-are-in-their-prime/</a:t>
            </a:r>
            <a:endParaRPr lang="en-US" sz="2000" dirty="0"/>
          </a:p>
          <a:p>
            <a:pPr marL="285750" indent="-228600">
              <a:lnSpc>
                <a:spcPct val="90000"/>
              </a:lnSpc>
              <a:spcAft>
                <a:spcPts val="600"/>
              </a:spcAft>
              <a:buFont typeface="Arial" panose="020B0604020202020204" pitchFamily="34" charset="0"/>
              <a:buChar char="•"/>
            </a:pPr>
            <a:r>
              <a:rPr lang="en-US" sz="2000" dirty="0">
                <a:hlinkClick r:id="rId5"/>
              </a:rPr>
              <a:t>https://www.espn.com/nba/standings/_/season/2021/group/league</a:t>
            </a:r>
            <a:r>
              <a:rPr lang="en-US" sz="2000" dirty="0"/>
              <a:t> - dataset(2)</a:t>
            </a:r>
          </a:p>
          <a:p>
            <a:pPr marL="285750" indent="-228600">
              <a:lnSpc>
                <a:spcPct val="90000"/>
              </a:lnSpc>
              <a:spcAft>
                <a:spcPts val="600"/>
              </a:spcAft>
              <a:buFont typeface="Arial" panose="020B0604020202020204" pitchFamily="34" charset="0"/>
              <a:buChar char="•"/>
            </a:pPr>
            <a:r>
              <a:rPr lang="en-US" sz="2000" dirty="0">
                <a:hlinkClick r:id="rId6"/>
              </a:rPr>
              <a:t>https://www.espn.com/nba/stats/team/_/season/2021/seasontype/2/table/offensive/sort/threePointPct/dir/desc</a:t>
            </a:r>
            <a:endParaRPr lang="en-US" sz="2000" dirty="0"/>
          </a:p>
          <a:p>
            <a:pPr marL="57150">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311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4046</TotalTime>
  <Words>885</Words>
  <Application>Microsoft Office PowerPoint</Application>
  <PresentationFormat>Widescreen</PresentationFormat>
  <Paragraphs>56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How Important is Three Point Shooting in the NBA Today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Three Point Shooting is Changing the Game</dc:title>
  <dc:creator>Michael Seman</dc:creator>
  <cp:lastModifiedBy>Michael Seman</cp:lastModifiedBy>
  <cp:revision>10</cp:revision>
  <dcterms:created xsi:type="dcterms:W3CDTF">2021-12-03T05:18:53Z</dcterms:created>
  <dcterms:modified xsi:type="dcterms:W3CDTF">2022-11-01T20:31:26Z</dcterms:modified>
</cp:coreProperties>
</file>