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44e06af8b_2_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1a44e06af8b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a44e06af8b_2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1a44e06af8b_2_2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I chose to focus on fine tuning the performance of one model: XGBoost. So what is XGBoost?  XGBoost is a commonly used ML algorithm for supervised learning.  It was created by a PHD Student at the University of Washington and released in 2014. It’s name refers to the software’s engineering (X) Goal (G) to push the limits of boosted tree algorithms.  It can be used with most popular  programming languages.  It works by combining multiple weak decision trees into a powerful committee, a technique called gradient boosting.  It was designed to be fast while still performing extremely well.  I chose this model due to its high initial performance with recall, and my unfamiliarity with it.  I wanted to learn more.</a:t>
            </a:r>
            <a:endParaRPr/>
          </a:p>
        </p:txBody>
      </p:sp>
      <p:sp>
        <p:nvSpPr>
          <p:cNvPr id="334" name="Google Shape;334;g1a44e06af8b_2_2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a44e06af8b_2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1a44e06af8b_2_2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So most of what I did was tedious Machine Learning work.  In summation, I tried under, over sampling as well as MSMOTE.  Undersampling gave the highest recall, so I decided to tune 7 different hyperparameters using the undersampled training data.  Before tuning, our model predicted only 9 of the 44 bankrupt companies correctly from the test data.  After all my work tuning, our model was able to predict 40/44 companies that went bankrupt.  It should be noted that we sacrificed precision of the yes class and overall accuracy in order to achieve this result.</a:t>
            </a:r>
            <a:endParaRPr/>
          </a:p>
        </p:txBody>
      </p:sp>
      <p:sp>
        <p:nvSpPr>
          <p:cNvPr id="359" name="Google Shape;359;g1a44e06af8b_2_29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a44e06af8b_2_3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1a44e06af8b_2_3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Explain similarities to standard machine learning practices in prep and EDA. Go through the process of model selection and execution within Dataiku.</a:t>
            </a:r>
            <a:endParaRPr/>
          </a:p>
        </p:txBody>
      </p:sp>
      <p:sp>
        <p:nvSpPr>
          <p:cNvPr id="372" name="Google Shape;372;g1a44e06af8b_2_3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a44e06af8b_2_3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1a44e06af8b_2_3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Introduce the models that made the final cut. (XGBoost, Gradient Boosted Decision Trees, and Stochastic Gradient Descent). </a:t>
            </a:r>
            <a:endParaRPr/>
          </a:p>
        </p:txBody>
      </p:sp>
      <p:sp>
        <p:nvSpPr>
          <p:cNvPr id="382" name="Google Shape;382;g1a44e06af8b_2_3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a44e06af8b_2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g1a44e06af8b_2_3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91" name="Google Shape;391;g1a44e06af8b_2_3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a44e06af8b_2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g1a44e06af8b_2_3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1a44e06af8b_2_3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a44e06af8b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a44e06af8b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dirty="0"/>
              <a:t>So we discovered an amazing dataset with real data on companies  in Taiwan, their financial information and whether they went bankrupt.  Our goal was to use machine learning and AI to develop models that could predict if a company would or would not go bankrupt given a multitude of predictors.</a:t>
            </a:r>
            <a:endParaRPr dirty="0"/>
          </a:p>
        </p:txBody>
      </p:sp>
      <p:sp>
        <p:nvSpPr>
          <p:cNvPr id="164" name="Google Shape;164;g1a44e06af8b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44e06af8b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a44e06af8b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44e06af8b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a44e06af8b_2_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a44e06af8b_2_1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44e06af8b_2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1a44e06af8b_2_1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a44e06af8b_2_1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a44e06af8b_2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a44e06af8b_2_1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dirty="0"/>
              <a:t>I selected 8 different models to evaluate.  Initially we ran our data through a harness that showed each’s models accuracy score.  At first glance, it seems like all the models (save NB which is omitted from the graphic) performed extremely well.  But…. Our dataset is very imbalanced.</a:t>
            </a:r>
            <a:endParaRPr dirty="0"/>
          </a:p>
          <a:p>
            <a:pPr marL="0" lvl="0" indent="0" algn="l" rtl="0">
              <a:lnSpc>
                <a:spcPct val="100000"/>
              </a:lnSpc>
              <a:spcBef>
                <a:spcPts val="0"/>
              </a:spcBef>
              <a:spcAft>
                <a:spcPts val="0"/>
              </a:spcAft>
              <a:buSzPts val="1400"/>
              <a:buNone/>
            </a:pPr>
            <a:r>
              <a:rPr lang="en" dirty="0"/>
              <a:t> So while initially these values seemed great, you have to take into account the imbalance.  96.3% of our records were from companies that did NOT go bankrupt.  That means a model that ONLY predicted NO every single time, would have a 96.3343% accuracy.  So while these scores that looked great to begin with, they are actually not that impressive.</a:t>
            </a:r>
            <a:endParaRPr dirty="0"/>
          </a:p>
        </p:txBody>
      </p:sp>
      <p:sp>
        <p:nvSpPr>
          <p:cNvPr id="228" name="Google Shape;228;g1a44e06af8b_2_1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a44e06af8b_2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1a44e06af8b_2_1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dirty="0"/>
              <a:t>As a group We decided that the most important metric to focus on was the recall for the Yes class.  We wanted our model to be best at determining which companies would go bankrupt.  These are the results.  Naïve Bayes jumps to the top of the list… but bear in mind this is because this model predicted yes almost every single time.  This is why previously that model showed up to be so inaccurate.  Moving forward the models that stand out are Classification and Regression Trees, Linear Discriminate Analysis, and Xgboost which I will discuss more later.</a:t>
            </a:r>
            <a:endParaRPr dirty="0"/>
          </a:p>
        </p:txBody>
      </p:sp>
      <p:sp>
        <p:nvSpPr>
          <p:cNvPr id="255" name="Google Shape;255;g1a44e06af8b_2_19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44e06af8b_2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a44e06af8b_2_2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a44e06af8b_2_2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a44e06af8b_2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a44e06af8b_2_2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g1a44e06af8b_2_2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4"/>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0" name="Google Shape;60;p14"/>
          <p:cNvSpPr txBox="1">
            <a:spLocks noGrp="1"/>
          </p:cNvSpPr>
          <p:nvPr>
            <p:ph type="ctr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EFEFE"/>
              </a:buClr>
              <a:buSzPts val="6000"/>
              <a:buFont typeface="Twentieth Century"/>
              <a:buNone/>
              <a:defRPr sz="6000">
                <a:solidFill>
                  <a:srgbClr val="FEFEFE"/>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825038" y="3483864"/>
            <a:ext cx="7543800" cy="857250"/>
          </a:xfrm>
          <a:prstGeom prst="rect">
            <a:avLst/>
          </a:prstGeom>
          <a:noFill/>
          <a:ln>
            <a:noFill/>
          </a:ln>
        </p:spPr>
        <p:txBody>
          <a:bodyPr spcFirstLastPara="1" wrap="square" lIns="68575" tIns="34275" rIns="68575" bIns="34275" anchor="t" anchorCtr="0">
            <a:normAutofit/>
          </a:bodyPr>
          <a:lstStyle>
            <a:lvl1pPr lvl="0" algn="l">
              <a:lnSpc>
                <a:spcPct val="110000"/>
              </a:lnSpc>
              <a:spcBef>
                <a:spcPts val="900"/>
              </a:spcBef>
              <a:spcAft>
                <a:spcPts val="0"/>
              </a:spcAft>
              <a:buSzPts val="1800"/>
              <a:buNone/>
              <a:defRPr sz="1800" cap="none">
                <a:solidFill>
                  <a:schemeClr val="lt1"/>
                </a:solidFill>
                <a:latin typeface="Twentieth Century"/>
                <a:ea typeface="Twentieth Century"/>
                <a:cs typeface="Twentieth Century"/>
                <a:sym typeface="Twentieth Century"/>
              </a:defRPr>
            </a:lvl1pPr>
            <a:lvl2pPr lvl="1" algn="ctr">
              <a:lnSpc>
                <a:spcPct val="110000"/>
              </a:lnSpc>
              <a:spcBef>
                <a:spcPts val="200"/>
              </a:spcBef>
              <a:spcAft>
                <a:spcPts val="0"/>
              </a:spcAft>
              <a:buClr>
                <a:srgbClr val="FEFEFE"/>
              </a:buClr>
              <a:buSzPts val="1800"/>
              <a:buNone/>
              <a:defRPr sz="1800"/>
            </a:lvl2pPr>
            <a:lvl3pPr lvl="2" algn="ctr">
              <a:lnSpc>
                <a:spcPct val="110000"/>
              </a:lnSpc>
              <a:spcBef>
                <a:spcPts val="300"/>
              </a:spcBef>
              <a:spcAft>
                <a:spcPts val="0"/>
              </a:spcAft>
              <a:buClr>
                <a:srgbClr val="FEFEFE"/>
              </a:buClr>
              <a:buSzPts val="1800"/>
              <a:buNone/>
              <a:defRPr sz="1800"/>
            </a:lvl3pPr>
            <a:lvl4pPr lvl="3" algn="ctr">
              <a:lnSpc>
                <a:spcPct val="110000"/>
              </a:lnSpc>
              <a:spcBef>
                <a:spcPts val="300"/>
              </a:spcBef>
              <a:spcAft>
                <a:spcPts val="0"/>
              </a:spcAft>
              <a:buClr>
                <a:srgbClr val="FEFEFE"/>
              </a:buClr>
              <a:buSzPts val="1500"/>
              <a:buNone/>
              <a:defRPr sz="1500"/>
            </a:lvl4pPr>
            <a:lvl5pPr lvl="4" algn="ctr">
              <a:lnSpc>
                <a:spcPct val="110000"/>
              </a:lnSpc>
              <a:spcBef>
                <a:spcPts val="300"/>
              </a:spcBef>
              <a:spcAft>
                <a:spcPts val="0"/>
              </a:spcAft>
              <a:buClr>
                <a:srgbClr val="FEFEFE"/>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cxnSp>
        <p:nvCxnSpPr>
          <p:cNvPr id="62" name="Google Shape;62;p14"/>
          <p:cNvCxnSpPr/>
          <p:nvPr/>
        </p:nvCxnSpPr>
        <p:spPr>
          <a:xfrm>
            <a:off x="905743" y="3356056"/>
            <a:ext cx="7406640" cy="0"/>
          </a:xfrm>
          <a:prstGeom prst="straightConnector1">
            <a:avLst/>
          </a:prstGeom>
          <a:noFill/>
          <a:ln w="12700" cap="flat" cmpd="sng">
            <a:solidFill>
              <a:srgbClr val="FEFEFE"/>
            </a:solidFill>
            <a:prstDash val="solid"/>
            <a:round/>
            <a:headEnd type="none" w="sm" len="sm"/>
            <a:tailEnd type="none" w="sm" len="sm"/>
          </a:ln>
        </p:spPr>
      </p:cxnSp>
      <p:sp>
        <p:nvSpPr>
          <p:cNvPr id="63" name="Google Shape;63;p14"/>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6"/>
          <p:cNvSpPr txBox="1">
            <a:spLocks noGrp="1"/>
          </p:cNvSpPr>
          <p:nvPr>
            <p:ph type="body" idx="1"/>
          </p:nvPr>
        </p:nvSpPr>
        <p:spPr>
          <a:xfrm>
            <a:off x="822960" y="1590675"/>
            <a:ext cx="3479802" cy="2811145"/>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77" name="Google Shape;77;p16"/>
          <p:cNvSpPr txBox="1">
            <a:spLocks noGrp="1"/>
          </p:cNvSpPr>
          <p:nvPr>
            <p:ph type="body" idx="2"/>
          </p:nvPr>
        </p:nvSpPr>
        <p:spPr>
          <a:xfrm>
            <a:off x="4886958" y="1590675"/>
            <a:ext cx="3479802" cy="2811146"/>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78" name="Google Shape;78;p16"/>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6"/>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6"/>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7"/>
          <p:cNvSpPr txBox="1">
            <a:spLocks noGrp="1"/>
          </p:cNvSpPr>
          <p:nvPr>
            <p:ph type="body" idx="1"/>
          </p:nvPr>
        </p:nvSpPr>
        <p:spPr>
          <a:xfrm>
            <a:off x="822960" y="1581151"/>
            <a:ext cx="7543800" cy="2820668"/>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84" name="Google Shape;84;p17"/>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7"/>
        <p:cNvGrpSpPr/>
        <p:nvPr/>
      </p:nvGrpSpPr>
      <p:grpSpPr>
        <a:xfrm>
          <a:off x="0" y="0"/>
          <a:ext cx="0" cy="0"/>
          <a:chOff x="0" y="0"/>
          <a:chExt cx="0" cy="0"/>
        </a:xfrm>
      </p:grpSpPr>
      <p:sp>
        <p:nvSpPr>
          <p:cNvPr id="88" name="Google Shape;88;p18"/>
          <p:cNvSpPr/>
          <p:nvPr/>
        </p:nvSpPr>
        <p:spPr>
          <a:xfrm>
            <a:off x="12" y="0"/>
            <a:ext cx="3490722" cy="51435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9" name="Google Shape;89;p18"/>
          <p:cNvSpPr txBox="1">
            <a:spLocks noGrp="1"/>
          </p:cNvSpPr>
          <p:nvPr>
            <p:ph type="title"/>
          </p:nvPr>
        </p:nvSpPr>
        <p:spPr>
          <a:xfrm>
            <a:off x="482600" y="589787"/>
            <a:ext cx="2638175" cy="1570481"/>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2700"/>
              <a:buFont typeface="Twentieth Century"/>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body" idx="1"/>
          </p:nvPr>
        </p:nvSpPr>
        <p:spPr>
          <a:xfrm>
            <a:off x="4094238" y="609599"/>
            <a:ext cx="4446258" cy="3971068"/>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1" name="Google Shape;91;p18"/>
          <p:cNvSpPr txBox="1">
            <a:spLocks noGrp="1"/>
          </p:cNvSpPr>
          <p:nvPr>
            <p:ph type="body" idx="2"/>
          </p:nvPr>
        </p:nvSpPr>
        <p:spPr>
          <a:xfrm>
            <a:off x="482599" y="2282288"/>
            <a:ext cx="2638175" cy="2298379"/>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900"/>
              </a:spcBef>
              <a:spcAft>
                <a:spcPts val="0"/>
              </a:spcAft>
              <a:buSzPts val="1400"/>
              <a:buNone/>
              <a:defRPr sz="1400">
                <a:solidFill>
                  <a:srgbClr val="FFFFFF"/>
                </a:solidFill>
              </a:defRPr>
            </a:lvl1pPr>
            <a:lvl2pPr marL="914400" lvl="1" indent="-228600" algn="l">
              <a:lnSpc>
                <a:spcPct val="110000"/>
              </a:lnSpc>
              <a:spcBef>
                <a:spcPts val="200"/>
              </a:spcBef>
              <a:spcAft>
                <a:spcPts val="0"/>
              </a:spcAft>
              <a:buClr>
                <a:srgbClr val="3F3F3F"/>
              </a:buClr>
              <a:buSzPts val="900"/>
              <a:buNone/>
              <a:defRPr sz="900"/>
            </a:lvl2pPr>
            <a:lvl3pPr marL="1371600" lvl="2" indent="-228600" algn="l">
              <a:lnSpc>
                <a:spcPct val="110000"/>
              </a:lnSpc>
              <a:spcBef>
                <a:spcPts val="300"/>
              </a:spcBef>
              <a:spcAft>
                <a:spcPts val="0"/>
              </a:spcAft>
              <a:buClr>
                <a:srgbClr val="3F3F3F"/>
              </a:buClr>
              <a:buSzPts val="800"/>
              <a:buNone/>
              <a:defRPr sz="800"/>
            </a:lvl3pPr>
            <a:lvl4pPr marL="1828800" lvl="3" indent="-228600" algn="l">
              <a:lnSpc>
                <a:spcPct val="110000"/>
              </a:lnSpc>
              <a:spcBef>
                <a:spcPts val="300"/>
              </a:spcBef>
              <a:spcAft>
                <a:spcPts val="0"/>
              </a:spcAft>
              <a:buClr>
                <a:srgbClr val="3F3F3F"/>
              </a:buClr>
              <a:buSzPts val="700"/>
              <a:buNone/>
              <a:defRPr sz="700"/>
            </a:lvl4pPr>
            <a:lvl5pPr marL="2286000" lvl="4" indent="-228600" algn="l">
              <a:lnSpc>
                <a:spcPct val="110000"/>
              </a:lnSpc>
              <a:spcBef>
                <a:spcPts val="300"/>
              </a:spcBef>
              <a:spcAft>
                <a:spcPts val="0"/>
              </a:spcAft>
              <a:buClr>
                <a:srgbClr val="3F3F3F"/>
              </a:buClr>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92" name="Google Shape;92;p18"/>
          <p:cNvSpPr txBox="1">
            <a:spLocks noGrp="1"/>
          </p:cNvSpPr>
          <p:nvPr>
            <p:ph type="dt" idx="10"/>
          </p:nvPr>
        </p:nvSpPr>
        <p:spPr>
          <a:xfrm>
            <a:off x="482598" y="4834890"/>
            <a:ext cx="2638176"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8"/>
          <p:cNvSpPr txBox="1">
            <a:spLocks noGrp="1"/>
          </p:cNvSpPr>
          <p:nvPr>
            <p:ph type="ftr" idx="11"/>
          </p:nvPr>
        </p:nvSpPr>
        <p:spPr>
          <a:xfrm>
            <a:off x="4094237" y="4834890"/>
            <a:ext cx="400051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8"/>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chemeClr val="dk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19"/>
          <p:cNvSpPr txBox="1">
            <a:spLocks noGrp="1"/>
          </p:cNvSpPr>
          <p:nvPr>
            <p:ph type="body" idx="1"/>
          </p:nvPr>
        </p:nvSpPr>
        <p:spPr>
          <a:xfrm>
            <a:off x="822960" y="1543050"/>
            <a:ext cx="3479802" cy="552211"/>
          </a:xfrm>
          <a:prstGeom prst="rect">
            <a:avLst/>
          </a:prstGeom>
          <a:noFill/>
          <a:ln>
            <a:noFill/>
          </a:ln>
        </p:spPr>
        <p:txBody>
          <a:bodyPr spcFirstLastPara="1" wrap="square" lIns="68575" tIns="34275" rIns="68575" bIns="34275" anchor="ctr" anchorCtr="0">
            <a:normAutofit/>
          </a:bodyPr>
          <a:lstStyle>
            <a:lvl1pPr marL="457200" lvl="0" indent="-228600" algn="l">
              <a:lnSpc>
                <a:spcPct val="110000"/>
              </a:lnSpc>
              <a:spcBef>
                <a:spcPts val="900"/>
              </a:spcBef>
              <a:spcAft>
                <a:spcPts val="0"/>
              </a:spcAft>
              <a:buSzPts val="1500"/>
              <a:buNone/>
              <a:defRPr sz="1500" b="0" cap="none">
                <a:solidFill>
                  <a:schemeClr val="dk1"/>
                </a:solidFill>
              </a:defRPr>
            </a:lvl1pPr>
            <a:lvl2pPr marL="914400" lvl="1" indent="-228600" algn="l">
              <a:lnSpc>
                <a:spcPct val="110000"/>
              </a:lnSpc>
              <a:spcBef>
                <a:spcPts val="200"/>
              </a:spcBef>
              <a:spcAft>
                <a:spcPts val="0"/>
              </a:spcAft>
              <a:buClr>
                <a:srgbClr val="3F3F3F"/>
              </a:buClr>
              <a:buSzPts val="1500"/>
              <a:buNone/>
              <a:defRPr sz="1500" b="1"/>
            </a:lvl2pPr>
            <a:lvl3pPr marL="1371600" lvl="2" indent="-228600" algn="l">
              <a:lnSpc>
                <a:spcPct val="110000"/>
              </a:lnSpc>
              <a:spcBef>
                <a:spcPts val="300"/>
              </a:spcBef>
              <a:spcAft>
                <a:spcPts val="0"/>
              </a:spcAft>
              <a:buClr>
                <a:srgbClr val="3F3F3F"/>
              </a:buClr>
              <a:buSzPts val="1400"/>
              <a:buNone/>
              <a:defRPr sz="1400" b="1"/>
            </a:lvl3pPr>
            <a:lvl4pPr marL="1828800" lvl="3" indent="-228600" algn="l">
              <a:lnSpc>
                <a:spcPct val="110000"/>
              </a:lnSpc>
              <a:spcBef>
                <a:spcPts val="300"/>
              </a:spcBef>
              <a:spcAft>
                <a:spcPts val="0"/>
              </a:spcAft>
              <a:buClr>
                <a:srgbClr val="3F3F3F"/>
              </a:buClr>
              <a:buSzPts val="1200"/>
              <a:buNone/>
              <a:defRPr sz="1200" b="1"/>
            </a:lvl4pPr>
            <a:lvl5pPr marL="2286000" lvl="4" indent="-228600" algn="l">
              <a:lnSpc>
                <a:spcPct val="110000"/>
              </a:lnSpc>
              <a:spcBef>
                <a:spcPts val="300"/>
              </a:spcBef>
              <a:spcAft>
                <a:spcPts val="0"/>
              </a:spcAft>
              <a:buClr>
                <a:srgbClr val="3F3F3F"/>
              </a:buClr>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98" name="Google Shape;98;p19"/>
          <p:cNvSpPr txBox="1">
            <a:spLocks noGrp="1"/>
          </p:cNvSpPr>
          <p:nvPr>
            <p:ph type="body" idx="2"/>
          </p:nvPr>
        </p:nvSpPr>
        <p:spPr>
          <a:xfrm>
            <a:off x="822960" y="2218706"/>
            <a:ext cx="3479802" cy="2183116"/>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9" name="Google Shape;99;p19"/>
          <p:cNvSpPr txBox="1">
            <a:spLocks noGrp="1"/>
          </p:cNvSpPr>
          <p:nvPr>
            <p:ph type="body" idx="3"/>
          </p:nvPr>
        </p:nvSpPr>
        <p:spPr>
          <a:xfrm>
            <a:off x="4886958" y="1543050"/>
            <a:ext cx="3479802" cy="552211"/>
          </a:xfrm>
          <a:prstGeom prst="rect">
            <a:avLst/>
          </a:prstGeom>
          <a:noFill/>
          <a:ln>
            <a:noFill/>
          </a:ln>
        </p:spPr>
        <p:txBody>
          <a:bodyPr spcFirstLastPara="1" wrap="square" lIns="68575" tIns="34275" rIns="68575" bIns="34275" anchor="ctr" anchorCtr="0">
            <a:normAutofit/>
          </a:bodyPr>
          <a:lstStyle>
            <a:lvl1pPr marL="457200" lvl="0" indent="-228600" algn="l">
              <a:lnSpc>
                <a:spcPct val="110000"/>
              </a:lnSpc>
              <a:spcBef>
                <a:spcPts val="900"/>
              </a:spcBef>
              <a:spcAft>
                <a:spcPts val="0"/>
              </a:spcAft>
              <a:buSzPts val="1500"/>
              <a:buNone/>
              <a:defRPr sz="1500" b="0" cap="none">
                <a:solidFill>
                  <a:schemeClr val="dk1"/>
                </a:solidFill>
              </a:defRPr>
            </a:lvl1pPr>
            <a:lvl2pPr marL="914400" lvl="1" indent="-228600" algn="l">
              <a:lnSpc>
                <a:spcPct val="110000"/>
              </a:lnSpc>
              <a:spcBef>
                <a:spcPts val="200"/>
              </a:spcBef>
              <a:spcAft>
                <a:spcPts val="0"/>
              </a:spcAft>
              <a:buClr>
                <a:srgbClr val="3F3F3F"/>
              </a:buClr>
              <a:buSzPts val="1500"/>
              <a:buNone/>
              <a:defRPr sz="1500" b="1"/>
            </a:lvl2pPr>
            <a:lvl3pPr marL="1371600" lvl="2" indent="-228600" algn="l">
              <a:lnSpc>
                <a:spcPct val="110000"/>
              </a:lnSpc>
              <a:spcBef>
                <a:spcPts val="300"/>
              </a:spcBef>
              <a:spcAft>
                <a:spcPts val="0"/>
              </a:spcAft>
              <a:buClr>
                <a:srgbClr val="3F3F3F"/>
              </a:buClr>
              <a:buSzPts val="1400"/>
              <a:buNone/>
              <a:defRPr sz="1400" b="1"/>
            </a:lvl3pPr>
            <a:lvl4pPr marL="1828800" lvl="3" indent="-228600" algn="l">
              <a:lnSpc>
                <a:spcPct val="110000"/>
              </a:lnSpc>
              <a:spcBef>
                <a:spcPts val="300"/>
              </a:spcBef>
              <a:spcAft>
                <a:spcPts val="0"/>
              </a:spcAft>
              <a:buClr>
                <a:srgbClr val="3F3F3F"/>
              </a:buClr>
              <a:buSzPts val="1200"/>
              <a:buNone/>
              <a:defRPr sz="1200" b="1"/>
            </a:lvl4pPr>
            <a:lvl5pPr marL="2286000" lvl="4" indent="-228600" algn="l">
              <a:lnSpc>
                <a:spcPct val="110000"/>
              </a:lnSpc>
              <a:spcBef>
                <a:spcPts val="300"/>
              </a:spcBef>
              <a:spcAft>
                <a:spcPts val="0"/>
              </a:spcAft>
              <a:buClr>
                <a:srgbClr val="3F3F3F"/>
              </a:buClr>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100" name="Google Shape;100;p19"/>
          <p:cNvSpPr txBox="1">
            <a:spLocks noGrp="1"/>
          </p:cNvSpPr>
          <p:nvPr>
            <p:ph type="body" idx="4"/>
          </p:nvPr>
        </p:nvSpPr>
        <p:spPr>
          <a:xfrm>
            <a:off x="4886958" y="2218705"/>
            <a:ext cx="3479802" cy="2183116"/>
          </a:xfrm>
          <a:prstGeom prst="rect">
            <a:avLst/>
          </a:prstGeom>
          <a:noFill/>
          <a:ln>
            <a:noFill/>
          </a:ln>
        </p:spPr>
        <p:txBody>
          <a:bodyPr spcFirstLastPara="1" wrap="square" lIns="0" tIns="34275" rIns="0" bIns="34275"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01" name="Google Shape;101;p19"/>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19"/>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19"/>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4"/>
        <p:cNvGrpSpPr/>
        <p:nvPr/>
      </p:nvGrpSpPr>
      <p:grpSpPr>
        <a:xfrm>
          <a:off x="0" y="0"/>
          <a:ext cx="0" cy="0"/>
          <a:chOff x="0" y="0"/>
          <a:chExt cx="0" cy="0"/>
        </a:xfrm>
      </p:grpSpPr>
      <p:sp>
        <p:nvSpPr>
          <p:cNvPr id="105" name="Google Shape;105;p20"/>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6" name="Google Shape;106;p20"/>
          <p:cNvSpPr txBox="1">
            <a:spLocks noGrp="1"/>
          </p:cNvSpPr>
          <p:nvPr>
            <p:ph type="ctr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262626"/>
              </a:buClr>
              <a:buSzPts val="6000"/>
              <a:buFont typeface="Twentieth Century"/>
              <a:buNone/>
              <a:defRPr sz="60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20"/>
          <p:cNvSpPr txBox="1">
            <a:spLocks noGrp="1"/>
          </p:cNvSpPr>
          <p:nvPr>
            <p:ph type="subTitle" idx="1"/>
          </p:nvPr>
        </p:nvSpPr>
        <p:spPr>
          <a:xfrm>
            <a:off x="825038" y="3483864"/>
            <a:ext cx="7543800" cy="857250"/>
          </a:xfrm>
          <a:prstGeom prst="rect">
            <a:avLst/>
          </a:prstGeom>
          <a:noFill/>
          <a:ln>
            <a:noFill/>
          </a:ln>
        </p:spPr>
        <p:txBody>
          <a:bodyPr spcFirstLastPara="1" wrap="square" lIns="68575" tIns="34275" rIns="68575" bIns="34275" anchor="t" anchorCtr="0">
            <a:normAutofit/>
          </a:bodyPr>
          <a:lstStyle>
            <a:lvl1pPr lvl="0" algn="l">
              <a:lnSpc>
                <a:spcPct val="110000"/>
              </a:lnSpc>
              <a:spcBef>
                <a:spcPts val="900"/>
              </a:spcBef>
              <a:spcAft>
                <a:spcPts val="0"/>
              </a:spcAft>
              <a:buSzPts val="1800"/>
              <a:buNone/>
              <a:defRPr sz="1800" cap="none">
                <a:solidFill>
                  <a:schemeClr val="dk1"/>
                </a:solidFill>
                <a:latin typeface="Twentieth Century"/>
                <a:ea typeface="Twentieth Century"/>
                <a:cs typeface="Twentieth Century"/>
                <a:sym typeface="Twentieth Century"/>
              </a:defRPr>
            </a:lvl1pPr>
            <a:lvl2pPr lvl="1" algn="ctr">
              <a:lnSpc>
                <a:spcPct val="110000"/>
              </a:lnSpc>
              <a:spcBef>
                <a:spcPts val="200"/>
              </a:spcBef>
              <a:spcAft>
                <a:spcPts val="0"/>
              </a:spcAft>
              <a:buClr>
                <a:srgbClr val="3F3F3F"/>
              </a:buClr>
              <a:buSzPts val="1800"/>
              <a:buNone/>
              <a:defRPr sz="1800"/>
            </a:lvl2pPr>
            <a:lvl3pPr lvl="2" algn="ctr">
              <a:lnSpc>
                <a:spcPct val="110000"/>
              </a:lnSpc>
              <a:spcBef>
                <a:spcPts val="300"/>
              </a:spcBef>
              <a:spcAft>
                <a:spcPts val="0"/>
              </a:spcAft>
              <a:buClr>
                <a:srgbClr val="3F3F3F"/>
              </a:buClr>
              <a:buSzPts val="1800"/>
              <a:buNone/>
              <a:defRPr sz="1800"/>
            </a:lvl3pPr>
            <a:lvl4pPr lvl="3" algn="ctr">
              <a:lnSpc>
                <a:spcPct val="110000"/>
              </a:lnSpc>
              <a:spcBef>
                <a:spcPts val="300"/>
              </a:spcBef>
              <a:spcAft>
                <a:spcPts val="0"/>
              </a:spcAft>
              <a:buClr>
                <a:srgbClr val="3F3F3F"/>
              </a:buClr>
              <a:buSzPts val="1500"/>
              <a:buNone/>
              <a:defRPr sz="1500"/>
            </a:lvl4pPr>
            <a:lvl5pPr lvl="4" algn="ctr">
              <a:lnSpc>
                <a:spcPct val="110000"/>
              </a:lnSpc>
              <a:spcBef>
                <a:spcPts val="300"/>
              </a:spcBef>
              <a:spcAft>
                <a:spcPts val="0"/>
              </a:spcAft>
              <a:buClr>
                <a:srgbClr val="3F3F3F"/>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cxnSp>
        <p:nvCxnSpPr>
          <p:cNvPr id="108" name="Google Shape;108;p20"/>
          <p:cNvCxnSpPr/>
          <p:nvPr/>
        </p:nvCxnSpPr>
        <p:spPr>
          <a:xfrm>
            <a:off x="905743" y="3356056"/>
            <a:ext cx="7406640" cy="0"/>
          </a:xfrm>
          <a:prstGeom prst="straightConnector1">
            <a:avLst/>
          </a:prstGeom>
          <a:noFill/>
          <a:ln w="12700" cap="flat" cmpd="sng">
            <a:solidFill>
              <a:srgbClr val="3F3F3F"/>
            </a:solidFill>
            <a:prstDash val="solid"/>
            <a:round/>
            <a:headEnd type="none" w="sm" len="sm"/>
            <a:tailEnd type="none" w="sm" len="sm"/>
          </a:ln>
        </p:spPr>
      </p:cxnSp>
      <p:sp>
        <p:nvSpPr>
          <p:cNvPr id="109" name="Google Shape;109;p20"/>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12"/>
        <p:cNvGrpSpPr/>
        <p:nvPr/>
      </p:nvGrpSpPr>
      <p:grpSpPr>
        <a:xfrm>
          <a:off x="0" y="0"/>
          <a:ext cx="0" cy="0"/>
          <a:chOff x="0" y="0"/>
          <a:chExt cx="0" cy="0"/>
        </a:xfrm>
      </p:grpSpPr>
      <p:sp>
        <p:nvSpPr>
          <p:cNvPr id="113" name="Google Shape;113;p21"/>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4" name="Google Shape;114;p21"/>
          <p:cNvSpPr txBox="1">
            <a:spLocks noGrp="1"/>
          </p:cNvSpPr>
          <p:nvPr>
            <p:ph type="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262626"/>
              </a:buClr>
              <a:buSzPts val="6000"/>
              <a:buFont typeface="Twentieth Century"/>
              <a:buNone/>
              <a:defRPr sz="6000" b="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822960" y="3497580"/>
            <a:ext cx="7543800" cy="857250"/>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900"/>
              </a:spcBef>
              <a:spcAft>
                <a:spcPts val="0"/>
              </a:spcAft>
              <a:buSzPts val="1800"/>
              <a:buNone/>
              <a:defRPr sz="1800" cap="none">
                <a:solidFill>
                  <a:schemeClr val="dk1"/>
                </a:solidFill>
                <a:latin typeface="Twentieth Century"/>
                <a:ea typeface="Twentieth Century"/>
                <a:cs typeface="Twentieth Century"/>
                <a:sym typeface="Twentieth Century"/>
              </a:defRPr>
            </a:lvl1pPr>
            <a:lvl2pPr marL="914400" lvl="1" indent="-228600" algn="l">
              <a:lnSpc>
                <a:spcPct val="110000"/>
              </a:lnSpc>
              <a:spcBef>
                <a:spcPts val="200"/>
              </a:spcBef>
              <a:spcAft>
                <a:spcPts val="0"/>
              </a:spcAft>
              <a:buClr>
                <a:srgbClr val="888888"/>
              </a:buClr>
              <a:buSzPts val="1400"/>
              <a:buNone/>
              <a:defRPr sz="1400">
                <a:solidFill>
                  <a:srgbClr val="888888"/>
                </a:solidFill>
              </a:defRPr>
            </a:lvl2pPr>
            <a:lvl3pPr marL="1371600" lvl="2" indent="-228600" algn="l">
              <a:lnSpc>
                <a:spcPct val="110000"/>
              </a:lnSpc>
              <a:spcBef>
                <a:spcPts val="300"/>
              </a:spcBef>
              <a:spcAft>
                <a:spcPts val="0"/>
              </a:spcAft>
              <a:buClr>
                <a:srgbClr val="888888"/>
              </a:buClr>
              <a:buSzPts val="1200"/>
              <a:buNone/>
              <a:defRPr sz="1200">
                <a:solidFill>
                  <a:srgbClr val="888888"/>
                </a:solidFill>
              </a:defRPr>
            </a:lvl3pPr>
            <a:lvl4pPr marL="1828800" lvl="3" indent="-228600" algn="l">
              <a:lnSpc>
                <a:spcPct val="110000"/>
              </a:lnSpc>
              <a:spcBef>
                <a:spcPts val="300"/>
              </a:spcBef>
              <a:spcAft>
                <a:spcPts val="0"/>
              </a:spcAft>
              <a:buClr>
                <a:srgbClr val="888888"/>
              </a:buClr>
              <a:buSzPts val="1100"/>
              <a:buNone/>
              <a:defRPr sz="1100">
                <a:solidFill>
                  <a:srgbClr val="888888"/>
                </a:solidFill>
              </a:defRPr>
            </a:lvl4pPr>
            <a:lvl5pPr marL="2286000" lvl="4" indent="-228600" algn="l">
              <a:lnSpc>
                <a:spcPct val="110000"/>
              </a:lnSpc>
              <a:spcBef>
                <a:spcPts val="300"/>
              </a:spcBef>
              <a:spcAft>
                <a:spcPts val="0"/>
              </a:spcAft>
              <a:buClr>
                <a:srgbClr val="888888"/>
              </a:buClr>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cxnSp>
        <p:nvCxnSpPr>
          <p:cNvPr id="116" name="Google Shape;116;p21"/>
          <p:cNvCxnSpPr/>
          <p:nvPr/>
        </p:nvCxnSpPr>
        <p:spPr>
          <a:xfrm>
            <a:off x="905743" y="3363849"/>
            <a:ext cx="7406640" cy="0"/>
          </a:xfrm>
          <a:prstGeom prst="straightConnector1">
            <a:avLst/>
          </a:prstGeom>
          <a:noFill/>
          <a:ln w="12700" cap="flat" cmpd="sng">
            <a:solidFill>
              <a:srgbClr val="3F3F3F"/>
            </a:solidFill>
            <a:prstDash val="solid"/>
            <a:round/>
            <a:headEnd type="none" w="sm" len="sm"/>
            <a:tailEnd type="none" w="sm" len="sm"/>
          </a:ln>
        </p:spPr>
      </p:cxnSp>
      <p:sp>
        <p:nvSpPr>
          <p:cNvPr id="117" name="Google Shape;117;p21"/>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22"/>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2"/>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2"/>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25"/>
        <p:cNvGrpSpPr/>
        <p:nvPr/>
      </p:nvGrpSpPr>
      <p:grpSpPr>
        <a:xfrm>
          <a:off x="0" y="0"/>
          <a:ext cx="0" cy="0"/>
          <a:chOff x="0" y="0"/>
          <a:chExt cx="0" cy="0"/>
        </a:xfrm>
      </p:grpSpPr>
      <p:sp>
        <p:nvSpPr>
          <p:cNvPr id="126" name="Google Shape;126;p23"/>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0"/>
        <p:cNvGrpSpPr/>
        <p:nvPr/>
      </p:nvGrpSpPr>
      <p:grpSpPr>
        <a:xfrm>
          <a:off x="0" y="0"/>
          <a:ext cx="0" cy="0"/>
          <a:chOff x="0" y="0"/>
          <a:chExt cx="0" cy="0"/>
        </a:xfrm>
      </p:grpSpPr>
      <p:sp>
        <p:nvSpPr>
          <p:cNvPr id="131" name="Google Shape;131;p24"/>
          <p:cNvSpPr/>
          <p:nvPr/>
        </p:nvSpPr>
        <p:spPr>
          <a:xfrm>
            <a:off x="0" y="3433763"/>
            <a:ext cx="9141619" cy="1709738"/>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32" name="Google Shape;132;p24"/>
          <p:cNvSpPr>
            <a:spLocks noGrp="1"/>
          </p:cNvSpPr>
          <p:nvPr>
            <p:ph type="pic" idx="2"/>
          </p:nvPr>
        </p:nvSpPr>
        <p:spPr>
          <a:xfrm>
            <a:off x="11" y="0"/>
            <a:ext cx="9143989" cy="3433762"/>
          </a:xfrm>
          <a:prstGeom prst="rect">
            <a:avLst/>
          </a:prstGeom>
          <a:solidFill>
            <a:srgbClr val="D8D8D8"/>
          </a:solidFill>
          <a:ln>
            <a:noFill/>
          </a:ln>
        </p:spPr>
      </p:sp>
      <p:sp>
        <p:nvSpPr>
          <p:cNvPr id="133" name="Google Shape;133;p24"/>
          <p:cNvSpPr txBox="1">
            <a:spLocks noGrp="1"/>
          </p:cNvSpPr>
          <p:nvPr>
            <p:ph type="title"/>
          </p:nvPr>
        </p:nvSpPr>
        <p:spPr>
          <a:xfrm>
            <a:off x="822959" y="3599522"/>
            <a:ext cx="7585234" cy="557761"/>
          </a:xfrm>
          <a:prstGeom prst="rect">
            <a:avLst/>
          </a:prstGeom>
          <a:noFill/>
          <a:ln>
            <a:noFill/>
          </a:ln>
        </p:spPr>
        <p:txBody>
          <a:bodyPr spcFirstLastPara="1" wrap="square" lIns="68575" tIns="0" rIns="68575" bIns="0" anchor="b" anchorCtr="0">
            <a:noAutofit/>
          </a:bodyPr>
          <a:lstStyle>
            <a:lvl1pPr lvl="0" algn="l">
              <a:lnSpc>
                <a:spcPct val="80000"/>
              </a:lnSpc>
              <a:spcBef>
                <a:spcPts val="0"/>
              </a:spcBef>
              <a:spcAft>
                <a:spcPts val="0"/>
              </a:spcAft>
              <a:buClr>
                <a:srgbClr val="FFFFFF"/>
              </a:buClr>
              <a:buSzPts val="2700"/>
              <a:buFont typeface="Twentieth Century"/>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822959" y="4286250"/>
            <a:ext cx="7584948" cy="457200"/>
          </a:xfrm>
          <a:prstGeom prst="rect">
            <a:avLst/>
          </a:prstGeom>
          <a:noFill/>
          <a:ln>
            <a:noFill/>
          </a:ln>
        </p:spPr>
        <p:txBody>
          <a:bodyPr spcFirstLastPara="1" wrap="square" lIns="68575" tIns="0" rIns="68575" bIns="0" anchor="t" anchorCtr="0">
            <a:normAutofit/>
          </a:bodyPr>
          <a:lstStyle>
            <a:lvl1pPr marL="457200" lvl="0" indent="-228600" algn="l">
              <a:lnSpc>
                <a:spcPct val="110000"/>
              </a:lnSpc>
              <a:spcBef>
                <a:spcPts val="0"/>
              </a:spcBef>
              <a:spcAft>
                <a:spcPts val="0"/>
              </a:spcAft>
              <a:buSzPts val="1400"/>
              <a:buNone/>
              <a:defRPr sz="1400">
                <a:solidFill>
                  <a:srgbClr val="FFFFFF"/>
                </a:solidFill>
              </a:defRPr>
            </a:lvl1pPr>
            <a:lvl2pPr marL="914400" lvl="1" indent="-228600" algn="l">
              <a:lnSpc>
                <a:spcPct val="110000"/>
              </a:lnSpc>
              <a:spcBef>
                <a:spcPts val="500"/>
              </a:spcBef>
              <a:spcAft>
                <a:spcPts val="0"/>
              </a:spcAft>
              <a:buClr>
                <a:srgbClr val="3F3F3F"/>
              </a:buClr>
              <a:buSzPts val="900"/>
              <a:buNone/>
              <a:defRPr sz="900"/>
            </a:lvl2pPr>
            <a:lvl3pPr marL="1371600" lvl="2" indent="-228600" algn="l">
              <a:lnSpc>
                <a:spcPct val="110000"/>
              </a:lnSpc>
              <a:spcBef>
                <a:spcPts val="300"/>
              </a:spcBef>
              <a:spcAft>
                <a:spcPts val="0"/>
              </a:spcAft>
              <a:buClr>
                <a:srgbClr val="3F3F3F"/>
              </a:buClr>
              <a:buSzPts val="800"/>
              <a:buNone/>
              <a:defRPr sz="800"/>
            </a:lvl3pPr>
            <a:lvl4pPr marL="1828800" lvl="3" indent="-228600" algn="l">
              <a:lnSpc>
                <a:spcPct val="110000"/>
              </a:lnSpc>
              <a:spcBef>
                <a:spcPts val="300"/>
              </a:spcBef>
              <a:spcAft>
                <a:spcPts val="0"/>
              </a:spcAft>
              <a:buClr>
                <a:srgbClr val="3F3F3F"/>
              </a:buClr>
              <a:buSzPts val="700"/>
              <a:buNone/>
              <a:defRPr sz="700"/>
            </a:lvl4pPr>
            <a:lvl5pPr marL="2286000" lvl="4" indent="-228600" algn="l">
              <a:lnSpc>
                <a:spcPct val="110000"/>
              </a:lnSpc>
              <a:spcBef>
                <a:spcPts val="300"/>
              </a:spcBef>
              <a:spcAft>
                <a:spcPts val="0"/>
              </a:spcAft>
              <a:buClr>
                <a:srgbClr val="3F3F3F"/>
              </a:buClr>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135" name="Google Shape;135;p24"/>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24"/>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24"/>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rot="5400000">
            <a:off x="3184526" y="-780415"/>
            <a:ext cx="2820668" cy="7543800"/>
          </a:xfrm>
          <a:prstGeom prst="rect">
            <a:avLst/>
          </a:prstGeom>
          <a:noFill/>
          <a:ln>
            <a:noFill/>
          </a:ln>
        </p:spPr>
        <p:txBody>
          <a:bodyPr spcFirstLastPara="1" wrap="square" lIns="34275" tIns="0" rIns="34275" bIns="0"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41" name="Google Shape;141;p25"/>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25"/>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25"/>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6"/>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6" name="Google Shape;146;p26"/>
          <p:cNvSpPr txBox="1">
            <a:spLocks noGrp="1"/>
          </p:cNvSpPr>
          <p:nvPr>
            <p:ph type="title"/>
          </p:nvPr>
        </p:nvSpPr>
        <p:spPr>
          <a:xfrm rot="5400000">
            <a:off x="5369551" y="1483351"/>
            <a:ext cx="4319924" cy="1971675"/>
          </a:xfrm>
          <a:prstGeom prst="rect">
            <a:avLst/>
          </a:prstGeom>
          <a:noFill/>
          <a:ln>
            <a:noFill/>
          </a:ln>
        </p:spPr>
        <p:txBody>
          <a:bodyPr spcFirstLastPara="1" wrap="square" lIns="68575" tIns="34275" rIns="68575" bIns="34275" anchor="b" anchorCtr="0">
            <a:normAutofit/>
          </a:bodyPr>
          <a:lstStyle>
            <a:lvl1pPr lvl="0" algn="l">
              <a:lnSpc>
                <a:spcPct val="80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26"/>
          <p:cNvSpPr txBox="1">
            <a:spLocks noGrp="1"/>
          </p:cNvSpPr>
          <p:nvPr>
            <p:ph type="body" idx="1"/>
          </p:nvPr>
        </p:nvSpPr>
        <p:spPr>
          <a:xfrm rot="5400000">
            <a:off x="1369051" y="-431174"/>
            <a:ext cx="4319924" cy="5800725"/>
          </a:xfrm>
          <a:prstGeom prst="rect">
            <a:avLst/>
          </a:prstGeom>
          <a:noFill/>
          <a:ln>
            <a:noFill/>
          </a:ln>
        </p:spPr>
        <p:txBody>
          <a:bodyPr spcFirstLastPara="1" wrap="square" lIns="34275" tIns="0" rIns="34275" bIns="0" anchor="t" anchorCtr="0">
            <a:normAutofit/>
          </a:bodyPr>
          <a:lstStyle>
            <a:lvl1pPr marL="457200" lvl="0" indent="-317500" algn="l">
              <a:lnSpc>
                <a:spcPct val="110000"/>
              </a:lnSpc>
              <a:spcBef>
                <a:spcPts val="900"/>
              </a:spcBef>
              <a:spcAft>
                <a:spcPts val="0"/>
              </a:spcAft>
              <a:buSzPts val="1400"/>
              <a:buChar char=" "/>
              <a:defRPr/>
            </a:lvl1pPr>
            <a:lvl2pPr marL="914400" lvl="1" indent="-317500" algn="l">
              <a:lnSpc>
                <a:spcPct val="110000"/>
              </a:lnSpc>
              <a:spcBef>
                <a:spcPts val="200"/>
              </a:spcBef>
              <a:spcAft>
                <a:spcPts val="0"/>
              </a:spcAft>
              <a:buClr>
                <a:srgbClr val="3F3F3F"/>
              </a:buClr>
              <a:buSzPts val="1400"/>
              <a:buChar char="◦"/>
              <a:defRPr/>
            </a:lvl2pPr>
            <a:lvl3pPr marL="1371600" lvl="2" indent="-317500" algn="l">
              <a:lnSpc>
                <a:spcPct val="110000"/>
              </a:lnSpc>
              <a:spcBef>
                <a:spcPts val="300"/>
              </a:spcBef>
              <a:spcAft>
                <a:spcPts val="0"/>
              </a:spcAft>
              <a:buClr>
                <a:srgbClr val="3F3F3F"/>
              </a:buClr>
              <a:buSzPts val="1400"/>
              <a:buChar char="◦"/>
              <a:defRPr/>
            </a:lvl3pPr>
            <a:lvl4pPr marL="1828800" lvl="3" indent="-317500" algn="l">
              <a:lnSpc>
                <a:spcPct val="110000"/>
              </a:lnSpc>
              <a:spcBef>
                <a:spcPts val="300"/>
              </a:spcBef>
              <a:spcAft>
                <a:spcPts val="0"/>
              </a:spcAft>
              <a:buClr>
                <a:srgbClr val="3F3F3F"/>
              </a:buClr>
              <a:buSzPts val="1400"/>
              <a:buChar char="◦"/>
              <a:defRPr/>
            </a:lvl4pPr>
            <a:lvl5pPr marL="2286000" lvl="4" indent="-317500" algn="l">
              <a:lnSpc>
                <a:spcPct val="110000"/>
              </a:lnSpc>
              <a:spcBef>
                <a:spcPts val="300"/>
              </a:spcBef>
              <a:spcAft>
                <a:spcPts val="0"/>
              </a:spcAft>
              <a:buClr>
                <a:srgbClr val="3F3F3F"/>
              </a:buClr>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48" name="Google Shape;148;p26"/>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26"/>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26"/>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2" name="Google Shape;52;p13"/>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marR="0" lvl="0" algn="l" rtl="0">
              <a:lnSpc>
                <a:spcPct val="80000"/>
              </a:lnSpc>
              <a:spcBef>
                <a:spcPts val="0"/>
              </a:spcBef>
              <a:spcAft>
                <a:spcPts val="0"/>
              </a:spcAft>
              <a:buClr>
                <a:srgbClr val="FEFEFE"/>
              </a:buClr>
              <a:buSzPts val="4100"/>
              <a:buFont typeface="Twentieth Century"/>
              <a:buNone/>
              <a:defRPr sz="4100" b="0" i="0" u="none" strike="noStrike" cap="none">
                <a:solidFill>
                  <a:srgbClr val="FEFEFE"/>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822960" y="1581151"/>
            <a:ext cx="7543800" cy="2820668"/>
          </a:xfrm>
          <a:prstGeom prst="rect">
            <a:avLst/>
          </a:prstGeom>
          <a:noFill/>
          <a:ln>
            <a:noFill/>
          </a:ln>
        </p:spPr>
        <p:txBody>
          <a:bodyPr spcFirstLastPara="1" wrap="square" lIns="0" tIns="34275" rIns="0" bIns="34275" anchor="t" anchorCtr="0">
            <a:normAutofit/>
          </a:bodyPr>
          <a:lstStyle>
            <a:lvl1pPr marL="457200" marR="0" lvl="0" indent="-336550" algn="l" rtl="0">
              <a:lnSpc>
                <a:spcPct val="110000"/>
              </a:lnSpc>
              <a:spcBef>
                <a:spcPts val="900"/>
              </a:spcBef>
              <a:spcAft>
                <a:spcPts val="0"/>
              </a:spcAft>
              <a:buClr>
                <a:schemeClr val="accent1"/>
              </a:buClr>
              <a:buSzPts val="1700"/>
              <a:buFont typeface="Calibri"/>
              <a:buChar char=" "/>
              <a:defRPr sz="1700" b="0" i="0" u="none" strike="noStrike" cap="none">
                <a:solidFill>
                  <a:srgbClr val="FEFEFE"/>
                </a:solidFill>
                <a:latin typeface="Twentieth Century"/>
                <a:ea typeface="Twentieth Century"/>
                <a:cs typeface="Twentieth Century"/>
                <a:sym typeface="Twentieth Century"/>
              </a:defRPr>
            </a:lvl1pPr>
            <a:lvl2pPr marL="914400" marR="0" lvl="1" indent="-330200" algn="l" rtl="0">
              <a:lnSpc>
                <a:spcPct val="110000"/>
              </a:lnSpc>
              <a:spcBef>
                <a:spcPts val="200"/>
              </a:spcBef>
              <a:spcAft>
                <a:spcPts val="0"/>
              </a:spcAft>
              <a:buClr>
                <a:srgbClr val="FEFEFE"/>
              </a:buClr>
              <a:buSzPts val="1600"/>
              <a:buFont typeface="Calibri"/>
              <a:buChar char="◦"/>
              <a:defRPr sz="1600" b="0" i="0" u="none" strike="noStrike" cap="none">
                <a:solidFill>
                  <a:srgbClr val="FEFEFE"/>
                </a:solidFill>
                <a:latin typeface="Twentieth Century"/>
                <a:ea typeface="Twentieth Century"/>
                <a:cs typeface="Twentieth Century"/>
                <a:sym typeface="Twentieth Century"/>
              </a:defRPr>
            </a:lvl2pPr>
            <a:lvl3pPr marL="1371600" marR="0" lvl="2" indent="-304800" algn="l" rtl="0">
              <a:lnSpc>
                <a:spcPct val="110000"/>
              </a:lnSpc>
              <a:spcBef>
                <a:spcPts val="300"/>
              </a:spcBef>
              <a:spcAft>
                <a:spcPts val="0"/>
              </a:spcAft>
              <a:buClr>
                <a:srgbClr val="FEFEFE"/>
              </a:buClr>
              <a:buSzPts val="1200"/>
              <a:buFont typeface="Calibri"/>
              <a:buChar char="◦"/>
              <a:defRPr sz="1200" b="0" i="0" u="none" strike="noStrike" cap="none">
                <a:solidFill>
                  <a:srgbClr val="FEFEFE"/>
                </a:solidFill>
                <a:latin typeface="Twentieth Century"/>
                <a:ea typeface="Twentieth Century"/>
                <a:cs typeface="Twentieth Century"/>
                <a:sym typeface="Twentieth Century"/>
              </a:defRPr>
            </a:lvl3pPr>
            <a:lvl4pPr marL="1828800" marR="0" lvl="3" indent="-304800" algn="l" rtl="0">
              <a:lnSpc>
                <a:spcPct val="110000"/>
              </a:lnSpc>
              <a:spcBef>
                <a:spcPts val="300"/>
              </a:spcBef>
              <a:spcAft>
                <a:spcPts val="0"/>
              </a:spcAft>
              <a:buClr>
                <a:srgbClr val="FEFEFE"/>
              </a:buClr>
              <a:buSzPts val="1200"/>
              <a:buFont typeface="Calibri"/>
              <a:buChar char="◦"/>
              <a:defRPr sz="1200" b="0" i="0" u="none" strike="noStrike" cap="none">
                <a:solidFill>
                  <a:srgbClr val="FEFEFE"/>
                </a:solidFill>
                <a:latin typeface="Twentieth Century"/>
                <a:ea typeface="Twentieth Century"/>
                <a:cs typeface="Twentieth Century"/>
                <a:sym typeface="Twentieth Century"/>
              </a:defRPr>
            </a:lvl4pPr>
            <a:lvl5pPr marL="2286000" marR="0" lvl="4" indent="-304800" algn="l" rtl="0">
              <a:lnSpc>
                <a:spcPct val="110000"/>
              </a:lnSpc>
              <a:spcBef>
                <a:spcPts val="300"/>
              </a:spcBef>
              <a:spcAft>
                <a:spcPts val="0"/>
              </a:spcAft>
              <a:buClr>
                <a:srgbClr val="FEFEFE"/>
              </a:buClr>
              <a:buSzPts val="1200"/>
              <a:buFont typeface="Calibri"/>
              <a:buChar char="◦"/>
              <a:defRPr sz="1200" b="0" i="0" u="none" strike="noStrike" cap="none">
                <a:solidFill>
                  <a:srgbClr val="FEFEFE"/>
                </a:solidFill>
                <a:latin typeface="Twentieth Century"/>
                <a:ea typeface="Twentieth Century"/>
                <a:cs typeface="Twentieth Century"/>
                <a:sym typeface="Twentieth Century"/>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FEFEFE"/>
                </a:solidFill>
                <a:latin typeface="Twentieth Century"/>
                <a:ea typeface="Twentieth Century"/>
                <a:cs typeface="Twentieth Century"/>
                <a:sym typeface="Twentieth Century"/>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FEFEFE"/>
                </a:solidFill>
                <a:latin typeface="Twentieth Century"/>
                <a:ea typeface="Twentieth Century"/>
                <a:cs typeface="Twentieth Century"/>
                <a:sym typeface="Twentieth Century"/>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FEFEFE"/>
                </a:solidFill>
                <a:latin typeface="Twentieth Century"/>
                <a:ea typeface="Twentieth Century"/>
                <a:cs typeface="Twentieth Century"/>
                <a:sym typeface="Twentieth Century"/>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FEFEFE"/>
                </a:solidFill>
                <a:latin typeface="Twentieth Century"/>
                <a:ea typeface="Twentieth Century"/>
                <a:cs typeface="Twentieth Century"/>
                <a:sym typeface="Twentieth Century"/>
              </a:defRPr>
            </a:lvl9pPr>
          </a:lstStyle>
          <a:p>
            <a:endParaRPr/>
          </a:p>
        </p:txBody>
      </p:sp>
      <p:sp>
        <p:nvSpPr>
          <p:cNvPr id="54" name="Google Shape;54;p13"/>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13"/>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6" name="Google Shape;56;p13"/>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cxnSp>
        <p:nvCxnSpPr>
          <p:cNvPr id="57" name="Google Shape;57;p13"/>
          <p:cNvCxnSpPr/>
          <p:nvPr/>
        </p:nvCxnSpPr>
        <p:spPr>
          <a:xfrm>
            <a:off x="895149" y="1423035"/>
            <a:ext cx="747522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5"/>
          <p:cNvSpPr/>
          <p:nvPr/>
        </p:nvSpPr>
        <p:spPr>
          <a:xfrm>
            <a:off x="2381" y="4800600"/>
            <a:ext cx="9141619"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8" name="Google Shape;68;p1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marR="0" lvl="0" algn="l" rtl="0">
              <a:lnSpc>
                <a:spcPct val="80000"/>
              </a:lnSpc>
              <a:spcBef>
                <a:spcPts val="0"/>
              </a:spcBef>
              <a:spcAft>
                <a:spcPts val="0"/>
              </a:spcAft>
              <a:buClr>
                <a:srgbClr val="3F3F3F"/>
              </a:buClr>
              <a:buSzPts val="4100"/>
              <a:buFont typeface="Twentieth Century"/>
              <a:buNone/>
              <a:defRPr sz="4100" b="0" i="0" u="none" strike="noStrike" cap="none">
                <a:solidFill>
                  <a:srgbClr val="3F3F3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5"/>
          <p:cNvSpPr txBox="1">
            <a:spLocks noGrp="1"/>
          </p:cNvSpPr>
          <p:nvPr>
            <p:ph type="body" idx="1"/>
          </p:nvPr>
        </p:nvSpPr>
        <p:spPr>
          <a:xfrm>
            <a:off x="822960" y="1581151"/>
            <a:ext cx="7543800" cy="2820668"/>
          </a:xfrm>
          <a:prstGeom prst="rect">
            <a:avLst/>
          </a:prstGeom>
          <a:noFill/>
          <a:ln>
            <a:noFill/>
          </a:ln>
        </p:spPr>
        <p:txBody>
          <a:bodyPr spcFirstLastPara="1" wrap="square" lIns="0" tIns="34275" rIns="0" bIns="34275" anchor="t" anchorCtr="0">
            <a:normAutofit/>
          </a:bodyPr>
          <a:lstStyle>
            <a:lvl1pPr marL="457200" marR="0" lvl="0" indent="-336550" algn="l" rtl="0">
              <a:lnSpc>
                <a:spcPct val="110000"/>
              </a:lnSpc>
              <a:spcBef>
                <a:spcPts val="900"/>
              </a:spcBef>
              <a:spcAft>
                <a:spcPts val="0"/>
              </a:spcAft>
              <a:buClr>
                <a:schemeClr val="accent1"/>
              </a:buClr>
              <a:buSzPts val="1700"/>
              <a:buFont typeface="Calibri"/>
              <a:buChar char=" "/>
              <a:defRPr sz="1700" b="0" i="0" u="none" strike="noStrike" cap="none">
                <a:solidFill>
                  <a:srgbClr val="3F3F3F"/>
                </a:solidFill>
                <a:latin typeface="Twentieth Century"/>
                <a:ea typeface="Twentieth Century"/>
                <a:cs typeface="Twentieth Century"/>
                <a:sym typeface="Twentieth Century"/>
              </a:defRPr>
            </a:lvl1pPr>
            <a:lvl2pPr marL="914400" marR="0" lvl="1" indent="-330200" algn="l" rtl="0">
              <a:lnSpc>
                <a:spcPct val="110000"/>
              </a:lnSpc>
              <a:spcBef>
                <a:spcPts val="200"/>
              </a:spcBef>
              <a:spcAft>
                <a:spcPts val="0"/>
              </a:spcAft>
              <a:buClr>
                <a:srgbClr val="3F3F3F"/>
              </a:buClr>
              <a:buSzPts val="1600"/>
              <a:buFont typeface="Calibri"/>
              <a:buChar char="◦"/>
              <a:defRPr sz="1600" b="0" i="0" u="none" strike="noStrike" cap="none">
                <a:solidFill>
                  <a:srgbClr val="3F3F3F"/>
                </a:solidFill>
                <a:latin typeface="Twentieth Century"/>
                <a:ea typeface="Twentieth Century"/>
                <a:cs typeface="Twentieth Century"/>
                <a:sym typeface="Twentieth Century"/>
              </a:defRPr>
            </a:lvl2pPr>
            <a:lvl3pPr marL="1371600" marR="0" lvl="2" indent="-304800" algn="l" rtl="0">
              <a:lnSpc>
                <a:spcPct val="110000"/>
              </a:lnSpc>
              <a:spcBef>
                <a:spcPts val="300"/>
              </a:spcBef>
              <a:spcAft>
                <a:spcPts val="0"/>
              </a:spcAft>
              <a:buClr>
                <a:srgbClr val="3F3F3F"/>
              </a:buClr>
              <a:buSzPts val="1200"/>
              <a:buFont typeface="Calibri"/>
              <a:buChar char="◦"/>
              <a:defRPr sz="1200" b="0" i="0" u="none" strike="noStrike" cap="none">
                <a:solidFill>
                  <a:srgbClr val="3F3F3F"/>
                </a:solidFill>
                <a:latin typeface="Twentieth Century"/>
                <a:ea typeface="Twentieth Century"/>
                <a:cs typeface="Twentieth Century"/>
                <a:sym typeface="Twentieth Century"/>
              </a:defRPr>
            </a:lvl3pPr>
            <a:lvl4pPr marL="1828800" marR="0" lvl="3" indent="-304800" algn="l" rtl="0">
              <a:lnSpc>
                <a:spcPct val="110000"/>
              </a:lnSpc>
              <a:spcBef>
                <a:spcPts val="300"/>
              </a:spcBef>
              <a:spcAft>
                <a:spcPts val="0"/>
              </a:spcAft>
              <a:buClr>
                <a:srgbClr val="3F3F3F"/>
              </a:buClr>
              <a:buSzPts val="1200"/>
              <a:buFont typeface="Calibri"/>
              <a:buChar char="◦"/>
              <a:defRPr sz="1200" b="0" i="0" u="none" strike="noStrike" cap="none">
                <a:solidFill>
                  <a:srgbClr val="3F3F3F"/>
                </a:solidFill>
                <a:latin typeface="Twentieth Century"/>
                <a:ea typeface="Twentieth Century"/>
                <a:cs typeface="Twentieth Century"/>
                <a:sym typeface="Twentieth Century"/>
              </a:defRPr>
            </a:lvl4pPr>
            <a:lvl5pPr marL="2286000" marR="0" lvl="4" indent="-304800" algn="l" rtl="0">
              <a:lnSpc>
                <a:spcPct val="110000"/>
              </a:lnSpc>
              <a:spcBef>
                <a:spcPts val="300"/>
              </a:spcBef>
              <a:spcAft>
                <a:spcPts val="0"/>
              </a:spcAft>
              <a:buClr>
                <a:srgbClr val="3F3F3F"/>
              </a:buClr>
              <a:buSzPts val="1200"/>
              <a:buFont typeface="Calibri"/>
              <a:buChar char="◦"/>
              <a:defRPr sz="1200" b="0" i="0" u="none" strike="noStrike" cap="none">
                <a:solidFill>
                  <a:srgbClr val="3F3F3F"/>
                </a:solidFill>
                <a:latin typeface="Twentieth Century"/>
                <a:ea typeface="Twentieth Century"/>
                <a:cs typeface="Twentieth Century"/>
                <a:sym typeface="Twentieth Century"/>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Twentieth Century"/>
                <a:ea typeface="Twentieth Century"/>
                <a:cs typeface="Twentieth Century"/>
                <a:sym typeface="Twentieth Century"/>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Twentieth Century"/>
                <a:ea typeface="Twentieth Century"/>
                <a:cs typeface="Twentieth Century"/>
                <a:sym typeface="Twentieth Century"/>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Twentieth Century"/>
                <a:ea typeface="Twentieth Century"/>
                <a:cs typeface="Twentieth Century"/>
                <a:sym typeface="Twentieth Century"/>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Twentieth Century"/>
                <a:ea typeface="Twentieth Century"/>
                <a:cs typeface="Twentieth Century"/>
                <a:sym typeface="Twentieth Century"/>
              </a:defRPr>
            </a:lvl9pPr>
          </a:lstStyle>
          <a:p>
            <a:endParaRPr/>
          </a:p>
        </p:txBody>
      </p:sp>
      <p:sp>
        <p:nvSpPr>
          <p:cNvPr id="70" name="Google Shape;70;p15"/>
          <p:cNvSpPr txBox="1">
            <a:spLocks noGrp="1"/>
          </p:cNvSpPr>
          <p:nvPr>
            <p:ph type="dt" idx="10"/>
          </p:nvPr>
        </p:nvSpPr>
        <p:spPr>
          <a:xfrm>
            <a:off x="6163819" y="4835129"/>
            <a:ext cx="1938638" cy="273844"/>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1" name="Google Shape;71;p15"/>
          <p:cNvSpPr txBox="1">
            <a:spLocks noGrp="1"/>
          </p:cNvSpPr>
          <p:nvPr>
            <p:ph type="ftr" idx="11"/>
          </p:nvPr>
        </p:nvSpPr>
        <p:spPr>
          <a:xfrm>
            <a:off x="822959" y="4835129"/>
            <a:ext cx="5113697"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2" name="Google Shape;72;p15"/>
          <p:cNvSpPr txBox="1">
            <a:spLocks noGrp="1"/>
          </p:cNvSpPr>
          <p:nvPr>
            <p:ph type="sldNum" idx="12"/>
          </p:nvPr>
        </p:nvSpPr>
        <p:spPr>
          <a:xfrm>
            <a:off x="8245187" y="4835129"/>
            <a:ext cx="585007" cy="273844"/>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700"/>
              <a:buFont typeface="Arial"/>
              <a:buNone/>
              <a:defRPr sz="700" b="0" i="0" u="none" strike="noStrike" cap="none">
                <a:solidFill>
                  <a:srgbClr val="FFFFFF"/>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cxnSp>
        <p:nvCxnSpPr>
          <p:cNvPr id="73" name="Google Shape;73;p15"/>
          <p:cNvCxnSpPr/>
          <p:nvPr/>
        </p:nvCxnSpPr>
        <p:spPr>
          <a:xfrm>
            <a:off x="895149" y="1423035"/>
            <a:ext cx="747522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flair.training/blogs/gradient-boosting-algorithm/" TargetMode="External"/><Relationship Id="rId7" Type="http://schemas.openxmlformats.org/officeDocument/2006/relationships/hyperlink" Target="https://www.kaggle.com/datasets/fedesoriano/company-bankruptcy-prediction"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towardsdatascience.com/introduction-to-statistics-e9d72d818745" TargetMode="External"/><Relationship Id="rId5" Type="http://schemas.openxmlformats.org/officeDocument/2006/relationships/hyperlink" Target="https://www.analyticssteps.com/blogs/introduction-xgboost-algorithm-classification-and-regression" TargetMode="External"/><Relationship Id="rId4" Type="http://schemas.openxmlformats.org/officeDocument/2006/relationships/hyperlink" Target="https://data-flair.training/blogs/xgboost-algorith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27"/>
          <p:cNvSpPr/>
          <p:nvPr/>
        </p:nvSpPr>
        <p:spPr>
          <a:xfrm>
            <a:off x="0" y="0"/>
            <a:ext cx="9144000" cy="5143500"/>
          </a:xfrm>
          <a:prstGeom prst="rect">
            <a:avLst/>
          </a:prstGeom>
          <a:solidFill>
            <a:srgbClr val="0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wentieth Century"/>
              <a:ea typeface="Twentieth Century"/>
              <a:cs typeface="Twentieth Century"/>
              <a:sym typeface="Twentieth Century"/>
            </a:endParaRPr>
          </a:p>
        </p:txBody>
      </p:sp>
      <p:pic>
        <p:nvPicPr>
          <p:cNvPr id="156" name="Google Shape;156;p27" descr="Robot operating a machine"/>
          <p:cNvPicPr preferRelativeResize="0"/>
          <p:nvPr/>
        </p:nvPicPr>
        <p:blipFill rotWithShape="1">
          <a:blip r:embed="rId3">
            <a:alphaModFix amt="35000"/>
          </a:blip>
          <a:srcRect t="3596" b="23114"/>
          <a:stretch/>
        </p:blipFill>
        <p:spPr>
          <a:xfrm>
            <a:off x="37070" y="2066"/>
            <a:ext cx="9143985" cy="5143493"/>
          </a:xfrm>
          <a:prstGeom prst="rect">
            <a:avLst/>
          </a:prstGeom>
          <a:noFill/>
          <a:ln>
            <a:noFill/>
          </a:ln>
        </p:spPr>
      </p:pic>
      <p:sp>
        <p:nvSpPr>
          <p:cNvPr id="157" name="Google Shape;157;p27"/>
          <p:cNvSpPr txBox="1">
            <a:spLocks noGrp="1"/>
          </p:cNvSpPr>
          <p:nvPr>
            <p:ph type="ctrTitle"/>
          </p:nvPr>
        </p:nvSpPr>
        <p:spPr>
          <a:xfrm>
            <a:off x="800100" y="660160"/>
            <a:ext cx="7543800" cy="2254568"/>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rgbClr val="FFFFFF"/>
              </a:buClr>
              <a:buSzPts val="5000"/>
              <a:buFont typeface="Twentieth Century"/>
              <a:buNone/>
            </a:pPr>
            <a:r>
              <a:rPr lang="en" sz="5000" dirty="0">
                <a:solidFill>
                  <a:srgbClr val="FFFFFF"/>
                </a:solidFill>
              </a:rPr>
              <a:t>Using </a:t>
            </a:r>
            <a:r>
              <a:rPr lang="en" sz="5000" i="1" dirty="0">
                <a:solidFill>
                  <a:srgbClr val="FFFFFF"/>
                </a:solidFill>
              </a:rPr>
              <a:t>Artificial Intelligen</a:t>
            </a:r>
            <a:r>
              <a:rPr lang="en" sz="5000" dirty="0">
                <a:solidFill>
                  <a:srgbClr val="FFFFFF"/>
                </a:solidFill>
              </a:rPr>
              <a:t>ce &amp; </a:t>
            </a:r>
            <a:r>
              <a:rPr lang="en" sz="5000" i="1" dirty="0">
                <a:solidFill>
                  <a:srgbClr val="FFFFFF"/>
                </a:solidFill>
              </a:rPr>
              <a:t>Machine Learning </a:t>
            </a:r>
            <a:r>
              <a:rPr lang="en" sz="5000" dirty="0">
                <a:solidFill>
                  <a:srgbClr val="FFFFFF"/>
                </a:solidFill>
              </a:rPr>
              <a:t>to Predict Company Bankruptcy</a:t>
            </a:r>
            <a:endParaRPr dirty="0"/>
          </a:p>
        </p:txBody>
      </p:sp>
      <p:sp>
        <p:nvSpPr>
          <p:cNvPr id="158" name="Google Shape;158;p27"/>
          <p:cNvSpPr txBox="1">
            <a:spLocks noGrp="1"/>
          </p:cNvSpPr>
          <p:nvPr>
            <p:ph type="subTitle" idx="1"/>
          </p:nvPr>
        </p:nvSpPr>
        <p:spPr>
          <a:xfrm>
            <a:off x="825038" y="3483864"/>
            <a:ext cx="7543800" cy="857250"/>
          </a:xfrm>
          <a:prstGeom prst="rect">
            <a:avLst/>
          </a:prstGeom>
          <a:noFill/>
          <a:ln>
            <a:noFill/>
          </a:ln>
        </p:spPr>
        <p:txBody>
          <a:bodyPr spcFirstLastPara="1" wrap="square" lIns="68575" tIns="34275" rIns="68575" bIns="34275" anchor="t" anchorCtr="0">
            <a:normAutofit/>
          </a:bodyPr>
          <a:lstStyle/>
          <a:p>
            <a:pPr marL="0" lvl="0" indent="0" algn="ctr" rtl="0">
              <a:lnSpc>
                <a:spcPct val="110000"/>
              </a:lnSpc>
              <a:spcBef>
                <a:spcPts val="0"/>
              </a:spcBef>
              <a:spcAft>
                <a:spcPts val="0"/>
              </a:spcAft>
              <a:buSzPts val="1800"/>
              <a:buNone/>
            </a:pPr>
            <a:r>
              <a:rPr lang="en" dirty="0">
                <a:solidFill>
                  <a:srgbClr val="FFFFFF"/>
                </a:solidFill>
              </a:rPr>
              <a:t>CAP 1990C: AI THINKING FINAL PROJECT</a:t>
            </a:r>
            <a:endParaRPr dirty="0"/>
          </a:p>
          <a:p>
            <a:pPr marL="0" lvl="0" indent="0" algn="ctr" rtl="0">
              <a:lnSpc>
                <a:spcPct val="110000"/>
              </a:lnSpc>
              <a:spcBef>
                <a:spcPts val="1100"/>
              </a:spcBef>
              <a:spcAft>
                <a:spcPts val="0"/>
              </a:spcAft>
              <a:buSzPts val="1800"/>
              <a:buNone/>
            </a:pPr>
            <a:r>
              <a:rPr lang="en" dirty="0">
                <a:solidFill>
                  <a:srgbClr val="FFFFFF"/>
                </a:solidFill>
              </a:rPr>
              <a:t>BY: JOEMICHAEL ALVAREZ, FRANK RODRIGUEZ, &amp; MICHAEL SEMAN</a:t>
            </a:r>
            <a:endParaRPr dirty="0"/>
          </a:p>
        </p:txBody>
      </p:sp>
      <p:cxnSp>
        <p:nvCxnSpPr>
          <p:cNvPr id="159" name="Google Shape;159;p27"/>
          <p:cNvCxnSpPr/>
          <p:nvPr/>
        </p:nvCxnSpPr>
        <p:spPr>
          <a:xfrm>
            <a:off x="905743" y="3356056"/>
            <a:ext cx="7406640" cy="0"/>
          </a:xfrm>
          <a:prstGeom prst="straightConnector1">
            <a:avLst/>
          </a:prstGeom>
          <a:noFill/>
          <a:ln w="12700" cap="flat" cmpd="sng">
            <a:solidFill>
              <a:srgbClr val="FFFFFF"/>
            </a:solidFill>
            <a:prstDash val="solid"/>
            <a:round/>
            <a:headEnd type="none" w="sm" len="sm"/>
            <a:tailEnd type="none" w="sm" len="sm"/>
          </a:ln>
        </p:spPr>
      </p:cxnSp>
      <p:sp>
        <p:nvSpPr>
          <p:cNvPr id="160" name="Google Shape;160;p27"/>
          <p:cNvSpPr/>
          <p:nvPr/>
        </p:nvSpPr>
        <p:spPr>
          <a:xfrm>
            <a:off x="2381" y="4800600"/>
            <a:ext cx="9141619" cy="342900"/>
          </a:xfrm>
          <a:prstGeom prst="rect">
            <a:avLst/>
          </a:prstGeom>
          <a:solidFill>
            <a:srgbClr val="262626">
              <a:alpha val="94509"/>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2000"/>
                                        <p:tgtEl>
                                          <p:spTgt spid="15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8">
                                            <p:txEl>
                                              <p:pRg st="0" end="0"/>
                                            </p:txEl>
                                          </p:spTgt>
                                        </p:tgtEl>
                                        <p:attrNameLst>
                                          <p:attrName>style.visibility</p:attrName>
                                        </p:attrNameLst>
                                      </p:cBhvr>
                                      <p:to>
                                        <p:strVal val="visible"/>
                                      </p:to>
                                    </p:set>
                                    <p:animEffect transition="in" filter="fade">
                                      <p:cBhvr>
                                        <p:cTn id="11" dur="2000"/>
                                        <p:tgtEl>
                                          <p:spTgt spid="158">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58">
                                            <p:txEl>
                                              <p:pRg st="1" end="1"/>
                                            </p:txEl>
                                          </p:spTgt>
                                        </p:tgtEl>
                                        <p:attrNameLst>
                                          <p:attrName>style.visibility</p:attrName>
                                        </p:attrNameLst>
                                      </p:cBhvr>
                                      <p:to>
                                        <p:strVal val="visible"/>
                                      </p:to>
                                    </p:set>
                                    <p:animEffect transition="in" filter="fade">
                                      <p:cBhvr>
                                        <p:cTn id="15" dur="2000"/>
                                        <p:tgtEl>
                                          <p:spTgt spid="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822960" y="214952"/>
            <a:ext cx="7543800" cy="625153"/>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4500"/>
              <a:buFont typeface="Twentieth Century"/>
              <a:buNone/>
            </a:pPr>
            <a:r>
              <a:rPr lang="en" sz="4500" b="1"/>
              <a:t>What is XGBoost?</a:t>
            </a:r>
            <a:endParaRPr/>
          </a:p>
        </p:txBody>
      </p:sp>
      <p:pic>
        <p:nvPicPr>
          <p:cNvPr id="337" name="Google Shape;337;p36" descr="Diagram&#10;&#10;Description automatically generated"/>
          <p:cNvPicPr preferRelativeResize="0">
            <a:picLocks noGrp="1"/>
          </p:cNvPicPr>
          <p:nvPr>
            <p:ph type="body" idx="1"/>
          </p:nvPr>
        </p:nvPicPr>
        <p:blipFill rotWithShape="1">
          <a:blip r:embed="rId3">
            <a:alphaModFix/>
          </a:blip>
          <a:srcRect/>
          <a:stretch/>
        </p:blipFill>
        <p:spPr>
          <a:xfrm>
            <a:off x="337288" y="1019676"/>
            <a:ext cx="3988066" cy="3382145"/>
          </a:xfrm>
          <a:prstGeom prst="rect">
            <a:avLst/>
          </a:prstGeom>
          <a:gradFill>
            <a:gsLst>
              <a:gs pos="0">
                <a:schemeClr val="accent1"/>
              </a:gs>
              <a:gs pos="56000">
                <a:schemeClr val="lt2"/>
              </a:gs>
              <a:gs pos="64000">
                <a:srgbClr val="9BDAF2"/>
              </a:gs>
              <a:gs pos="100000">
                <a:schemeClr val="accent1"/>
              </a:gs>
            </a:gsLst>
            <a:lin ang="5400000" scaled="0"/>
          </a:gra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pic>
      <p:grpSp>
        <p:nvGrpSpPr>
          <p:cNvPr id="338" name="Google Shape;338;p36"/>
          <p:cNvGrpSpPr/>
          <p:nvPr/>
        </p:nvGrpSpPr>
        <p:grpSpPr>
          <a:xfrm>
            <a:off x="4818647" y="1021079"/>
            <a:ext cx="3548113" cy="3379337"/>
            <a:chOff x="0" y="1871"/>
            <a:chExt cx="4730817" cy="4505782"/>
          </a:xfrm>
        </p:grpSpPr>
        <p:sp>
          <p:nvSpPr>
            <p:cNvPr id="339" name="Google Shape;339;p36"/>
            <p:cNvSpPr/>
            <p:nvPr/>
          </p:nvSpPr>
          <p:spPr>
            <a:xfrm>
              <a:off x="0" y="1871"/>
              <a:ext cx="4730817" cy="948585"/>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0" name="Google Shape;340;p36"/>
            <p:cNvSpPr/>
            <p:nvPr/>
          </p:nvSpPr>
          <p:spPr>
            <a:xfrm>
              <a:off x="286947" y="215303"/>
              <a:ext cx="521722" cy="521722"/>
            </a:xfrm>
            <a:prstGeom prst="rect">
              <a:avLst/>
            </a:prstGeom>
            <a:blipFill rotWithShape="1">
              <a:blip r:embed="rId4">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1" name="Google Shape;341;p36"/>
            <p:cNvSpPr/>
            <p:nvPr/>
          </p:nvSpPr>
          <p:spPr>
            <a:xfrm>
              <a:off x="1095616" y="1871"/>
              <a:ext cx="3635200" cy="948585"/>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2" name="Google Shape;342;p36"/>
            <p:cNvSpPr txBox="1"/>
            <p:nvPr/>
          </p:nvSpPr>
          <p:spPr>
            <a:xfrm>
              <a:off x="1095616" y="1871"/>
              <a:ext cx="3635200" cy="948585"/>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chemeClr val="dk1"/>
                </a:buClr>
                <a:buSzPts val="1600"/>
                <a:buFont typeface="Twentieth Century"/>
                <a:buNone/>
              </a:pPr>
              <a:r>
                <a:rPr lang="en" sz="1600" b="0" i="0" u="none" strike="noStrike" cap="none">
                  <a:solidFill>
                    <a:schemeClr val="dk1"/>
                  </a:solidFill>
                  <a:latin typeface="Twentieth Century"/>
                  <a:ea typeface="Twentieth Century"/>
                  <a:cs typeface="Twentieth Century"/>
                  <a:sym typeface="Twentieth Century"/>
                </a:rPr>
                <a:t>A widely used supervised Machine Learning algorithm</a:t>
              </a:r>
              <a:endParaRPr sz="1100" b="0" i="0" u="none" strike="noStrike" cap="none">
                <a:solidFill>
                  <a:srgbClr val="000000"/>
                </a:solidFill>
                <a:latin typeface="Arial"/>
                <a:ea typeface="Arial"/>
                <a:cs typeface="Arial"/>
                <a:sym typeface="Arial"/>
              </a:endParaRPr>
            </a:p>
          </p:txBody>
        </p:sp>
        <p:sp>
          <p:nvSpPr>
            <p:cNvPr id="343" name="Google Shape;343;p36"/>
            <p:cNvSpPr/>
            <p:nvPr/>
          </p:nvSpPr>
          <p:spPr>
            <a:xfrm>
              <a:off x="0" y="1187603"/>
              <a:ext cx="4730817" cy="948585"/>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4" name="Google Shape;344;p36"/>
            <p:cNvSpPr/>
            <p:nvPr/>
          </p:nvSpPr>
          <p:spPr>
            <a:xfrm>
              <a:off x="286947" y="1401035"/>
              <a:ext cx="521722" cy="521722"/>
            </a:xfrm>
            <a:prstGeom prst="rect">
              <a:avLst/>
            </a:prstGeom>
            <a:blipFill rotWithShape="1">
              <a:blip r:embed="rId5">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5" name="Google Shape;345;p36"/>
            <p:cNvSpPr/>
            <p:nvPr/>
          </p:nvSpPr>
          <p:spPr>
            <a:xfrm>
              <a:off x="1095616" y="1187603"/>
              <a:ext cx="3635200" cy="948585"/>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6" name="Google Shape;346;p36"/>
            <p:cNvSpPr txBox="1"/>
            <p:nvPr/>
          </p:nvSpPr>
          <p:spPr>
            <a:xfrm>
              <a:off x="1095616" y="1187603"/>
              <a:ext cx="3635200" cy="948585"/>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chemeClr val="dk1"/>
                </a:buClr>
                <a:buSzPts val="1600"/>
                <a:buFont typeface="Twentieth Century"/>
                <a:buNone/>
              </a:pPr>
              <a:r>
                <a:rPr lang="en" sz="1600" b="0" i="0" u="none" strike="noStrike" cap="none">
                  <a:solidFill>
                    <a:schemeClr val="dk1"/>
                  </a:solidFill>
                  <a:latin typeface="Twentieth Century"/>
                  <a:ea typeface="Twentieth Century"/>
                  <a:cs typeface="Twentieth Century"/>
                  <a:sym typeface="Twentieth Century"/>
                </a:rPr>
                <a:t>Works with many programming    languages including Python</a:t>
              </a:r>
              <a:endParaRPr sz="1100" b="0" i="0" u="none" strike="noStrike" cap="none">
                <a:solidFill>
                  <a:srgbClr val="000000"/>
                </a:solidFill>
                <a:latin typeface="Arial"/>
                <a:ea typeface="Arial"/>
                <a:cs typeface="Arial"/>
                <a:sym typeface="Arial"/>
              </a:endParaRPr>
            </a:p>
          </p:txBody>
        </p:sp>
        <p:sp>
          <p:nvSpPr>
            <p:cNvPr id="347" name="Google Shape;347;p36"/>
            <p:cNvSpPr/>
            <p:nvPr/>
          </p:nvSpPr>
          <p:spPr>
            <a:xfrm>
              <a:off x="0" y="2373336"/>
              <a:ext cx="4730817" cy="948585"/>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8" name="Google Shape;348;p36"/>
            <p:cNvSpPr/>
            <p:nvPr/>
          </p:nvSpPr>
          <p:spPr>
            <a:xfrm>
              <a:off x="286947" y="2586768"/>
              <a:ext cx="521722" cy="521722"/>
            </a:xfrm>
            <a:prstGeom prst="rect">
              <a:avLst/>
            </a:prstGeom>
            <a:blipFill rotWithShape="1">
              <a:blip r:embed="rId6">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9" name="Google Shape;349;p36"/>
            <p:cNvSpPr/>
            <p:nvPr/>
          </p:nvSpPr>
          <p:spPr>
            <a:xfrm>
              <a:off x="1095616" y="2373336"/>
              <a:ext cx="3635200" cy="948585"/>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0" name="Google Shape;350;p36"/>
            <p:cNvSpPr txBox="1"/>
            <p:nvPr/>
          </p:nvSpPr>
          <p:spPr>
            <a:xfrm>
              <a:off x="1095616" y="2373336"/>
              <a:ext cx="3635200" cy="948585"/>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chemeClr val="dk1"/>
                </a:buClr>
                <a:buSzPts val="1600"/>
                <a:buFont typeface="Twentieth Century"/>
                <a:buNone/>
              </a:pPr>
              <a:r>
                <a:rPr lang="en" sz="1600" b="0" i="0" u="none" strike="noStrike" cap="none">
                  <a:solidFill>
                    <a:schemeClr val="dk1"/>
                  </a:solidFill>
                  <a:latin typeface="Twentieth Century"/>
                  <a:ea typeface="Twentieth Century"/>
                  <a:cs typeface="Twentieth Century"/>
                  <a:sym typeface="Twentieth Century"/>
                </a:rPr>
                <a:t>Implementation of gradient boosted decision trees</a:t>
              </a:r>
              <a:endParaRPr sz="1100" b="0" i="0" u="none" strike="noStrike" cap="none">
                <a:solidFill>
                  <a:srgbClr val="000000"/>
                </a:solidFill>
                <a:latin typeface="Arial"/>
                <a:ea typeface="Arial"/>
                <a:cs typeface="Arial"/>
                <a:sym typeface="Arial"/>
              </a:endParaRPr>
            </a:p>
          </p:txBody>
        </p:sp>
        <p:sp>
          <p:nvSpPr>
            <p:cNvPr id="351" name="Google Shape;351;p36"/>
            <p:cNvSpPr/>
            <p:nvPr/>
          </p:nvSpPr>
          <p:spPr>
            <a:xfrm>
              <a:off x="0" y="3559068"/>
              <a:ext cx="4730817" cy="948585"/>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2" name="Google Shape;352;p36"/>
            <p:cNvSpPr/>
            <p:nvPr/>
          </p:nvSpPr>
          <p:spPr>
            <a:xfrm>
              <a:off x="286947" y="3772500"/>
              <a:ext cx="521722" cy="521722"/>
            </a:xfrm>
            <a:prstGeom prst="rect">
              <a:avLst/>
            </a:prstGeom>
            <a:blipFill rotWithShape="1">
              <a:blip r:embed="rId7">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3" name="Google Shape;353;p36"/>
            <p:cNvSpPr/>
            <p:nvPr/>
          </p:nvSpPr>
          <p:spPr>
            <a:xfrm>
              <a:off x="1095616" y="3559068"/>
              <a:ext cx="3635200" cy="948585"/>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4" name="Google Shape;354;p36"/>
            <p:cNvSpPr txBox="1"/>
            <p:nvPr/>
          </p:nvSpPr>
          <p:spPr>
            <a:xfrm>
              <a:off x="1095616" y="3559068"/>
              <a:ext cx="3635200" cy="948585"/>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chemeClr val="dk1"/>
                </a:buClr>
                <a:buSzPts val="1600"/>
                <a:buFont typeface="Twentieth Century"/>
                <a:buNone/>
              </a:pPr>
              <a:r>
                <a:rPr lang="en" sz="1600" b="0" i="0" u="none" strike="noStrike" cap="none">
                  <a:solidFill>
                    <a:schemeClr val="dk1"/>
                  </a:solidFill>
                  <a:latin typeface="Twentieth Century"/>
                  <a:ea typeface="Twentieth Century"/>
                  <a:cs typeface="Twentieth Century"/>
                  <a:sym typeface="Twentieth Century"/>
                </a:rPr>
                <a:t>Designed for high speed and performance</a:t>
              </a:r>
              <a:endParaRPr sz="1100" b="0" i="0" u="none" strike="noStrike" cap="none">
                <a:solidFill>
                  <a:srgbClr val="000000"/>
                </a:solidFill>
                <a:latin typeface="Arial"/>
                <a:ea typeface="Arial"/>
                <a:cs typeface="Arial"/>
                <a:sym typeface="Arial"/>
              </a:endParaRPr>
            </a:p>
          </p:txBody>
        </p:sp>
      </p:grpSp>
      <p:cxnSp>
        <p:nvCxnSpPr>
          <p:cNvPr id="355" name="Google Shape;355;p36"/>
          <p:cNvCxnSpPr/>
          <p:nvPr/>
        </p:nvCxnSpPr>
        <p:spPr>
          <a:xfrm>
            <a:off x="502920" y="840105"/>
            <a:ext cx="8119872" cy="0"/>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60"/>
        <p:cNvGrpSpPr/>
        <p:nvPr/>
      </p:nvGrpSpPr>
      <p:grpSpPr>
        <a:xfrm>
          <a:off x="0" y="0"/>
          <a:ext cx="0" cy="0"/>
          <a:chOff x="0" y="0"/>
          <a:chExt cx="0" cy="0"/>
        </a:xfrm>
      </p:grpSpPr>
      <p:sp>
        <p:nvSpPr>
          <p:cNvPr id="361" name="Google Shape;361;p37"/>
          <p:cNvSpPr txBox="1">
            <a:spLocks noGrp="1"/>
          </p:cNvSpPr>
          <p:nvPr>
            <p:ph type="title"/>
          </p:nvPr>
        </p:nvSpPr>
        <p:spPr>
          <a:xfrm>
            <a:off x="852964" y="125924"/>
            <a:ext cx="7543800" cy="635440"/>
          </a:xfrm>
          <a:prstGeom prst="rect">
            <a:avLst/>
          </a:prstGeom>
          <a:noFill/>
          <a:ln>
            <a:noFill/>
          </a:ln>
        </p:spPr>
        <p:txBody>
          <a:bodyPr spcFirstLastPara="1" wrap="square" lIns="68575" tIns="34275" rIns="68575" bIns="34275" anchor="b" anchorCtr="0">
            <a:normAutofit/>
          </a:bodyPr>
          <a:lstStyle/>
          <a:p>
            <a:pPr marL="0" lvl="0" indent="0" algn="ctr" rtl="0">
              <a:lnSpc>
                <a:spcPct val="80000"/>
              </a:lnSpc>
              <a:spcBef>
                <a:spcPts val="0"/>
              </a:spcBef>
              <a:spcAft>
                <a:spcPts val="0"/>
              </a:spcAft>
              <a:buClr>
                <a:srgbClr val="3F3F3F"/>
              </a:buClr>
              <a:buSzPts val="3300"/>
              <a:buFont typeface="Twentieth Century"/>
              <a:buNone/>
            </a:pPr>
            <a:r>
              <a:rPr lang="en" sz="3300" b="1"/>
              <a:t>Started from the Bottom Now We’re Here</a:t>
            </a:r>
            <a:endParaRPr/>
          </a:p>
        </p:txBody>
      </p:sp>
      <p:sp>
        <p:nvSpPr>
          <p:cNvPr id="362" name="Google Shape;362;p37"/>
          <p:cNvSpPr txBox="1">
            <a:spLocks noGrp="1"/>
          </p:cNvSpPr>
          <p:nvPr>
            <p:ph type="body" idx="1"/>
          </p:nvPr>
        </p:nvSpPr>
        <p:spPr>
          <a:xfrm>
            <a:off x="612647" y="969265"/>
            <a:ext cx="3587878" cy="1715710"/>
          </a:xfrm>
          <a:prstGeom prst="rect">
            <a:avLst/>
          </a:prstGeom>
          <a:noFill/>
          <a:ln>
            <a:noFill/>
          </a:ln>
        </p:spPr>
        <p:txBody>
          <a:bodyPr spcFirstLastPara="1" wrap="square" lIns="0" tIns="34275" rIns="0" bIns="34275" anchor="t" anchorCtr="0">
            <a:normAutofit fontScale="77500" lnSpcReduction="20000"/>
          </a:bodyPr>
          <a:lstStyle/>
          <a:p>
            <a:pPr marL="63500" lvl="0" indent="-103346" algn="ctr" rtl="0">
              <a:lnSpc>
                <a:spcPct val="110000"/>
              </a:lnSpc>
              <a:spcBef>
                <a:spcPts val="0"/>
              </a:spcBef>
              <a:spcAft>
                <a:spcPts val="0"/>
              </a:spcAft>
              <a:buSzPct val="100000"/>
              <a:buChar char=" "/>
            </a:pPr>
            <a:r>
              <a:rPr lang="en" sz="2100" b="1" u="sng"/>
              <a:t>Tuning Techniques:</a:t>
            </a:r>
            <a:endParaRPr/>
          </a:p>
          <a:p>
            <a:pPr marL="63500" lvl="0" indent="-83661" algn="l" rtl="0">
              <a:lnSpc>
                <a:spcPct val="110000"/>
              </a:lnSpc>
              <a:spcBef>
                <a:spcPts val="1100"/>
              </a:spcBef>
              <a:spcAft>
                <a:spcPts val="0"/>
              </a:spcAft>
              <a:buClr>
                <a:srgbClr val="3F3F3F"/>
              </a:buClr>
              <a:buSzPct val="100000"/>
              <a:buFont typeface="Noto Sans"/>
              <a:buChar char="⮚"/>
            </a:pPr>
            <a:r>
              <a:rPr lang="en"/>
              <a:t>Under sampling</a:t>
            </a:r>
            <a:endParaRPr/>
          </a:p>
          <a:p>
            <a:pPr marL="63500" lvl="0" indent="-83661" algn="l" rtl="0">
              <a:lnSpc>
                <a:spcPct val="110000"/>
              </a:lnSpc>
              <a:spcBef>
                <a:spcPts val="1100"/>
              </a:spcBef>
              <a:spcAft>
                <a:spcPts val="0"/>
              </a:spcAft>
              <a:buClr>
                <a:srgbClr val="3F3F3F"/>
              </a:buClr>
              <a:buSzPct val="100000"/>
              <a:buFont typeface="Noto Sans"/>
              <a:buChar char="⮚"/>
            </a:pPr>
            <a:r>
              <a:rPr lang="en"/>
              <a:t>Over Sampling</a:t>
            </a:r>
            <a:endParaRPr/>
          </a:p>
          <a:p>
            <a:pPr marL="63500" lvl="0" indent="-83661" algn="l" rtl="0">
              <a:lnSpc>
                <a:spcPct val="110000"/>
              </a:lnSpc>
              <a:spcBef>
                <a:spcPts val="1100"/>
              </a:spcBef>
              <a:spcAft>
                <a:spcPts val="0"/>
              </a:spcAft>
              <a:buClr>
                <a:srgbClr val="3F3F3F"/>
              </a:buClr>
              <a:buSzPct val="100000"/>
              <a:buFont typeface="Noto Sans"/>
              <a:buChar char="⮚"/>
            </a:pPr>
            <a:r>
              <a:rPr lang="en"/>
              <a:t>MSMOTE</a:t>
            </a:r>
            <a:endParaRPr/>
          </a:p>
          <a:p>
            <a:pPr marL="63500" lvl="0" indent="-83661" algn="l" rtl="0">
              <a:lnSpc>
                <a:spcPct val="110000"/>
              </a:lnSpc>
              <a:spcBef>
                <a:spcPts val="1100"/>
              </a:spcBef>
              <a:spcAft>
                <a:spcPts val="0"/>
              </a:spcAft>
              <a:buClr>
                <a:srgbClr val="3F3F3F"/>
              </a:buClr>
              <a:buSzPct val="100000"/>
              <a:buFont typeface="Noto Sans"/>
              <a:buChar char="⮚"/>
            </a:pPr>
            <a:r>
              <a:rPr lang="en"/>
              <a:t>Cross Validation on 7 different hyperparameters</a:t>
            </a:r>
            <a:endParaRPr/>
          </a:p>
        </p:txBody>
      </p:sp>
      <p:cxnSp>
        <p:nvCxnSpPr>
          <p:cNvPr id="363" name="Google Shape;363;p37"/>
          <p:cNvCxnSpPr/>
          <p:nvPr/>
        </p:nvCxnSpPr>
        <p:spPr>
          <a:xfrm>
            <a:off x="745807" y="840105"/>
            <a:ext cx="7758113" cy="0"/>
          </a:xfrm>
          <a:prstGeom prst="straightConnector1">
            <a:avLst/>
          </a:prstGeom>
          <a:noFill/>
          <a:ln w="25400" cap="flat" cmpd="sng">
            <a:solidFill>
              <a:schemeClr val="dk1"/>
            </a:solidFill>
            <a:prstDash val="solid"/>
            <a:round/>
            <a:headEnd type="none" w="sm" len="sm"/>
            <a:tailEnd type="none" w="sm" len="sm"/>
          </a:ln>
        </p:spPr>
      </p:cxnSp>
      <p:pic>
        <p:nvPicPr>
          <p:cNvPr id="364" name="Google Shape;364;p37"/>
          <p:cNvPicPr preferRelativeResize="0"/>
          <p:nvPr/>
        </p:nvPicPr>
        <p:blipFill rotWithShape="1">
          <a:blip r:embed="rId3">
            <a:alphaModFix/>
          </a:blip>
          <a:srcRect/>
          <a:stretch/>
        </p:blipFill>
        <p:spPr>
          <a:xfrm>
            <a:off x="5622820" y="1935679"/>
            <a:ext cx="2743940" cy="909508"/>
          </a:xfrm>
          <a:prstGeom prst="rect">
            <a:avLst/>
          </a:prstGeom>
          <a:noFill/>
          <a:ln w="9525" cap="flat" cmpd="sng">
            <a:solidFill>
              <a:schemeClr val="dk1"/>
            </a:solidFill>
            <a:prstDash val="solid"/>
            <a:round/>
            <a:headEnd type="none" w="sm" len="sm"/>
            <a:tailEnd type="none" w="sm" len="sm"/>
          </a:ln>
        </p:spPr>
      </p:pic>
      <p:pic>
        <p:nvPicPr>
          <p:cNvPr id="365" name="Google Shape;365;p37"/>
          <p:cNvPicPr preferRelativeResize="0"/>
          <p:nvPr/>
        </p:nvPicPr>
        <p:blipFill rotWithShape="1">
          <a:blip r:embed="rId4"/>
          <a:srcRect/>
          <a:stretch/>
        </p:blipFill>
        <p:spPr>
          <a:xfrm>
            <a:off x="5622820" y="3859969"/>
            <a:ext cx="2743940" cy="886853"/>
          </a:xfrm>
          <a:prstGeom prst="rect">
            <a:avLst/>
          </a:prstGeom>
          <a:noFill/>
          <a:ln w="9525" cap="flat" cmpd="sng">
            <a:solidFill>
              <a:schemeClr val="dk1"/>
            </a:solidFill>
            <a:prstDash val="solid"/>
            <a:round/>
            <a:headEnd type="none" w="sm" len="sm"/>
            <a:tailEnd type="none" w="sm" len="sm"/>
          </a:ln>
        </p:spPr>
      </p:pic>
      <p:pic>
        <p:nvPicPr>
          <p:cNvPr id="366" name="Google Shape;366;p37" descr="A picture containing text, antenna&#10;&#10;Description automatically generated"/>
          <p:cNvPicPr preferRelativeResize="0"/>
          <p:nvPr/>
        </p:nvPicPr>
        <p:blipFill rotWithShape="1">
          <a:blip r:embed="rId5">
            <a:alphaModFix/>
          </a:blip>
          <a:srcRect/>
          <a:stretch/>
        </p:blipFill>
        <p:spPr>
          <a:xfrm>
            <a:off x="612647" y="2684975"/>
            <a:ext cx="3447288" cy="2267321"/>
          </a:xfrm>
          <a:prstGeom prst="rect">
            <a:avLst/>
          </a:prstGeom>
          <a:noFill/>
          <a:ln w="9525" cap="flat" cmpd="sng">
            <a:solidFill>
              <a:schemeClr val="dk1"/>
            </a:solidFill>
            <a:prstDash val="solid"/>
            <a:round/>
            <a:headEnd type="none" w="sm" len="sm"/>
            <a:tailEnd type="none" w="sm" len="sm"/>
          </a:ln>
        </p:spPr>
      </p:pic>
      <p:sp>
        <p:nvSpPr>
          <p:cNvPr id="367" name="Google Shape;367;p37"/>
          <p:cNvSpPr txBox="1"/>
          <p:nvPr/>
        </p:nvSpPr>
        <p:spPr>
          <a:xfrm>
            <a:off x="5239512" y="1035432"/>
            <a:ext cx="3483864" cy="90024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chemeClr val="dk1"/>
                </a:solidFill>
                <a:latin typeface="Twentieth Century"/>
                <a:ea typeface="Twentieth Century"/>
                <a:cs typeface="Twentieth Century"/>
                <a:sym typeface="Twentieth Century"/>
              </a:rPr>
              <a:t>Before Tuning: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 sz="1800" b="1" i="1" u="none" strike="noStrike" cap="none">
                <a:solidFill>
                  <a:schemeClr val="dk1"/>
                </a:solidFill>
                <a:latin typeface="Twentieth Century"/>
                <a:ea typeface="Twentieth Century"/>
                <a:cs typeface="Twentieth Century"/>
                <a:sym typeface="Twentieth Century"/>
              </a:rPr>
              <a:t>9/44</a:t>
            </a:r>
            <a:r>
              <a:rPr lang="en" sz="1800" b="1" i="0" u="none" strike="noStrike" cap="none">
                <a:solidFill>
                  <a:schemeClr val="dk1"/>
                </a:solidFill>
                <a:latin typeface="Twentieth Century"/>
                <a:ea typeface="Twentieth Century"/>
                <a:cs typeface="Twentieth Century"/>
                <a:sym typeface="Twentieth Century"/>
              </a:rPr>
              <a:t> </a:t>
            </a:r>
            <a:r>
              <a:rPr lang="en" sz="1800" b="0" i="0" u="none" strike="noStrike" cap="none">
                <a:solidFill>
                  <a:schemeClr val="dk1"/>
                </a:solidFill>
                <a:latin typeface="Twentieth Century"/>
                <a:ea typeface="Twentieth Century"/>
                <a:cs typeface="Twentieth Century"/>
                <a:sym typeface="Twentieth Century"/>
              </a:rPr>
              <a:t>Bankrupt Companies Predicted Correctly</a:t>
            </a:r>
            <a:endParaRPr sz="1100" b="0" i="0" u="none" strike="noStrike" cap="none">
              <a:solidFill>
                <a:srgbClr val="000000"/>
              </a:solidFill>
              <a:latin typeface="Arial"/>
              <a:ea typeface="Arial"/>
              <a:cs typeface="Arial"/>
              <a:sym typeface="Arial"/>
            </a:endParaRPr>
          </a:p>
        </p:txBody>
      </p:sp>
      <p:sp>
        <p:nvSpPr>
          <p:cNvPr id="368" name="Google Shape;368;p37"/>
          <p:cNvSpPr txBox="1"/>
          <p:nvPr/>
        </p:nvSpPr>
        <p:spPr>
          <a:xfrm>
            <a:off x="5252858" y="2899903"/>
            <a:ext cx="3483864" cy="90024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chemeClr val="dk1"/>
                </a:solidFill>
                <a:latin typeface="Twentieth Century"/>
                <a:ea typeface="Twentieth Century"/>
                <a:cs typeface="Twentieth Century"/>
                <a:sym typeface="Twentieth Century"/>
              </a:rPr>
              <a:t>After Tuning: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 sz="1800" b="1" i="1" u="none" strike="noStrike" cap="none">
                <a:solidFill>
                  <a:schemeClr val="dk1"/>
                </a:solidFill>
                <a:latin typeface="Twentieth Century"/>
                <a:ea typeface="Twentieth Century"/>
                <a:cs typeface="Twentieth Century"/>
                <a:sym typeface="Twentieth Century"/>
              </a:rPr>
              <a:t>40/44</a:t>
            </a:r>
            <a:r>
              <a:rPr lang="en" sz="1800" b="1" i="0" u="none" strike="noStrike" cap="none">
                <a:solidFill>
                  <a:schemeClr val="dk1"/>
                </a:solidFill>
                <a:latin typeface="Twentieth Century"/>
                <a:ea typeface="Twentieth Century"/>
                <a:cs typeface="Twentieth Century"/>
                <a:sym typeface="Twentieth Century"/>
              </a:rPr>
              <a:t> </a:t>
            </a:r>
            <a:r>
              <a:rPr lang="en" sz="1800" b="0" i="0" u="none" strike="noStrike" cap="none">
                <a:solidFill>
                  <a:schemeClr val="dk1"/>
                </a:solidFill>
                <a:latin typeface="Twentieth Century"/>
                <a:ea typeface="Twentieth Century"/>
                <a:cs typeface="Twentieth Century"/>
                <a:sym typeface="Twentieth Century"/>
              </a:rPr>
              <a:t>Bankrupt Companies Predicted Correctly </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
                                        </p:tgtEl>
                                        <p:attrNameLst>
                                          <p:attrName>style.visibility</p:attrName>
                                        </p:attrNameLst>
                                      </p:cBhvr>
                                      <p:to>
                                        <p:strVal val="visible"/>
                                      </p:to>
                                    </p:set>
                                    <p:anim calcmode="lin" valueType="num">
                                      <p:cBhvr additive="base">
                                        <p:cTn id="13" dur="500"/>
                                        <p:tgtEl>
                                          <p:spTgt spid="368"/>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 calcmode="lin" valueType="num">
                                      <p:cBhvr additive="base">
                                        <p:cTn id="16" dur="500"/>
                                        <p:tgtEl>
                                          <p:spTgt spid="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73"/>
        <p:cNvGrpSpPr/>
        <p:nvPr/>
      </p:nvGrpSpPr>
      <p:grpSpPr>
        <a:xfrm>
          <a:off x="0" y="0"/>
          <a:ext cx="0" cy="0"/>
          <a:chOff x="0" y="0"/>
          <a:chExt cx="0" cy="0"/>
        </a:xfrm>
      </p:grpSpPr>
      <p:sp>
        <p:nvSpPr>
          <p:cNvPr id="374" name="Google Shape;374;p38"/>
          <p:cNvSpPr txBox="1">
            <a:spLocks noGrp="1"/>
          </p:cNvSpPr>
          <p:nvPr>
            <p:ph type="title"/>
          </p:nvPr>
        </p:nvSpPr>
        <p:spPr>
          <a:xfrm>
            <a:off x="482599" y="479587"/>
            <a:ext cx="2638175" cy="1570481"/>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2700"/>
              <a:buFont typeface="Twentieth Century"/>
              <a:buNone/>
            </a:pPr>
            <a:r>
              <a:rPr lang="en" sz="3300" b="1">
                <a:solidFill>
                  <a:srgbClr val="3F3F3F"/>
                </a:solidFill>
                <a:latin typeface="Arial"/>
                <a:ea typeface="Arial"/>
                <a:cs typeface="Arial"/>
                <a:sym typeface="Arial"/>
              </a:rPr>
              <a:t>Cleaning and Modeling in Dataiku</a:t>
            </a:r>
            <a:br>
              <a:rPr lang="en" sz="2700" b="1">
                <a:solidFill>
                  <a:srgbClr val="3F3F3F"/>
                </a:solidFill>
                <a:latin typeface="Arial"/>
                <a:ea typeface="Arial"/>
                <a:cs typeface="Arial"/>
                <a:sym typeface="Arial"/>
              </a:rPr>
            </a:br>
            <a:endParaRPr>
              <a:solidFill>
                <a:srgbClr val="3F3F3F"/>
              </a:solidFill>
            </a:endParaRPr>
          </a:p>
        </p:txBody>
      </p:sp>
      <p:sp>
        <p:nvSpPr>
          <p:cNvPr id="375" name="Google Shape;375;p38"/>
          <p:cNvSpPr txBox="1">
            <a:spLocks noGrp="1"/>
          </p:cNvSpPr>
          <p:nvPr>
            <p:ph type="body" idx="2"/>
          </p:nvPr>
        </p:nvSpPr>
        <p:spPr>
          <a:xfrm>
            <a:off x="482599" y="1939867"/>
            <a:ext cx="2638175" cy="2503645"/>
          </a:xfrm>
          <a:prstGeom prst="rect">
            <a:avLst/>
          </a:prstGeom>
          <a:noFill/>
          <a:ln>
            <a:noFill/>
          </a:ln>
        </p:spPr>
        <p:txBody>
          <a:bodyPr spcFirstLastPara="1" wrap="square" lIns="68575" tIns="34275" rIns="68575" bIns="34275" anchor="t" anchorCtr="0">
            <a:normAutofit/>
          </a:bodyPr>
          <a:lstStyle/>
          <a:p>
            <a:pPr marL="241300" lvl="0" indent="-139700" algn="l" rtl="0">
              <a:lnSpc>
                <a:spcPct val="110000"/>
              </a:lnSpc>
              <a:spcBef>
                <a:spcPts val="1100"/>
              </a:spcBef>
              <a:spcAft>
                <a:spcPts val="0"/>
              </a:spcAft>
              <a:buClr>
                <a:srgbClr val="262626"/>
              </a:buClr>
              <a:buSzPts val="1500"/>
              <a:buFont typeface="Arial"/>
              <a:buNone/>
            </a:pPr>
            <a:endParaRPr sz="1500">
              <a:solidFill>
                <a:schemeClr val="dk1"/>
              </a:solidFill>
            </a:endParaRPr>
          </a:p>
          <a:p>
            <a:pPr marL="241300" lvl="0" indent="-234950" algn="l" rtl="0">
              <a:lnSpc>
                <a:spcPct val="110000"/>
              </a:lnSpc>
              <a:spcBef>
                <a:spcPts val="1100"/>
              </a:spcBef>
              <a:spcAft>
                <a:spcPts val="0"/>
              </a:spcAft>
              <a:buClr>
                <a:srgbClr val="262626"/>
              </a:buClr>
              <a:buSzPts val="1500"/>
              <a:buFont typeface="Arial"/>
              <a:buAutoNum type="arabicPeriod"/>
            </a:pPr>
            <a:r>
              <a:rPr lang="en" sz="1500">
                <a:solidFill>
                  <a:srgbClr val="3F3F3F"/>
                </a:solidFill>
              </a:rPr>
              <a:t>Data Preparation</a:t>
            </a:r>
            <a:endParaRPr/>
          </a:p>
          <a:p>
            <a:pPr marL="241300" lvl="0" indent="-234950" algn="l" rtl="0">
              <a:lnSpc>
                <a:spcPct val="110000"/>
              </a:lnSpc>
              <a:spcBef>
                <a:spcPts val="1100"/>
              </a:spcBef>
              <a:spcAft>
                <a:spcPts val="0"/>
              </a:spcAft>
              <a:buClr>
                <a:srgbClr val="262626"/>
              </a:buClr>
              <a:buSzPts val="1500"/>
              <a:buFont typeface="Arial"/>
              <a:buAutoNum type="arabicPeriod"/>
            </a:pPr>
            <a:r>
              <a:rPr lang="en" sz="1500">
                <a:solidFill>
                  <a:srgbClr val="3F3F3F"/>
                </a:solidFill>
              </a:rPr>
              <a:t>Exploratory Data Analysis</a:t>
            </a:r>
            <a:endParaRPr/>
          </a:p>
          <a:p>
            <a:pPr marL="241300" lvl="0" indent="-234950" algn="l" rtl="0">
              <a:lnSpc>
                <a:spcPct val="110000"/>
              </a:lnSpc>
              <a:spcBef>
                <a:spcPts val="1100"/>
              </a:spcBef>
              <a:spcAft>
                <a:spcPts val="0"/>
              </a:spcAft>
              <a:buClr>
                <a:srgbClr val="262626"/>
              </a:buClr>
              <a:buSzPts val="1500"/>
              <a:buFont typeface="Arial"/>
              <a:buAutoNum type="arabicPeriod"/>
            </a:pPr>
            <a:r>
              <a:rPr lang="en" sz="1500">
                <a:solidFill>
                  <a:srgbClr val="3F3F3F"/>
                </a:solidFill>
              </a:rPr>
              <a:t>Model Selection</a:t>
            </a:r>
            <a:endParaRPr/>
          </a:p>
          <a:p>
            <a:pPr marL="241300" lvl="0" indent="-234950" algn="l" rtl="0">
              <a:lnSpc>
                <a:spcPct val="110000"/>
              </a:lnSpc>
              <a:spcBef>
                <a:spcPts val="1100"/>
              </a:spcBef>
              <a:spcAft>
                <a:spcPts val="0"/>
              </a:spcAft>
              <a:buClr>
                <a:srgbClr val="262626"/>
              </a:buClr>
              <a:buSzPts val="1500"/>
              <a:buFont typeface="Arial"/>
              <a:buAutoNum type="arabicPeriod"/>
            </a:pPr>
            <a:r>
              <a:rPr lang="en" sz="1500">
                <a:solidFill>
                  <a:srgbClr val="3F3F3F"/>
                </a:solidFill>
              </a:rPr>
              <a:t>Model Execution</a:t>
            </a:r>
            <a:endParaRPr/>
          </a:p>
          <a:p>
            <a:pPr marL="241300" lvl="0" indent="-152400" algn="l" rtl="0">
              <a:lnSpc>
                <a:spcPct val="110000"/>
              </a:lnSpc>
              <a:spcBef>
                <a:spcPts val="1100"/>
              </a:spcBef>
              <a:spcAft>
                <a:spcPts val="0"/>
              </a:spcAft>
              <a:buClr>
                <a:srgbClr val="3F3F3F"/>
              </a:buClr>
              <a:buSzPts val="1400"/>
              <a:buFont typeface="Arial"/>
              <a:buNone/>
            </a:pPr>
            <a:endParaRPr>
              <a:solidFill>
                <a:schemeClr val="dk1"/>
              </a:solidFill>
            </a:endParaRPr>
          </a:p>
          <a:p>
            <a:pPr marL="241300" lvl="0" indent="-152400" algn="l" rtl="0">
              <a:lnSpc>
                <a:spcPct val="110000"/>
              </a:lnSpc>
              <a:spcBef>
                <a:spcPts val="1100"/>
              </a:spcBef>
              <a:spcAft>
                <a:spcPts val="0"/>
              </a:spcAft>
              <a:buClr>
                <a:srgbClr val="3F3F3F"/>
              </a:buClr>
              <a:buSzPts val="1400"/>
              <a:buFont typeface="Arial"/>
              <a:buNone/>
            </a:pPr>
            <a:endParaRPr>
              <a:solidFill>
                <a:schemeClr val="dk1"/>
              </a:solidFill>
            </a:endParaRPr>
          </a:p>
          <a:p>
            <a:pPr marL="241300" lvl="0" indent="-152400" algn="l" rtl="0">
              <a:lnSpc>
                <a:spcPct val="110000"/>
              </a:lnSpc>
              <a:spcBef>
                <a:spcPts val="1100"/>
              </a:spcBef>
              <a:spcAft>
                <a:spcPts val="0"/>
              </a:spcAft>
              <a:buClr>
                <a:srgbClr val="3F3F3F"/>
              </a:buClr>
              <a:buSzPts val="1400"/>
              <a:buFont typeface="Arial"/>
              <a:buNone/>
            </a:pPr>
            <a:endParaRPr>
              <a:solidFill>
                <a:schemeClr val="dk1"/>
              </a:solidFill>
            </a:endParaRPr>
          </a:p>
        </p:txBody>
      </p:sp>
      <p:pic>
        <p:nvPicPr>
          <p:cNvPr id="376" name="Google Shape;376;p38" descr="A picture containing text, businesscard, vector graphics&#10;&#10;Description automatically generated"/>
          <p:cNvPicPr preferRelativeResize="0"/>
          <p:nvPr/>
        </p:nvPicPr>
        <p:blipFill rotWithShape="1">
          <a:blip r:embed="rId3">
            <a:alphaModFix/>
          </a:blip>
          <a:srcRect/>
          <a:stretch/>
        </p:blipFill>
        <p:spPr>
          <a:xfrm>
            <a:off x="3454811" y="1891141"/>
            <a:ext cx="3106603" cy="1492396"/>
          </a:xfrm>
          <a:prstGeom prst="rect">
            <a:avLst/>
          </a:prstGeom>
          <a:solidFill>
            <a:schemeClr val="lt1"/>
          </a:solidFill>
          <a:ln w="25400" cap="flat" cmpd="sng">
            <a:solidFill>
              <a:schemeClr val="dk1"/>
            </a:solidFill>
            <a:prstDash val="solid"/>
            <a:round/>
            <a:headEnd type="none" w="sm" len="sm"/>
            <a:tailEnd type="none" w="sm" len="sm"/>
          </a:ln>
        </p:spPr>
      </p:pic>
      <p:pic>
        <p:nvPicPr>
          <p:cNvPr id="377" name="Google Shape;377;p38" descr="Graphical user interface, text, application&#10;&#10;Description automatically generated"/>
          <p:cNvPicPr preferRelativeResize="0"/>
          <p:nvPr/>
        </p:nvPicPr>
        <p:blipFill rotWithShape="1">
          <a:blip r:embed="rId4">
            <a:alphaModFix/>
          </a:blip>
          <a:srcRect/>
          <a:stretch/>
        </p:blipFill>
        <p:spPr>
          <a:xfrm>
            <a:off x="6651343" y="839203"/>
            <a:ext cx="2218808" cy="3427464"/>
          </a:xfrm>
          <a:prstGeom prst="rect">
            <a:avLst/>
          </a:prstGeom>
          <a:solidFill>
            <a:schemeClr val="lt1"/>
          </a:solidFill>
          <a:ln w="25400" cap="flat" cmpd="sng">
            <a:solidFill>
              <a:schemeClr val="dk1"/>
            </a:solidFill>
            <a:prstDash val="solid"/>
            <a:round/>
            <a:headEnd type="none" w="sm" len="sm"/>
            <a:tailEnd type="none" w="sm" len="sm"/>
          </a:ln>
        </p:spPr>
      </p:pic>
      <p:cxnSp>
        <p:nvCxnSpPr>
          <p:cNvPr id="378" name="Google Shape;378;p38"/>
          <p:cNvCxnSpPr/>
          <p:nvPr/>
        </p:nvCxnSpPr>
        <p:spPr>
          <a:xfrm>
            <a:off x="333876" y="1939867"/>
            <a:ext cx="288036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800100" y="196658"/>
            <a:ext cx="7543800" cy="1544913"/>
          </a:xfrm>
          <a:prstGeom prst="rect">
            <a:avLst/>
          </a:prstGeom>
          <a:noFill/>
          <a:ln>
            <a:noFill/>
          </a:ln>
        </p:spPr>
        <p:txBody>
          <a:bodyPr spcFirstLastPara="1" wrap="square" lIns="68575" tIns="34275" rIns="68575" bIns="34275" anchor="b" anchorCtr="0">
            <a:normAutofit fontScale="90000"/>
          </a:bodyPr>
          <a:lstStyle/>
          <a:p>
            <a:pPr marL="0" lvl="0" indent="0" algn="l" rtl="0">
              <a:lnSpc>
                <a:spcPct val="80000"/>
              </a:lnSpc>
              <a:spcBef>
                <a:spcPts val="0"/>
              </a:spcBef>
              <a:spcAft>
                <a:spcPts val="0"/>
              </a:spcAft>
              <a:buClr>
                <a:srgbClr val="3F3F3F"/>
              </a:buClr>
              <a:buSzPct val="36585"/>
              <a:buNone/>
            </a:pPr>
            <a:r>
              <a:rPr lang="en" dirty="0"/>
              <a:t>      Dataiku Final Modeling Results</a:t>
            </a:r>
            <a:br>
              <a:rPr lang="en" dirty="0"/>
            </a:br>
            <a:br>
              <a:rPr lang="en" dirty="0"/>
            </a:br>
            <a:r>
              <a:rPr lang="en" dirty="0"/>
              <a:t>       SGD				      XGBoost</a:t>
            </a:r>
            <a:endParaRPr dirty="0"/>
          </a:p>
        </p:txBody>
      </p:sp>
      <p:pic>
        <p:nvPicPr>
          <p:cNvPr id="385" name="Google Shape;385;p39" descr="Chart, bar chart&#10;&#10;Description automatically generated"/>
          <p:cNvPicPr preferRelativeResize="0"/>
          <p:nvPr/>
        </p:nvPicPr>
        <p:blipFill rotWithShape="1">
          <a:blip r:embed="rId3">
            <a:alphaModFix/>
          </a:blip>
          <a:srcRect/>
          <a:stretch/>
        </p:blipFill>
        <p:spPr>
          <a:xfrm>
            <a:off x="5430746" y="2049768"/>
            <a:ext cx="2941249" cy="2482745"/>
          </a:xfrm>
          <a:prstGeom prst="rect">
            <a:avLst/>
          </a:prstGeom>
          <a:solidFill>
            <a:schemeClr val="lt1"/>
          </a:solidFill>
          <a:ln w="25400" cap="flat" cmpd="sng">
            <a:solidFill>
              <a:schemeClr val="dk1"/>
            </a:solidFill>
            <a:prstDash val="solid"/>
            <a:round/>
            <a:headEnd type="none" w="sm" len="sm"/>
            <a:tailEnd type="none" w="sm" len="sm"/>
          </a:ln>
        </p:spPr>
      </p:pic>
      <p:pic>
        <p:nvPicPr>
          <p:cNvPr id="386" name="Google Shape;386;p39" descr="Chart, bar chart&#10;&#10;Description automatically generated"/>
          <p:cNvPicPr preferRelativeResize="0"/>
          <p:nvPr/>
        </p:nvPicPr>
        <p:blipFill rotWithShape="1">
          <a:blip r:embed="rId4">
            <a:alphaModFix/>
          </a:blip>
          <a:srcRect/>
          <a:stretch/>
        </p:blipFill>
        <p:spPr>
          <a:xfrm>
            <a:off x="772007" y="2050529"/>
            <a:ext cx="2941249" cy="2481984"/>
          </a:xfrm>
          <a:prstGeom prst="rect">
            <a:avLst/>
          </a:prstGeom>
          <a:solidFill>
            <a:schemeClr val="lt1"/>
          </a:solidFill>
          <a:ln w="25400" cap="flat" cmpd="sng">
            <a:solidFill>
              <a:schemeClr val="dk1"/>
            </a:solidFill>
            <a:prstDash val="solid"/>
            <a:round/>
            <a:headEnd type="none" w="sm" len="sm"/>
            <a:tailEnd type="none" w="sm" len="sm"/>
          </a:ln>
        </p:spPr>
      </p:pic>
      <p:cxnSp>
        <p:nvCxnSpPr>
          <p:cNvPr id="387" name="Google Shape;387;p39"/>
          <p:cNvCxnSpPr/>
          <p:nvPr/>
        </p:nvCxnSpPr>
        <p:spPr>
          <a:xfrm>
            <a:off x="800100" y="1005209"/>
            <a:ext cx="754380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92"/>
        <p:cNvGrpSpPr/>
        <p:nvPr/>
      </p:nvGrpSpPr>
      <p:grpSpPr>
        <a:xfrm>
          <a:off x="0" y="0"/>
          <a:ext cx="0" cy="0"/>
          <a:chOff x="0" y="0"/>
          <a:chExt cx="0" cy="0"/>
        </a:xfrm>
      </p:grpSpPr>
      <p:sp>
        <p:nvSpPr>
          <p:cNvPr id="393" name="Google Shape;393;p40"/>
          <p:cNvSpPr txBox="1">
            <a:spLocks noGrp="1"/>
          </p:cNvSpPr>
          <p:nvPr>
            <p:ph type="title"/>
          </p:nvPr>
        </p:nvSpPr>
        <p:spPr>
          <a:xfrm>
            <a:off x="822960" y="214952"/>
            <a:ext cx="7543800" cy="736024"/>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2700"/>
              <a:buFont typeface="Twentieth Century"/>
              <a:buNone/>
            </a:pPr>
            <a:r>
              <a:rPr lang="en" sz="2700" b="1"/>
              <a:t>Who did it best? </a:t>
            </a:r>
            <a:endParaRPr/>
          </a:p>
        </p:txBody>
      </p:sp>
      <p:cxnSp>
        <p:nvCxnSpPr>
          <p:cNvPr id="394" name="Google Shape;394;p40"/>
          <p:cNvCxnSpPr/>
          <p:nvPr/>
        </p:nvCxnSpPr>
        <p:spPr>
          <a:xfrm>
            <a:off x="709232" y="958977"/>
            <a:ext cx="7849553" cy="0"/>
          </a:xfrm>
          <a:prstGeom prst="straightConnector1">
            <a:avLst/>
          </a:prstGeom>
          <a:noFill/>
          <a:ln w="25400" cap="flat" cmpd="sng">
            <a:solidFill>
              <a:schemeClr val="dk1"/>
            </a:solidFill>
            <a:prstDash val="solid"/>
            <a:round/>
            <a:headEnd type="none" w="sm" len="sm"/>
            <a:tailEnd type="none" w="sm" len="sm"/>
          </a:ln>
        </p:spPr>
      </p:cxnSp>
      <p:sp>
        <p:nvSpPr>
          <p:cNvPr id="395" name="Google Shape;395;p40"/>
          <p:cNvSpPr txBox="1">
            <a:spLocks noGrp="1"/>
          </p:cNvSpPr>
          <p:nvPr>
            <p:ph type="body" idx="2"/>
          </p:nvPr>
        </p:nvSpPr>
        <p:spPr>
          <a:xfrm>
            <a:off x="4776857" y="1492396"/>
            <a:ext cx="3589904" cy="2811146"/>
          </a:xfrm>
          <a:prstGeom prst="rect">
            <a:avLst/>
          </a:prstGeom>
          <a:noFill/>
          <a:ln>
            <a:noFill/>
          </a:ln>
        </p:spPr>
        <p:txBody>
          <a:bodyPr spcFirstLastPara="1" wrap="square" lIns="0" tIns="34275" rIns="0" bIns="34275" anchor="t" anchorCtr="0">
            <a:normAutofit/>
          </a:bodyPr>
          <a:lstStyle/>
          <a:p>
            <a:pPr marL="342900" lvl="0" indent="-254000" algn="l" rtl="0">
              <a:lnSpc>
                <a:spcPct val="110000"/>
              </a:lnSpc>
              <a:spcBef>
                <a:spcPts val="900"/>
              </a:spcBef>
              <a:spcAft>
                <a:spcPts val="0"/>
              </a:spcAft>
              <a:buClr>
                <a:srgbClr val="3F3F3F"/>
              </a:buClr>
              <a:buSzPts val="1400"/>
              <a:buFont typeface="Noto Sans Symbols"/>
              <a:buChar char="⮚"/>
            </a:pPr>
            <a:r>
              <a:rPr lang="en" sz="1400"/>
              <a:t>Both Dataiku and standard practice require understanding your data enough to transform, clean, and process it</a:t>
            </a:r>
            <a:endParaRPr/>
          </a:p>
          <a:p>
            <a:pPr marL="342900" lvl="0" indent="-254000" algn="l" rtl="0">
              <a:lnSpc>
                <a:spcPct val="110000"/>
              </a:lnSpc>
              <a:spcBef>
                <a:spcPts val="900"/>
              </a:spcBef>
              <a:spcAft>
                <a:spcPts val="0"/>
              </a:spcAft>
              <a:buClr>
                <a:srgbClr val="3F3F3F"/>
              </a:buClr>
              <a:buSzPts val="1400"/>
              <a:buFont typeface="Noto Sans Symbols"/>
              <a:buChar char="⮚"/>
            </a:pPr>
            <a:r>
              <a:rPr lang="en" sz="1400"/>
              <a:t>Both use similar modeling, and when similar models are not available, Dataiku allows users to create custom models</a:t>
            </a:r>
            <a:endParaRPr/>
          </a:p>
          <a:p>
            <a:pPr marL="342900" lvl="0" indent="-254000" algn="l" rtl="0">
              <a:lnSpc>
                <a:spcPct val="110000"/>
              </a:lnSpc>
              <a:spcBef>
                <a:spcPts val="900"/>
              </a:spcBef>
              <a:spcAft>
                <a:spcPts val="0"/>
              </a:spcAft>
              <a:buClr>
                <a:srgbClr val="3F3F3F"/>
              </a:buClr>
              <a:buSzPts val="1400"/>
              <a:buFont typeface="Noto Sans Symbols"/>
              <a:buChar char="⮚"/>
            </a:pPr>
            <a:r>
              <a:rPr lang="en" sz="1400"/>
              <a:t>Despite this a handmade tuned model using machine learning libraries will, more likely than not, outperform a premade model</a:t>
            </a:r>
            <a:endParaRPr/>
          </a:p>
          <a:p>
            <a:pPr marL="342900" lvl="0" indent="-165100" algn="l" rtl="0">
              <a:lnSpc>
                <a:spcPct val="110000"/>
              </a:lnSpc>
              <a:spcBef>
                <a:spcPts val="900"/>
              </a:spcBef>
              <a:spcAft>
                <a:spcPts val="0"/>
              </a:spcAft>
              <a:buSzPts val="1400"/>
              <a:buFont typeface="Noto Sans Symbols"/>
              <a:buNone/>
            </a:pPr>
            <a:endParaRPr/>
          </a:p>
        </p:txBody>
      </p:sp>
      <p:pic>
        <p:nvPicPr>
          <p:cNvPr id="396" name="Google Shape;396;p40" descr="Diagram, venn diagram&#10;&#10;Description automatically generated"/>
          <p:cNvPicPr preferRelativeResize="0"/>
          <p:nvPr/>
        </p:nvPicPr>
        <p:blipFill rotWithShape="1">
          <a:blip r:embed="rId3">
            <a:alphaModFix/>
          </a:blip>
          <a:srcRect/>
          <a:stretch/>
        </p:blipFill>
        <p:spPr>
          <a:xfrm>
            <a:off x="308442" y="1058678"/>
            <a:ext cx="4058702" cy="36785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401"/>
        <p:cNvGrpSpPr/>
        <p:nvPr/>
      </p:nvGrpSpPr>
      <p:grpSpPr>
        <a:xfrm>
          <a:off x="0" y="0"/>
          <a:ext cx="0" cy="0"/>
          <a:chOff x="0" y="0"/>
          <a:chExt cx="0" cy="0"/>
        </a:xfrm>
      </p:grpSpPr>
      <p:cxnSp>
        <p:nvCxnSpPr>
          <p:cNvPr id="402" name="Google Shape;402;p41"/>
          <p:cNvCxnSpPr/>
          <p:nvPr/>
        </p:nvCxnSpPr>
        <p:spPr>
          <a:xfrm>
            <a:off x="745808" y="840105"/>
            <a:ext cx="7312343" cy="0"/>
          </a:xfrm>
          <a:prstGeom prst="straightConnector1">
            <a:avLst/>
          </a:prstGeom>
          <a:noFill/>
          <a:ln w="9525" cap="flat" cmpd="sng">
            <a:solidFill>
              <a:schemeClr val="dk1"/>
            </a:solidFill>
            <a:prstDash val="dash"/>
            <a:round/>
            <a:headEnd type="none" w="sm" len="sm"/>
            <a:tailEnd type="none" w="sm" len="sm"/>
          </a:ln>
        </p:spPr>
      </p:cxnSp>
      <p:sp>
        <p:nvSpPr>
          <p:cNvPr id="403" name="Google Shape;403;p41"/>
          <p:cNvSpPr txBox="1">
            <a:spLocks noGrp="1"/>
          </p:cNvSpPr>
          <p:nvPr>
            <p:ph type="body" idx="1"/>
          </p:nvPr>
        </p:nvSpPr>
        <p:spPr>
          <a:xfrm>
            <a:off x="745808" y="1033272"/>
            <a:ext cx="7312343" cy="3368548"/>
          </a:xfrm>
          <a:prstGeom prst="rect">
            <a:avLst/>
          </a:prstGeom>
          <a:noFill/>
          <a:ln>
            <a:noFill/>
          </a:ln>
        </p:spPr>
        <p:txBody>
          <a:bodyPr spcFirstLastPara="1" wrap="square" lIns="0" tIns="34275" rIns="0" bIns="34275" anchor="t" anchorCtr="0">
            <a:normAutofit/>
          </a:bodyPr>
          <a:lstStyle/>
          <a:p>
            <a:pPr marL="63500" lvl="0" indent="-107950" algn="l" rtl="0">
              <a:lnSpc>
                <a:spcPct val="110000"/>
              </a:lnSpc>
              <a:spcBef>
                <a:spcPts val="0"/>
              </a:spcBef>
              <a:spcAft>
                <a:spcPts val="0"/>
              </a:spcAft>
              <a:buClr>
                <a:srgbClr val="0C0C0C"/>
              </a:buClr>
              <a:buSzPts val="1700"/>
              <a:buFont typeface="Noto Sans"/>
              <a:buChar char="❖"/>
            </a:pPr>
            <a:r>
              <a:rPr lang="en" u="sng">
                <a:solidFill>
                  <a:schemeClr val="hlink"/>
                </a:solidFill>
                <a:hlinkClick r:id="rId3"/>
              </a:rPr>
              <a:t>https://data-flair.training/blogs/gradient-boosting-algorithm/</a:t>
            </a:r>
            <a:endParaRPr/>
          </a:p>
          <a:p>
            <a:pPr marL="63500" lvl="0" indent="-107950" algn="l" rtl="0">
              <a:lnSpc>
                <a:spcPct val="110000"/>
              </a:lnSpc>
              <a:spcBef>
                <a:spcPts val="1100"/>
              </a:spcBef>
              <a:spcAft>
                <a:spcPts val="0"/>
              </a:spcAft>
              <a:buClr>
                <a:srgbClr val="0C0C0C"/>
              </a:buClr>
              <a:buSzPts val="1700"/>
              <a:buFont typeface="Noto Sans"/>
              <a:buChar char="❖"/>
            </a:pPr>
            <a:r>
              <a:rPr lang="en" u="sng">
                <a:solidFill>
                  <a:schemeClr val="hlink"/>
                </a:solidFill>
                <a:hlinkClick r:id="rId4"/>
              </a:rPr>
              <a:t>https://data-flair.training/blogs/xgboost-algorithm/</a:t>
            </a:r>
            <a:endParaRPr/>
          </a:p>
          <a:p>
            <a:pPr marL="63500" lvl="0" indent="-107950" algn="l" rtl="0">
              <a:lnSpc>
                <a:spcPct val="110000"/>
              </a:lnSpc>
              <a:spcBef>
                <a:spcPts val="1100"/>
              </a:spcBef>
              <a:spcAft>
                <a:spcPts val="0"/>
              </a:spcAft>
              <a:buClr>
                <a:srgbClr val="0C0C0C"/>
              </a:buClr>
              <a:buSzPts val="1700"/>
              <a:buFont typeface="Noto Sans"/>
              <a:buChar char="❖"/>
            </a:pPr>
            <a:r>
              <a:rPr lang="en" u="sng">
                <a:solidFill>
                  <a:schemeClr val="hlink"/>
                </a:solidFill>
                <a:hlinkClick r:id="rId5"/>
              </a:rPr>
              <a:t>https://www.analyticssteps.com/blogs/introduction-xgboost-algorithm-classification-and-regression</a:t>
            </a:r>
            <a:endParaRPr/>
          </a:p>
          <a:p>
            <a:pPr marL="63500" lvl="0" indent="-107950" algn="l" rtl="0">
              <a:lnSpc>
                <a:spcPct val="110000"/>
              </a:lnSpc>
              <a:spcBef>
                <a:spcPts val="1100"/>
              </a:spcBef>
              <a:spcAft>
                <a:spcPts val="0"/>
              </a:spcAft>
              <a:buClr>
                <a:srgbClr val="0C0C0C"/>
              </a:buClr>
              <a:buSzPts val="1700"/>
              <a:buFont typeface="Noto Sans"/>
              <a:buChar char="❖"/>
            </a:pPr>
            <a:r>
              <a:rPr lang="en" u="sng">
                <a:solidFill>
                  <a:schemeClr val="hlink"/>
                </a:solidFill>
                <a:hlinkClick r:id="rId6"/>
              </a:rPr>
              <a:t>https://towardsdatascience.com/introduction-to-statistics-e9d72d818745</a:t>
            </a:r>
            <a:endParaRPr/>
          </a:p>
          <a:p>
            <a:pPr marL="63500" lvl="0" indent="-107950" algn="l" rtl="0">
              <a:spcBef>
                <a:spcPts val="1100"/>
              </a:spcBef>
              <a:spcAft>
                <a:spcPts val="0"/>
              </a:spcAft>
              <a:buClr>
                <a:srgbClr val="0C0C0C"/>
              </a:buClr>
              <a:buSzPts val="1700"/>
              <a:buFont typeface="Noto Sans"/>
              <a:buChar char="❖"/>
            </a:pPr>
            <a:r>
              <a:rPr lang="en" u="sng">
                <a:solidFill>
                  <a:schemeClr val="hlink"/>
                </a:solidFill>
                <a:hlinkClick r:id="rId7"/>
              </a:rPr>
              <a:t>https://www.kaggle.com/datasets/fedesoriano/company-bankruptcy-prediction</a:t>
            </a:r>
            <a:endParaRPr/>
          </a:p>
          <a:p>
            <a:pPr marL="0" lvl="0" indent="0" algn="l" rtl="0">
              <a:lnSpc>
                <a:spcPct val="110000"/>
              </a:lnSpc>
              <a:spcBef>
                <a:spcPts val="1100"/>
              </a:spcBef>
              <a:spcAft>
                <a:spcPts val="0"/>
              </a:spcAft>
              <a:buNone/>
            </a:pPr>
            <a:endParaRPr/>
          </a:p>
          <a:p>
            <a:pPr marL="63500" lvl="0" indent="0" algn="l" rtl="0">
              <a:lnSpc>
                <a:spcPct val="110000"/>
              </a:lnSpc>
              <a:spcBef>
                <a:spcPts val="1100"/>
              </a:spcBef>
              <a:spcAft>
                <a:spcPts val="0"/>
              </a:spcAft>
              <a:buClr>
                <a:srgbClr val="0C0C0C"/>
              </a:buClr>
              <a:buSzPts val="1700"/>
              <a:buFont typeface="Noto Sans"/>
              <a:buNone/>
            </a:pPr>
            <a:endParaRPr/>
          </a:p>
          <a:p>
            <a:pPr marL="63500" lvl="0" indent="0" algn="l" rtl="0">
              <a:lnSpc>
                <a:spcPct val="110000"/>
              </a:lnSpc>
              <a:spcBef>
                <a:spcPts val="1100"/>
              </a:spcBef>
              <a:spcAft>
                <a:spcPts val="0"/>
              </a:spcAft>
              <a:buSzPts val="1700"/>
              <a:buFont typeface="Noto Sans"/>
              <a:buNone/>
            </a:pPr>
            <a:endParaRPr/>
          </a:p>
        </p:txBody>
      </p:sp>
      <p:sp>
        <p:nvSpPr>
          <p:cNvPr id="404" name="Google Shape;404;p41"/>
          <p:cNvSpPr txBox="1">
            <a:spLocks noGrp="1"/>
          </p:cNvSpPr>
          <p:nvPr>
            <p:ph type="title"/>
          </p:nvPr>
        </p:nvSpPr>
        <p:spPr>
          <a:xfrm>
            <a:off x="822960" y="214952"/>
            <a:ext cx="7543800" cy="625153"/>
          </a:xfrm>
          <a:prstGeom prst="rect">
            <a:avLst/>
          </a:prstGeom>
          <a:noFill/>
          <a:ln>
            <a:noFill/>
          </a:ln>
        </p:spPr>
        <p:txBody>
          <a:bodyPr spcFirstLastPara="1" wrap="square" lIns="68575" tIns="34275" rIns="68575" bIns="34275" anchor="b" anchorCtr="0">
            <a:normAutofit/>
          </a:bodyPr>
          <a:lstStyle/>
          <a:p>
            <a:pPr marL="0" lvl="0" indent="0" algn="ctr" rtl="0">
              <a:lnSpc>
                <a:spcPct val="80000"/>
              </a:lnSpc>
              <a:spcBef>
                <a:spcPts val="0"/>
              </a:spcBef>
              <a:spcAft>
                <a:spcPts val="0"/>
              </a:spcAft>
              <a:buClr>
                <a:srgbClr val="3F3F3F"/>
              </a:buClr>
              <a:buSzPts val="3000"/>
              <a:buFont typeface="Twentieth Century"/>
              <a:buNone/>
            </a:pPr>
            <a:r>
              <a:rPr lang="en" sz="3000"/>
              <a:t>Works Cited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dk1"/>
            </a:gs>
          </a:gsLst>
          <a:lin ang="5400000" scaled="0"/>
        </a:gradFill>
        <a:effectLst/>
      </p:bgPr>
    </p:bg>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822960" y="214952"/>
            <a:ext cx="7543800" cy="1242373"/>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4500"/>
              <a:buFont typeface="Century"/>
              <a:buNone/>
            </a:pPr>
            <a:r>
              <a:rPr lang="en" sz="4500" b="1">
                <a:latin typeface="Century"/>
                <a:ea typeface="Century"/>
                <a:cs typeface="Century"/>
                <a:sym typeface="Century"/>
              </a:rPr>
              <a:t>I DECLARE </a:t>
            </a:r>
            <a:br>
              <a:rPr lang="en" sz="4500" b="1">
                <a:latin typeface="Century"/>
                <a:ea typeface="Century"/>
                <a:cs typeface="Century"/>
                <a:sym typeface="Century"/>
              </a:rPr>
            </a:br>
            <a:r>
              <a:rPr lang="en" sz="4500" b="1">
                <a:latin typeface="Century"/>
                <a:ea typeface="Century"/>
                <a:cs typeface="Century"/>
                <a:sym typeface="Century"/>
              </a:rPr>
              <a:t>BANKRUPTCY!!!!!!!!!</a:t>
            </a:r>
            <a:endParaRPr/>
          </a:p>
        </p:txBody>
      </p:sp>
      <p:pic>
        <p:nvPicPr>
          <p:cNvPr id="167" name="Google Shape;167;p28" descr="Chart, line chart&#10;&#10;Description automatically generated"/>
          <p:cNvPicPr preferRelativeResize="0">
            <a:picLocks noGrp="1"/>
          </p:cNvPicPr>
          <p:nvPr>
            <p:ph type="body" idx="1"/>
          </p:nvPr>
        </p:nvPicPr>
        <p:blipFill rotWithShape="1">
          <a:blip r:embed="rId3">
            <a:alphaModFix/>
          </a:blip>
          <a:srcRect/>
          <a:stretch/>
        </p:blipFill>
        <p:spPr>
          <a:xfrm>
            <a:off x="536219" y="1590676"/>
            <a:ext cx="3939395" cy="2621489"/>
          </a:xfrm>
          <a:prstGeom prst="rect">
            <a:avLst/>
          </a:prstGeom>
          <a:noFill/>
          <a:ln>
            <a:noFill/>
          </a:ln>
        </p:spPr>
      </p:pic>
      <p:pic>
        <p:nvPicPr>
          <p:cNvPr id="168" name="Google Shape;168;p28" descr="A person with his hands together&#10;&#10;Description automatically generated with low confidence"/>
          <p:cNvPicPr preferRelativeResize="0">
            <a:picLocks noGrp="1"/>
          </p:cNvPicPr>
          <p:nvPr>
            <p:ph type="body" idx="2"/>
          </p:nvPr>
        </p:nvPicPr>
        <p:blipFill rotWithShape="1">
          <a:blip r:embed="rId4">
            <a:alphaModFix/>
          </a:blip>
          <a:srcRect/>
          <a:stretch/>
        </p:blipFill>
        <p:spPr>
          <a:xfrm>
            <a:off x="4866938" y="1590674"/>
            <a:ext cx="3499822" cy="2621488"/>
          </a:xfrm>
          <a:prstGeom prst="rect">
            <a:avLst/>
          </a:prstGeom>
          <a:noFill/>
          <a:ln>
            <a:noFill/>
          </a:ln>
        </p:spPr>
      </p:pic>
      <p:pic>
        <p:nvPicPr>
          <p:cNvPr id="169" name="Google Shape;169;p28" descr="A picture containing text&#10;&#10;Description automatically generated"/>
          <p:cNvPicPr preferRelativeResize="0"/>
          <p:nvPr/>
        </p:nvPicPr>
        <p:blipFill rotWithShape="1">
          <a:blip r:embed="rId5">
            <a:alphaModFix/>
          </a:blip>
          <a:srcRect/>
          <a:stretch/>
        </p:blipFill>
        <p:spPr>
          <a:xfrm>
            <a:off x="536219" y="0"/>
            <a:ext cx="7824240" cy="52177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2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6000">
              <a:schemeClr val="lt2"/>
            </a:gs>
            <a:gs pos="70000">
              <a:srgbClr val="9BDAF2"/>
            </a:gs>
            <a:gs pos="97000">
              <a:schemeClr val="dk1"/>
            </a:gs>
            <a:gs pos="100000">
              <a:schemeClr val="dk1"/>
            </a:gs>
          </a:gsLst>
          <a:lin ang="5400000" scaled="0"/>
        </a:gradFill>
        <a:effectLst/>
      </p:bgPr>
    </p:bg>
    <p:spTree>
      <p:nvGrpSpPr>
        <p:cNvPr id="1" name="Shape 173"/>
        <p:cNvGrpSpPr/>
        <p:nvPr/>
      </p:nvGrpSpPr>
      <p:grpSpPr>
        <a:xfrm>
          <a:off x="0" y="0"/>
          <a:ext cx="0" cy="0"/>
          <a:chOff x="0" y="0"/>
          <a:chExt cx="0" cy="0"/>
        </a:xfrm>
      </p:grpSpPr>
      <p:sp>
        <p:nvSpPr>
          <p:cNvPr id="174" name="Google Shape;174;p29"/>
          <p:cNvSpPr/>
          <p:nvPr/>
        </p:nvSpPr>
        <p:spPr>
          <a:xfrm>
            <a:off x="0" y="0"/>
            <a:ext cx="9144000" cy="5143500"/>
          </a:xfrm>
          <a:prstGeom prst="rect">
            <a:avLst/>
          </a:prstGeom>
          <a:gradFill>
            <a:gsLst>
              <a:gs pos="0">
                <a:schemeClr val="accent1"/>
              </a:gs>
              <a:gs pos="56000">
                <a:schemeClr val="lt2"/>
              </a:gs>
              <a:gs pos="70000">
                <a:srgbClr val="9BDAF2"/>
              </a:gs>
              <a:gs pos="97000">
                <a:schemeClr val="dk1"/>
              </a:gs>
              <a:gs pos="100000">
                <a:schemeClr val="dk1"/>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175" name="Google Shape;175;p29"/>
          <p:cNvSpPr txBox="1">
            <a:spLocks noGrp="1"/>
          </p:cNvSpPr>
          <p:nvPr>
            <p:ph type="title"/>
          </p:nvPr>
        </p:nvSpPr>
        <p:spPr>
          <a:xfrm>
            <a:off x="482600" y="476210"/>
            <a:ext cx="2766821" cy="3791928"/>
          </a:xfrm>
          <a:prstGeom prst="rect">
            <a:avLst/>
          </a:prstGeom>
          <a:noFill/>
          <a:ln>
            <a:noFill/>
          </a:ln>
        </p:spPr>
        <p:txBody>
          <a:bodyPr spcFirstLastPara="1" wrap="square" lIns="68575" tIns="34275" rIns="68575" bIns="34275" anchor="ctr" anchorCtr="0">
            <a:normAutofit/>
          </a:bodyPr>
          <a:lstStyle/>
          <a:p>
            <a:pPr marL="0" lvl="0" indent="0" algn="ctr" rtl="0">
              <a:lnSpc>
                <a:spcPct val="80000"/>
              </a:lnSpc>
              <a:spcBef>
                <a:spcPts val="0"/>
              </a:spcBef>
              <a:spcAft>
                <a:spcPts val="0"/>
              </a:spcAft>
              <a:buClr>
                <a:srgbClr val="3F3F3F"/>
              </a:buClr>
              <a:buSzPts val="4100"/>
              <a:buFont typeface="Twentieth Century"/>
              <a:buNone/>
            </a:pPr>
            <a:r>
              <a:rPr lang="en"/>
              <a:t>A Breakdown of Our Team’s Journey</a:t>
            </a:r>
            <a:endParaRPr/>
          </a:p>
        </p:txBody>
      </p:sp>
      <p:cxnSp>
        <p:nvCxnSpPr>
          <p:cNvPr id="176" name="Google Shape;176;p29"/>
          <p:cNvCxnSpPr/>
          <p:nvPr/>
        </p:nvCxnSpPr>
        <p:spPr>
          <a:xfrm>
            <a:off x="3490722" y="1343474"/>
            <a:ext cx="0" cy="2057400"/>
          </a:xfrm>
          <a:prstGeom prst="straightConnector1">
            <a:avLst/>
          </a:prstGeom>
          <a:noFill/>
          <a:ln w="12700" cap="flat" cmpd="sng">
            <a:solidFill>
              <a:srgbClr val="7F7F7F"/>
            </a:solidFill>
            <a:prstDash val="solid"/>
            <a:round/>
            <a:headEnd type="none" w="sm" len="sm"/>
            <a:tailEnd type="none" w="sm" len="sm"/>
          </a:ln>
        </p:spPr>
      </p:cxnSp>
      <p:sp>
        <p:nvSpPr>
          <p:cNvPr id="177" name="Google Shape;177;p29"/>
          <p:cNvSpPr/>
          <p:nvPr/>
        </p:nvSpPr>
        <p:spPr>
          <a:xfrm>
            <a:off x="0" y="4800600"/>
            <a:ext cx="9144000" cy="342900"/>
          </a:xfrm>
          <a:prstGeom prst="rect">
            <a:avLst/>
          </a:prstGeom>
          <a:solidFill>
            <a:srgbClr val="26262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nvGrpSpPr>
          <p:cNvPr id="178" name="Google Shape;178;p29"/>
          <p:cNvGrpSpPr/>
          <p:nvPr/>
        </p:nvGrpSpPr>
        <p:grpSpPr>
          <a:xfrm>
            <a:off x="3732023" y="496220"/>
            <a:ext cx="4936916" cy="3801330"/>
            <a:chOff x="0" y="26679"/>
            <a:chExt cx="6582555" cy="5068440"/>
          </a:xfrm>
        </p:grpSpPr>
        <p:sp>
          <p:nvSpPr>
            <p:cNvPr id="179" name="Google Shape;179;p29"/>
            <p:cNvSpPr/>
            <p:nvPr/>
          </p:nvSpPr>
          <p:spPr>
            <a:xfrm>
              <a:off x="0" y="30711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 name="Google Shape;180;p29"/>
            <p:cNvSpPr/>
            <p:nvPr/>
          </p:nvSpPr>
          <p:spPr>
            <a:xfrm>
              <a:off x="329127" y="2667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 name="Google Shape;181;p29"/>
            <p:cNvSpPr txBox="1"/>
            <p:nvPr/>
          </p:nvSpPr>
          <p:spPr>
            <a:xfrm>
              <a:off x="356507" y="5405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a:solidFill>
                    <a:schemeClr val="lt1"/>
                  </a:solidFill>
                  <a:latin typeface="Twentieth Century"/>
                  <a:ea typeface="Twentieth Century"/>
                  <a:cs typeface="Twentieth Century"/>
                  <a:sym typeface="Twentieth Century"/>
                </a:rPr>
                <a:t>Exploration of our Dataset</a:t>
              </a:r>
              <a:endParaRPr sz="1100" b="0" i="0" u="none" strike="noStrike" cap="none">
                <a:solidFill>
                  <a:srgbClr val="000000"/>
                </a:solidFill>
                <a:latin typeface="Arial"/>
                <a:ea typeface="Arial"/>
                <a:cs typeface="Arial"/>
                <a:sym typeface="Arial"/>
              </a:endParaRPr>
            </a:p>
          </p:txBody>
        </p:sp>
        <p:sp>
          <p:nvSpPr>
            <p:cNvPr id="182" name="Google Shape;182;p29"/>
            <p:cNvSpPr/>
            <p:nvPr/>
          </p:nvSpPr>
          <p:spPr>
            <a:xfrm>
              <a:off x="0" y="116895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3" name="Google Shape;183;p29"/>
            <p:cNvSpPr/>
            <p:nvPr/>
          </p:nvSpPr>
          <p:spPr>
            <a:xfrm>
              <a:off x="329127" y="88851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29"/>
            <p:cNvSpPr txBox="1"/>
            <p:nvPr/>
          </p:nvSpPr>
          <p:spPr>
            <a:xfrm>
              <a:off x="356507" y="91589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a:solidFill>
                    <a:schemeClr val="lt1"/>
                  </a:solidFill>
                  <a:latin typeface="Twentieth Century"/>
                  <a:ea typeface="Twentieth Century"/>
                  <a:cs typeface="Twentieth Century"/>
                  <a:sym typeface="Twentieth Century"/>
                </a:rPr>
                <a:t>Evaluating Machine Learning Models</a:t>
              </a:r>
              <a:endParaRPr sz="1100" b="0" i="0" u="none" strike="noStrike" cap="none">
                <a:solidFill>
                  <a:srgbClr val="000000"/>
                </a:solidFill>
                <a:latin typeface="Arial"/>
                <a:ea typeface="Arial"/>
                <a:cs typeface="Arial"/>
                <a:sym typeface="Arial"/>
              </a:endParaRPr>
            </a:p>
          </p:txBody>
        </p:sp>
        <p:sp>
          <p:nvSpPr>
            <p:cNvPr id="185" name="Google Shape;185;p29"/>
            <p:cNvSpPr/>
            <p:nvPr/>
          </p:nvSpPr>
          <p:spPr>
            <a:xfrm>
              <a:off x="0" y="203079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6" name="Google Shape;186;p29"/>
            <p:cNvSpPr/>
            <p:nvPr/>
          </p:nvSpPr>
          <p:spPr>
            <a:xfrm>
              <a:off x="341318" y="175035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7" name="Google Shape;187;p29"/>
            <p:cNvSpPr txBox="1"/>
            <p:nvPr/>
          </p:nvSpPr>
          <p:spPr>
            <a:xfrm>
              <a:off x="368698" y="177773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a:solidFill>
                    <a:schemeClr val="lt1"/>
                  </a:solidFill>
                  <a:latin typeface="Twentieth Century"/>
                  <a:ea typeface="Twentieth Century"/>
                  <a:cs typeface="Twentieth Century"/>
                  <a:sym typeface="Twentieth Century"/>
                </a:rPr>
                <a:t>Principal Component Analysis: A Love Story</a:t>
              </a:r>
              <a:endParaRPr sz="1100" b="0" i="0" u="none" strike="noStrike" cap="none">
                <a:solidFill>
                  <a:srgbClr val="000000"/>
                </a:solidFill>
                <a:latin typeface="Arial"/>
                <a:ea typeface="Arial"/>
                <a:cs typeface="Arial"/>
                <a:sym typeface="Arial"/>
              </a:endParaRPr>
            </a:p>
          </p:txBody>
        </p:sp>
        <p:sp>
          <p:nvSpPr>
            <p:cNvPr id="188" name="Google Shape;188;p29"/>
            <p:cNvSpPr/>
            <p:nvPr/>
          </p:nvSpPr>
          <p:spPr>
            <a:xfrm>
              <a:off x="0" y="289263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9" name="Google Shape;189;p29"/>
            <p:cNvSpPr/>
            <p:nvPr/>
          </p:nvSpPr>
          <p:spPr>
            <a:xfrm>
              <a:off x="329127" y="261219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0" name="Google Shape;190;p29"/>
            <p:cNvSpPr txBox="1"/>
            <p:nvPr/>
          </p:nvSpPr>
          <p:spPr>
            <a:xfrm>
              <a:off x="356507" y="263957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dirty="0">
                  <a:solidFill>
                    <a:schemeClr val="lt1"/>
                  </a:solidFill>
                  <a:latin typeface="Twentieth Century"/>
                  <a:ea typeface="Twentieth Century"/>
                  <a:cs typeface="Twentieth Century"/>
                  <a:sym typeface="Twentieth Century"/>
                </a:rPr>
                <a:t>A Quick Dive into XGBoost</a:t>
              </a:r>
              <a:endParaRPr sz="1400" b="0" i="0" u="none" strike="noStrike" cap="none" dirty="0">
                <a:solidFill>
                  <a:schemeClr val="lt1"/>
                </a:solidFill>
                <a:latin typeface="Twentieth Century"/>
                <a:ea typeface="Twentieth Century"/>
                <a:cs typeface="Twentieth Century"/>
                <a:sym typeface="Twentieth Century"/>
              </a:endParaRPr>
            </a:p>
          </p:txBody>
        </p:sp>
        <p:sp>
          <p:nvSpPr>
            <p:cNvPr id="191" name="Google Shape;191;p29"/>
            <p:cNvSpPr/>
            <p:nvPr/>
          </p:nvSpPr>
          <p:spPr>
            <a:xfrm>
              <a:off x="0" y="375447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2" name="Google Shape;192;p29"/>
            <p:cNvSpPr/>
            <p:nvPr/>
          </p:nvSpPr>
          <p:spPr>
            <a:xfrm>
              <a:off x="329127" y="347403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3" name="Google Shape;193;p29"/>
            <p:cNvSpPr txBox="1"/>
            <p:nvPr/>
          </p:nvSpPr>
          <p:spPr>
            <a:xfrm>
              <a:off x="356507" y="350141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a:solidFill>
                    <a:schemeClr val="lt1"/>
                  </a:solidFill>
                  <a:latin typeface="Twentieth Century"/>
                  <a:ea typeface="Twentieth Century"/>
                  <a:cs typeface="Twentieth Century"/>
                  <a:sym typeface="Twentieth Century"/>
                </a:rPr>
                <a:t>Tackling Bankruptcy with the A.I. of Dataiku</a:t>
              </a:r>
              <a:endParaRPr sz="1100" b="0" i="0" u="none" strike="noStrike" cap="none">
                <a:solidFill>
                  <a:srgbClr val="000000"/>
                </a:solidFill>
                <a:latin typeface="Arial"/>
                <a:ea typeface="Arial"/>
                <a:cs typeface="Arial"/>
                <a:sym typeface="Arial"/>
              </a:endParaRPr>
            </a:p>
          </p:txBody>
        </p:sp>
        <p:sp>
          <p:nvSpPr>
            <p:cNvPr id="194" name="Google Shape;194;p29"/>
            <p:cNvSpPr/>
            <p:nvPr/>
          </p:nvSpPr>
          <p:spPr>
            <a:xfrm>
              <a:off x="0" y="4616319"/>
              <a:ext cx="6582555" cy="478800"/>
            </a:xfrm>
            <a:prstGeom prst="rect">
              <a:avLst/>
            </a:prstGeom>
            <a:solidFill>
              <a:schemeClr val="lt2">
                <a:alpha val="89411"/>
              </a:schemeClr>
            </a:solidFill>
            <a:ln w="1587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5" name="Google Shape;195;p29"/>
            <p:cNvSpPr/>
            <p:nvPr/>
          </p:nvSpPr>
          <p:spPr>
            <a:xfrm>
              <a:off x="329127" y="4335879"/>
              <a:ext cx="4607788" cy="560880"/>
            </a:xfrm>
            <a:prstGeom prst="roundRect">
              <a:avLst>
                <a:gd name="adj" fmla="val 16667"/>
              </a:avLst>
            </a:prstGeom>
            <a:solidFill>
              <a:srgbClr val="7B98B5"/>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6" name="Google Shape;196;p29"/>
            <p:cNvSpPr txBox="1"/>
            <p:nvPr/>
          </p:nvSpPr>
          <p:spPr>
            <a:xfrm>
              <a:off x="356507" y="4363259"/>
              <a:ext cx="4553028" cy="506120"/>
            </a:xfrm>
            <a:prstGeom prst="rect">
              <a:avLst/>
            </a:prstGeom>
            <a:noFill/>
            <a:ln>
              <a:noFill/>
            </a:ln>
          </p:spPr>
          <p:txBody>
            <a:bodyPr spcFirstLastPara="1" wrap="square" lIns="130625" tIns="0" rIns="130625" bIns="0" anchor="ctr" anchorCtr="0">
              <a:noAutofit/>
            </a:bodyPr>
            <a:lstStyle/>
            <a:p>
              <a:pPr marL="0" marR="0" lvl="0" indent="0" algn="l" rtl="0">
                <a:lnSpc>
                  <a:spcPct val="90000"/>
                </a:lnSpc>
                <a:spcBef>
                  <a:spcPts val="0"/>
                </a:spcBef>
                <a:spcAft>
                  <a:spcPts val="0"/>
                </a:spcAft>
                <a:buClr>
                  <a:schemeClr val="lt1"/>
                </a:buClr>
                <a:buSzPts val="1400"/>
                <a:buFont typeface="Twentieth Century"/>
                <a:buNone/>
              </a:pPr>
              <a:r>
                <a:rPr lang="en" sz="1400" b="0" i="0" u="none" strike="noStrike" cap="none">
                  <a:solidFill>
                    <a:schemeClr val="lt1"/>
                  </a:solidFill>
                  <a:latin typeface="Twentieth Century"/>
                  <a:ea typeface="Twentieth Century"/>
                  <a:cs typeface="Twentieth Century"/>
                  <a:sym typeface="Twentieth Century"/>
                </a:rPr>
                <a:t>Who did it best?</a:t>
              </a:r>
              <a:endParaRPr sz="1100" b="0" i="0" u="none" strike="noStrike" cap="none">
                <a:solidFill>
                  <a:srgbClr val="000000"/>
                </a:solidFill>
                <a:latin typeface="Arial"/>
                <a:ea typeface="Arial"/>
                <a:cs typeface="Arial"/>
                <a:sym typeface="Arial"/>
              </a:endParaRPr>
            </a:p>
          </p:txBody>
        </p:sp>
      </p:grpSp>
      <p:sp>
        <p:nvSpPr>
          <p:cNvPr id="197" name="Google Shape;197;p29"/>
          <p:cNvSpPr txBox="1"/>
          <p:nvPr/>
        </p:nvSpPr>
        <p:spPr>
          <a:xfrm>
            <a:off x="2285248" y="2456334"/>
            <a:ext cx="4570495" cy="23083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b="0" i="0" u="none" strike="noStrike" cap="none" dirty="0">
                <a:solidFill>
                  <a:srgbClr val="000000"/>
                </a:solidFill>
                <a:latin typeface="Arial"/>
                <a:ea typeface="Arial"/>
                <a:cs typeface="Arial"/>
                <a:sym typeface="Arial"/>
              </a:rPr>
              <a:t> </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202"/>
        <p:cNvGrpSpPr/>
        <p:nvPr/>
      </p:nvGrpSpPr>
      <p:grpSpPr>
        <a:xfrm>
          <a:off x="0" y="0"/>
          <a:ext cx="0" cy="0"/>
          <a:chOff x="0" y="0"/>
          <a:chExt cx="0" cy="0"/>
        </a:xfrm>
      </p:grpSpPr>
      <p:sp>
        <p:nvSpPr>
          <p:cNvPr id="203" name="Google Shape;203;p30"/>
          <p:cNvSpPr txBox="1"/>
          <p:nvPr/>
        </p:nvSpPr>
        <p:spPr>
          <a:xfrm>
            <a:off x="3005804" y="250725"/>
            <a:ext cx="3208275" cy="30015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The Dataset</a:t>
            </a:r>
            <a:endParaRPr sz="1500" b="0" i="0" u="none" strike="noStrike" cap="none">
              <a:solidFill>
                <a:srgbClr val="000000"/>
              </a:solidFill>
              <a:latin typeface="Arial"/>
              <a:ea typeface="Arial"/>
              <a:cs typeface="Arial"/>
              <a:sym typeface="Arial"/>
            </a:endParaRPr>
          </a:p>
        </p:txBody>
      </p:sp>
      <p:pic>
        <p:nvPicPr>
          <p:cNvPr id="204" name="Google Shape;204;p30"/>
          <p:cNvPicPr preferRelativeResize="0"/>
          <p:nvPr/>
        </p:nvPicPr>
        <p:blipFill rotWithShape="1">
          <a:blip r:embed="rId3">
            <a:alphaModFix/>
          </a:blip>
          <a:srcRect/>
          <a:stretch/>
        </p:blipFill>
        <p:spPr>
          <a:xfrm>
            <a:off x="362813" y="730275"/>
            <a:ext cx="8494257" cy="3844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209"/>
        <p:cNvGrpSpPr/>
        <p:nvPr/>
      </p:nvGrpSpPr>
      <p:grpSpPr>
        <a:xfrm>
          <a:off x="0" y="0"/>
          <a:ext cx="0" cy="0"/>
          <a:chOff x="0" y="0"/>
          <a:chExt cx="0" cy="0"/>
        </a:xfrm>
      </p:grpSpPr>
      <p:sp>
        <p:nvSpPr>
          <p:cNvPr id="210" name="Google Shape;210;p31"/>
          <p:cNvSpPr txBox="1"/>
          <p:nvPr/>
        </p:nvSpPr>
        <p:spPr>
          <a:xfrm>
            <a:off x="2428013" y="277894"/>
            <a:ext cx="4097700" cy="3924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latin typeface="Twentieth Century"/>
                <a:ea typeface="Twentieth Century"/>
                <a:cs typeface="Twentieth Century"/>
                <a:sym typeface="Twentieth Century"/>
              </a:rPr>
              <a:t>Exploratory Data Analysis (EDA)</a:t>
            </a:r>
            <a:endParaRPr sz="1700" b="0" i="0" u="none" strike="noStrike" cap="none">
              <a:solidFill>
                <a:srgbClr val="000000"/>
              </a:solidFill>
              <a:latin typeface="Twentieth Century"/>
              <a:ea typeface="Twentieth Century"/>
              <a:cs typeface="Twentieth Century"/>
              <a:sym typeface="Twentieth Century"/>
            </a:endParaRPr>
          </a:p>
        </p:txBody>
      </p:sp>
      <p:pic>
        <p:nvPicPr>
          <p:cNvPr id="211" name="Google Shape;211;p31"/>
          <p:cNvPicPr preferRelativeResize="0"/>
          <p:nvPr/>
        </p:nvPicPr>
        <p:blipFill rotWithShape="1">
          <a:blip r:embed="rId3">
            <a:alphaModFix/>
          </a:blip>
          <a:srcRect/>
          <a:stretch/>
        </p:blipFill>
        <p:spPr>
          <a:xfrm>
            <a:off x="529210" y="1148850"/>
            <a:ext cx="1024256" cy="962550"/>
          </a:xfrm>
          <a:prstGeom prst="rect">
            <a:avLst/>
          </a:prstGeom>
          <a:noFill/>
          <a:ln>
            <a:noFill/>
          </a:ln>
        </p:spPr>
      </p:pic>
      <p:pic>
        <p:nvPicPr>
          <p:cNvPr id="212" name="Google Shape;212;p31"/>
          <p:cNvPicPr preferRelativeResize="0"/>
          <p:nvPr/>
        </p:nvPicPr>
        <p:blipFill rotWithShape="1">
          <a:blip r:embed="rId4">
            <a:alphaModFix/>
          </a:blip>
          <a:srcRect/>
          <a:stretch/>
        </p:blipFill>
        <p:spPr>
          <a:xfrm>
            <a:off x="2141513" y="1148857"/>
            <a:ext cx="1387572" cy="962550"/>
          </a:xfrm>
          <a:prstGeom prst="rect">
            <a:avLst/>
          </a:prstGeom>
          <a:noFill/>
          <a:ln>
            <a:noFill/>
          </a:ln>
        </p:spPr>
      </p:pic>
      <p:pic>
        <p:nvPicPr>
          <p:cNvPr id="213" name="Google Shape;213;p31"/>
          <p:cNvPicPr preferRelativeResize="0"/>
          <p:nvPr/>
        </p:nvPicPr>
        <p:blipFill rotWithShape="1">
          <a:blip r:embed="rId5">
            <a:alphaModFix/>
          </a:blip>
          <a:srcRect/>
          <a:stretch/>
        </p:blipFill>
        <p:spPr>
          <a:xfrm>
            <a:off x="461429" y="2930794"/>
            <a:ext cx="1309012" cy="808931"/>
          </a:xfrm>
          <a:prstGeom prst="rect">
            <a:avLst/>
          </a:prstGeom>
          <a:noFill/>
          <a:ln>
            <a:noFill/>
          </a:ln>
        </p:spPr>
      </p:pic>
      <p:pic>
        <p:nvPicPr>
          <p:cNvPr id="214" name="Google Shape;214;p31"/>
          <p:cNvPicPr preferRelativeResize="0"/>
          <p:nvPr/>
        </p:nvPicPr>
        <p:blipFill rotWithShape="1">
          <a:blip r:embed="rId6">
            <a:alphaModFix/>
          </a:blip>
          <a:srcRect/>
          <a:stretch/>
        </p:blipFill>
        <p:spPr>
          <a:xfrm>
            <a:off x="4509422" y="1148852"/>
            <a:ext cx="3413164" cy="849169"/>
          </a:xfrm>
          <a:prstGeom prst="rect">
            <a:avLst/>
          </a:prstGeom>
          <a:noFill/>
          <a:ln>
            <a:noFill/>
          </a:ln>
        </p:spPr>
      </p:pic>
      <p:sp>
        <p:nvSpPr>
          <p:cNvPr id="215" name="Google Shape;215;p31"/>
          <p:cNvSpPr txBox="1"/>
          <p:nvPr/>
        </p:nvSpPr>
        <p:spPr>
          <a:xfrm>
            <a:off x="4600613" y="825525"/>
            <a:ext cx="3230775" cy="323325"/>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wentieth Century"/>
                <a:ea typeface="Twentieth Century"/>
                <a:cs typeface="Twentieth Century"/>
                <a:sym typeface="Twentieth Century"/>
              </a:rPr>
              <a:t>Column Names</a:t>
            </a:r>
            <a:endParaRPr sz="1400" b="0" i="0" u="none" strike="noStrike" cap="none">
              <a:solidFill>
                <a:srgbClr val="000000"/>
              </a:solidFill>
              <a:latin typeface="Twentieth Century"/>
              <a:ea typeface="Twentieth Century"/>
              <a:cs typeface="Twentieth Century"/>
              <a:sym typeface="Twentieth Century"/>
            </a:endParaRPr>
          </a:p>
        </p:txBody>
      </p:sp>
      <p:sp>
        <p:nvSpPr>
          <p:cNvPr id="216" name="Google Shape;216;p31"/>
          <p:cNvSpPr txBox="1"/>
          <p:nvPr/>
        </p:nvSpPr>
        <p:spPr>
          <a:xfrm>
            <a:off x="449869" y="2571750"/>
            <a:ext cx="1309050" cy="30015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Twentieth Century"/>
                <a:ea typeface="Twentieth Century"/>
                <a:cs typeface="Twentieth Century"/>
                <a:sym typeface="Twentieth Century"/>
              </a:rPr>
              <a:t>Column Data Types</a:t>
            </a:r>
            <a:endParaRPr sz="1100" b="0" i="0" u="none" strike="noStrike" cap="none">
              <a:solidFill>
                <a:srgbClr val="000000"/>
              </a:solidFill>
              <a:latin typeface="Twentieth Century"/>
              <a:ea typeface="Twentieth Century"/>
              <a:cs typeface="Twentieth Century"/>
              <a:sym typeface="Twentieth Century"/>
            </a:endParaRPr>
          </a:p>
        </p:txBody>
      </p:sp>
      <p:sp>
        <p:nvSpPr>
          <p:cNvPr id="217" name="Google Shape;217;p31"/>
          <p:cNvSpPr txBox="1"/>
          <p:nvPr/>
        </p:nvSpPr>
        <p:spPr>
          <a:xfrm>
            <a:off x="480629" y="837113"/>
            <a:ext cx="1121400" cy="30015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Twentieth Century"/>
                <a:ea typeface="Twentieth Century"/>
                <a:cs typeface="Twentieth Century"/>
                <a:sym typeface="Twentieth Century"/>
              </a:rPr>
              <a:t>Dataset Size</a:t>
            </a:r>
            <a:endParaRPr sz="1100" b="0" i="0" u="none" strike="noStrike" cap="none">
              <a:solidFill>
                <a:srgbClr val="000000"/>
              </a:solidFill>
              <a:latin typeface="Twentieth Century"/>
              <a:ea typeface="Twentieth Century"/>
              <a:cs typeface="Twentieth Century"/>
              <a:sym typeface="Twentieth Century"/>
            </a:endParaRPr>
          </a:p>
        </p:txBody>
      </p:sp>
      <p:sp>
        <p:nvSpPr>
          <p:cNvPr id="218" name="Google Shape;218;p31"/>
          <p:cNvSpPr txBox="1"/>
          <p:nvPr/>
        </p:nvSpPr>
        <p:spPr>
          <a:xfrm>
            <a:off x="1942931" y="848691"/>
            <a:ext cx="1860075" cy="30015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Twentieth Century"/>
                <a:ea typeface="Twentieth Century"/>
                <a:cs typeface="Twentieth Century"/>
                <a:sym typeface="Twentieth Century"/>
              </a:rPr>
              <a:t>Target Variable Balance</a:t>
            </a:r>
            <a:endParaRPr sz="1100" b="0" i="0" u="none" strike="noStrike" cap="none">
              <a:solidFill>
                <a:srgbClr val="000000"/>
              </a:solidFill>
              <a:latin typeface="Twentieth Century"/>
              <a:ea typeface="Twentieth Century"/>
              <a:cs typeface="Twentieth Century"/>
              <a:sym typeface="Twentieth Century"/>
            </a:endParaRPr>
          </a:p>
        </p:txBody>
      </p:sp>
      <p:pic>
        <p:nvPicPr>
          <p:cNvPr id="219" name="Google Shape;219;p31"/>
          <p:cNvPicPr preferRelativeResize="0"/>
          <p:nvPr/>
        </p:nvPicPr>
        <p:blipFill rotWithShape="1">
          <a:blip r:embed="rId7">
            <a:alphaModFix/>
          </a:blip>
          <a:srcRect/>
          <a:stretch/>
        </p:blipFill>
        <p:spPr>
          <a:xfrm>
            <a:off x="2081260" y="2871900"/>
            <a:ext cx="1778794" cy="1071563"/>
          </a:xfrm>
          <a:prstGeom prst="rect">
            <a:avLst/>
          </a:prstGeom>
          <a:noFill/>
          <a:ln>
            <a:noFill/>
          </a:ln>
        </p:spPr>
      </p:pic>
      <p:sp>
        <p:nvSpPr>
          <p:cNvPr id="220" name="Google Shape;220;p31"/>
          <p:cNvSpPr txBox="1"/>
          <p:nvPr/>
        </p:nvSpPr>
        <p:spPr>
          <a:xfrm>
            <a:off x="2040628" y="2526563"/>
            <a:ext cx="1860075" cy="30015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Twentieth Century"/>
                <a:ea typeface="Twentieth Century"/>
                <a:cs typeface="Twentieth Century"/>
                <a:sym typeface="Twentieth Century"/>
              </a:rPr>
              <a:t>Forget Column Names</a:t>
            </a:r>
            <a:endParaRPr sz="1100" b="0" i="0" u="none" strike="noStrike" cap="none">
              <a:solidFill>
                <a:srgbClr val="000000"/>
              </a:solidFill>
              <a:latin typeface="Twentieth Century"/>
              <a:ea typeface="Twentieth Century"/>
              <a:cs typeface="Twentieth Century"/>
              <a:sym typeface="Twentieth Century"/>
            </a:endParaRPr>
          </a:p>
        </p:txBody>
      </p:sp>
      <p:pic>
        <p:nvPicPr>
          <p:cNvPr id="221" name="Google Shape;221;p31"/>
          <p:cNvPicPr preferRelativeResize="0"/>
          <p:nvPr/>
        </p:nvPicPr>
        <p:blipFill rotWithShape="1">
          <a:blip r:embed="rId8">
            <a:alphaModFix/>
          </a:blip>
          <a:srcRect/>
          <a:stretch/>
        </p:blipFill>
        <p:spPr>
          <a:xfrm>
            <a:off x="4509422" y="3739727"/>
            <a:ext cx="1600200" cy="1028700"/>
          </a:xfrm>
          <a:prstGeom prst="rect">
            <a:avLst/>
          </a:prstGeom>
          <a:noFill/>
          <a:ln>
            <a:noFill/>
          </a:ln>
        </p:spPr>
      </p:pic>
      <p:pic>
        <p:nvPicPr>
          <p:cNvPr id="222" name="Google Shape;222;p31"/>
          <p:cNvPicPr preferRelativeResize="0"/>
          <p:nvPr/>
        </p:nvPicPr>
        <p:blipFill rotWithShape="1">
          <a:blip r:embed="rId9">
            <a:alphaModFix/>
          </a:blip>
          <a:srcRect/>
          <a:stretch/>
        </p:blipFill>
        <p:spPr>
          <a:xfrm>
            <a:off x="6357281" y="3768356"/>
            <a:ext cx="2138512" cy="971438"/>
          </a:xfrm>
          <a:prstGeom prst="rect">
            <a:avLst/>
          </a:prstGeom>
          <a:noFill/>
          <a:ln>
            <a:noFill/>
          </a:ln>
        </p:spPr>
      </p:pic>
      <p:pic>
        <p:nvPicPr>
          <p:cNvPr id="223" name="Google Shape;223;p31"/>
          <p:cNvPicPr preferRelativeResize="0"/>
          <p:nvPr/>
        </p:nvPicPr>
        <p:blipFill rotWithShape="1">
          <a:blip r:embed="rId10">
            <a:alphaModFix/>
          </a:blip>
          <a:srcRect/>
          <a:stretch/>
        </p:blipFill>
        <p:spPr>
          <a:xfrm>
            <a:off x="4509422" y="2084222"/>
            <a:ext cx="1486551" cy="1466887"/>
          </a:xfrm>
          <a:prstGeom prst="rect">
            <a:avLst/>
          </a:prstGeom>
          <a:noFill/>
          <a:ln>
            <a:noFill/>
          </a:ln>
        </p:spPr>
      </p:pic>
      <p:pic>
        <p:nvPicPr>
          <p:cNvPr id="224" name="Google Shape;224;p31"/>
          <p:cNvPicPr preferRelativeResize="0"/>
          <p:nvPr/>
        </p:nvPicPr>
        <p:blipFill rotWithShape="1">
          <a:blip r:embed="rId11">
            <a:alphaModFix/>
          </a:blip>
          <a:srcRect/>
          <a:stretch/>
        </p:blipFill>
        <p:spPr>
          <a:xfrm>
            <a:off x="6411488" y="2084222"/>
            <a:ext cx="1925044" cy="150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822960" y="214952"/>
            <a:ext cx="7543800" cy="736024"/>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2700"/>
              <a:buFont typeface="Twentieth Century"/>
              <a:buNone/>
            </a:pPr>
            <a:r>
              <a:rPr lang="en" sz="2700" b="1"/>
              <a:t>Evaluating Machine Learning Models Based on: Accuracy</a:t>
            </a:r>
            <a:endParaRPr/>
          </a:p>
        </p:txBody>
      </p:sp>
      <p:grpSp>
        <p:nvGrpSpPr>
          <p:cNvPr id="231" name="Google Shape;231;p32"/>
          <p:cNvGrpSpPr/>
          <p:nvPr/>
        </p:nvGrpSpPr>
        <p:grpSpPr>
          <a:xfrm>
            <a:off x="378503" y="1125013"/>
            <a:ext cx="2723428" cy="3501550"/>
            <a:chOff x="394943" y="401"/>
            <a:chExt cx="3631237" cy="4668733"/>
          </a:xfrm>
        </p:grpSpPr>
        <p:sp>
          <p:nvSpPr>
            <p:cNvPr id="232" name="Google Shape;232;p32"/>
            <p:cNvSpPr/>
            <p:nvPr/>
          </p:nvSpPr>
          <p:spPr>
            <a:xfrm>
              <a:off x="394943" y="401"/>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3" name="Google Shape;233;p32"/>
            <p:cNvSpPr txBox="1"/>
            <p:nvPr/>
          </p:nvSpPr>
          <p:spPr>
            <a:xfrm>
              <a:off x="394943" y="401"/>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Logistic Regression (LR).</a:t>
              </a:r>
              <a:endParaRPr sz="1500" b="0" i="0" u="none" strike="noStrike" cap="none">
                <a:solidFill>
                  <a:schemeClr val="lt1"/>
                </a:solidFill>
                <a:latin typeface="Twentieth Century"/>
                <a:ea typeface="Twentieth Century"/>
                <a:cs typeface="Twentieth Century"/>
                <a:sym typeface="Twentieth Century"/>
              </a:endParaRPr>
            </a:p>
          </p:txBody>
        </p:sp>
        <p:sp>
          <p:nvSpPr>
            <p:cNvPr id="234" name="Google Shape;234;p32"/>
            <p:cNvSpPr/>
            <p:nvPr/>
          </p:nvSpPr>
          <p:spPr>
            <a:xfrm>
              <a:off x="2297020" y="401"/>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5" name="Google Shape;235;p32"/>
            <p:cNvSpPr txBox="1"/>
            <p:nvPr/>
          </p:nvSpPr>
          <p:spPr>
            <a:xfrm>
              <a:off x="2297020" y="401"/>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Linear Discriminant Analysis (LDA).</a:t>
              </a:r>
              <a:endParaRPr sz="1500" b="0" i="0" u="none" strike="noStrike" cap="none">
                <a:solidFill>
                  <a:schemeClr val="lt1"/>
                </a:solidFill>
                <a:latin typeface="Twentieth Century"/>
                <a:ea typeface="Twentieth Century"/>
                <a:cs typeface="Twentieth Century"/>
                <a:sym typeface="Twentieth Century"/>
              </a:endParaRPr>
            </a:p>
          </p:txBody>
        </p:sp>
        <p:sp>
          <p:nvSpPr>
            <p:cNvPr id="236" name="Google Shape;236;p32"/>
            <p:cNvSpPr/>
            <p:nvPr/>
          </p:nvSpPr>
          <p:spPr>
            <a:xfrm>
              <a:off x="394943" y="1210813"/>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7" name="Google Shape;237;p32"/>
            <p:cNvSpPr txBox="1"/>
            <p:nvPr/>
          </p:nvSpPr>
          <p:spPr>
            <a:xfrm>
              <a:off x="394943" y="1210813"/>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K-Nearest Neighbors (KNN). </a:t>
              </a:r>
              <a:endParaRPr sz="1500" b="0" i="0" u="none" strike="noStrike" cap="none">
                <a:solidFill>
                  <a:schemeClr val="lt1"/>
                </a:solidFill>
                <a:latin typeface="Twentieth Century"/>
                <a:ea typeface="Twentieth Century"/>
                <a:cs typeface="Twentieth Century"/>
                <a:sym typeface="Twentieth Century"/>
              </a:endParaRPr>
            </a:p>
          </p:txBody>
        </p:sp>
        <p:sp>
          <p:nvSpPr>
            <p:cNvPr id="238" name="Google Shape;238;p32"/>
            <p:cNvSpPr/>
            <p:nvPr/>
          </p:nvSpPr>
          <p:spPr>
            <a:xfrm>
              <a:off x="2297020" y="1210813"/>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9" name="Google Shape;239;p32"/>
            <p:cNvSpPr txBox="1"/>
            <p:nvPr/>
          </p:nvSpPr>
          <p:spPr>
            <a:xfrm>
              <a:off x="2297020" y="1210813"/>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Classification &amp; Regression Trees (CART).</a:t>
              </a:r>
              <a:endParaRPr sz="1500" b="0" i="0" u="none" strike="noStrike" cap="none">
                <a:solidFill>
                  <a:schemeClr val="lt1"/>
                </a:solidFill>
                <a:latin typeface="Twentieth Century"/>
                <a:ea typeface="Twentieth Century"/>
                <a:cs typeface="Twentieth Century"/>
                <a:sym typeface="Twentieth Century"/>
              </a:endParaRPr>
            </a:p>
          </p:txBody>
        </p:sp>
        <p:sp>
          <p:nvSpPr>
            <p:cNvPr id="240" name="Google Shape;240;p32"/>
            <p:cNvSpPr/>
            <p:nvPr/>
          </p:nvSpPr>
          <p:spPr>
            <a:xfrm>
              <a:off x="394943" y="2421226"/>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1" name="Google Shape;241;p32"/>
            <p:cNvSpPr txBox="1"/>
            <p:nvPr/>
          </p:nvSpPr>
          <p:spPr>
            <a:xfrm>
              <a:off x="394943" y="2421226"/>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Gaussian Naive Bayes (NB).</a:t>
              </a:r>
              <a:endParaRPr sz="1500" b="0" i="0" u="none" strike="noStrike" cap="none">
                <a:solidFill>
                  <a:schemeClr val="lt1"/>
                </a:solidFill>
                <a:latin typeface="Twentieth Century"/>
                <a:ea typeface="Twentieth Century"/>
                <a:cs typeface="Twentieth Century"/>
                <a:sym typeface="Twentieth Century"/>
              </a:endParaRPr>
            </a:p>
          </p:txBody>
        </p:sp>
        <p:sp>
          <p:nvSpPr>
            <p:cNvPr id="242" name="Google Shape;242;p32"/>
            <p:cNvSpPr/>
            <p:nvPr/>
          </p:nvSpPr>
          <p:spPr>
            <a:xfrm>
              <a:off x="2297020" y="2421226"/>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3" name="Google Shape;243;p32"/>
            <p:cNvSpPr txBox="1"/>
            <p:nvPr/>
          </p:nvSpPr>
          <p:spPr>
            <a:xfrm>
              <a:off x="2297020" y="2421226"/>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Support Vector Machine (SVM).</a:t>
              </a:r>
              <a:endParaRPr sz="1500" b="0" i="0" u="none" strike="noStrike" cap="none">
                <a:solidFill>
                  <a:schemeClr val="lt1"/>
                </a:solidFill>
                <a:latin typeface="Twentieth Century"/>
                <a:ea typeface="Twentieth Century"/>
                <a:cs typeface="Twentieth Century"/>
                <a:sym typeface="Twentieth Century"/>
              </a:endParaRPr>
            </a:p>
          </p:txBody>
        </p:sp>
        <p:sp>
          <p:nvSpPr>
            <p:cNvPr id="244" name="Google Shape;244;p32"/>
            <p:cNvSpPr/>
            <p:nvPr/>
          </p:nvSpPr>
          <p:spPr>
            <a:xfrm>
              <a:off x="394943" y="3631638"/>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5" name="Google Shape;245;p32"/>
            <p:cNvSpPr txBox="1"/>
            <p:nvPr/>
          </p:nvSpPr>
          <p:spPr>
            <a:xfrm>
              <a:off x="394943" y="3631638"/>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XGBoost (XGB).</a:t>
              </a:r>
              <a:endParaRPr sz="1500" b="0" i="0" u="none" strike="noStrike" cap="none">
                <a:solidFill>
                  <a:schemeClr val="lt1"/>
                </a:solidFill>
                <a:latin typeface="Twentieth Century"/>
                <a:ea typeface="Twentieth Century"/>
                <a:cs typeface="Twentieth Century"/>
                <a:sym typeface="Twentieth Century"/>
              </a:endParaRPr>
            </a:p>
          </p:txBody>
        </p:sp>
        <p:sp>
          <p:nvSpPr>
            <p:cNvPr id="246" name="Google Shape;246;p32"/>
            <p:cNvSpPr/>
            <p:nvPr/>
          </p:nvSpPr>
          <p:spPr>
            <a:xfrm>
              <a:off x="2297020" y="3631638"/>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7" name="Google Shape;247;p32"/>
            <p:cNvSpPr txBox="1"/>
            <p:nvPr/>
          </p:nvSpPr>
          <p:spPr>
            <a:xfrm>
              <a:off x="2297020" y="3631638"/>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Random Forest (RFC).</a:t>
              </a:r>
              <a:endParaRPr sz="1500" b="0" i="0" u="none" strike="noStrike" cap="none">
                <a:solidFill>
                  <a:schemeClr val="lt1"/>
                </a:solidFill>
                <a:latin typeface="Twentieth Century"/>
                <a:ea typeface="Twentieth Century"/>
                <a:cs typeface="Twentieth Century"/>
                <a:sym typeface="Twentieth Century"/>
              </a:endParaRPr>
            </a:p>
          </p:txBody>
        </p:sp>
      </p:grpSp>
      <p:pic>
        <p:nvPicPr>
          <p:cNvPr id="248" name="Google Shape;248;p32"/>
          <p:cNvPicPr preferRelativeResize="0">
            <a:picLocks noGrp="1"/>
          </p:cNvPicPr>
          <p:nvPr>
            <p:ph type="body" idx="2"/>
          </p:nvPr>
        </p:nvPicPr>
        <p:blipFill rotWithShape="1">
          <a:blip r:embed="rId3">
            <a:alphaModFix/>
          </a:blip>
          <a:srcRect/>
          <a:stretch/>
        </p:blipFill>
        <p:spPr>
          <a:xfrm>
            <a:off x="5745861" y="1383524"/>
            <a:ext cx="3165123" cy="2607832"/>
          </a:xfrm>
          <a:prstGeom prst="rect">
            <a:avLst/>
          </a:prstGeom>
          <a:noFill/>
          <a:ln w="9525" cap="flat" cmpd="sng">
            <a:solidFill>
              <a:schemeClr val="dk1"/>
            </a:solidFill>
            <a:prstDash val="solid"/>
            <a:round/>
            <a:headEnd type="none" w="sm" len="sm"/>
            <a:tailEnd type="none" w="sm" len="sm"/>
          </a:ln>
        </p:spPr>
      </p:pic>
      <p:cxnSp>
        <p:nvCxnSpPr>
          <p:cNvPr id="249" name="Google Shape;249;p32"/>
          <p:cNvCxnSpPr/>
          <p:nvPr/>
        </p:nvCxnSpPr>
        <p:spPr>
          <a:xfrm>
            <a:off x="709232" y="958977"/>
            <a:ext cx="7849553" cy="0"/>
          </a:xfrm>
          <a:prstGeom prst="straightConnector1">
            <a:avLst/>
          </a:prstGeom>
          <a:noFill/>
          <a:ln w="25400" cap="flat" cmpd="sng">
            <a:solidFill>
              <a:schemeClr val="dk1"/>
            </a:solidFill>
            <a:prstDash val="solid"/>
            <a:round/>
            <a:headEnd type="none" w="sm" len="sm"/>
            <a:tailEnd type="none" w="sm" len="sm"/>
          </a:ln>
        </p:spPr>
      </p:cxnSp>
      <p:sp>
        <p:nvSpPr>
          <p:cNvPr id="250" name="Google Shape;250;p32"/>
          <p:cNvSpPr/>
          <p:nvPr/>
        </p:nvSpPr>
        <p:spPr>
          <a:xfrm>
            <a:off x="3529584" y="4215384"/>
            <a:ext cx="5381400" cy="766167"/>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Twentieth Century"/>
                <a:ea typeface="Twentieth Century"/>
                <a:cs typeface="Twentieth Century"/>
                <a:sym typeface="Twentieth Century"/>
              </a:rPr>
              <a:t>Don’t be fooled by these scores!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Twentieth Century"/>
                <a:ea typeface="Twentieth Century"/>
                <a:cs typeface="Twentieth Century"/>
                <a:sym typeface="Twentieth Century"/>
              </a:rPr>
              <a:t>96.3% </a:t>
            </a:r>
            <a:r>
              <a:rPr lang="en" sz="1400" b="0" i="0" u="none" strike="noStrike" cap="none">
                <a:solidFill>
                  <a:schemeClr val="dk1"/>
                </a:solidFill>
                <a:latin typeface="Twentieth Century"/>
                <a:ea typeface="Twentieth Century"/>
                <a:cs typeface="Twentieth Century"/>
                <a:sym typeface="Twentieth Century"/>
              </a:rPr>
              <a:t>of our data was of the ‘</a:t>
            </a:r>
            <a:r>
              <a:rPr lang="en" sz="1400" b="0" i="1" u="none" strike="noStrike" cap="none">
                <a:solidFill>
                  <a:schemeClr val="dk1"/>
                </a:solidFill>
                <a:latin typeface="Twentieth Century"/>
                <a:ea typeface="Twentieth Century"/>
                <a:cs typeface="Twentieth Century"/>
                <a:sym typeface="Twentieth Century"/>
              </a:rPr>
              <a:t>No</a:t>
            </a:r>
            <a:r>
              <a:rPr lang="en" sz="1400" b="0" i="0" u="none" strike="noStrike" cap="none">
                <a:solidFill>
                  <a:schemeClr val="dk1"/>
                </a:solidFill>
                <a:latin typeface="Twentieth Century"/>
                <a:ea typeface="Twentieth Century"/>
                <a:cs typeface="Twentieth Century"/>
                <a:sym typeface="Twentieth Century"/>
              </a:rPr>
              <a:t>’ class for Bankruptcy. Meaning a dummy model only predicting ‘</a:t>
            </a:r>
            <a:r>
              <a:rPr lang="en" sz="1400" b="0" i="1" u="none" strike="noStrike" cap="none">
                <a:solidFill>
                  <a:schemeClr val="dk1"/>
                </a:solidFill>
                <a:latin typeface="Twentieth Century"/>
                <a:ea typeface="Twentieth Century"/>
                <a:cs typeface="Twentieth Century"/>
                <a:sym typeface="Twentieth Century"/>
              </a:rPr>
              <a:t>No</a:t>
            </a:r>
            <a:r>
              <a:rPr lang="en" sz="1400" b="0" i="0" u="none" strike="noStrike" cap="none">
                <a:solidFill>
                  <a:schemeClr val="dk1"/>
                </a:solidFill>
                <a:latin typeface="Twentieth Century"/>
                <a:ea typeface="Twentieth Century"/>
                <a:cs typeface="Twentieth Century"/>
                <a:sym typeface="Twentieth Century"/>
              </a:rPr>
              <a:t>’ would have a </a:t>
            </a:r>
            <a:r>
              <a:rPr lang="en" sz="1400" b="1" i="0" u="none" strike="noStrike" cap="none">
                <a:solidFill>
                  <a:schemeClr val="dk1"/>
                </a:solidFill>
                <a:latin typeface="Twentieth Century"/>
                <a:ea typeface="Twentieth Century"/>
                <a:cs typeface="Twentieth Century"/>
                <a:sym typeface="Twentieth Century"/>
              </a:rPr>
              <a:t>.963343 accuracy!!!</a:t>
            </a:r>
            <a:endParaRPr sz="1400" b="0" i="0" u="none" strike="noStrike" cap="none">
              <a:solidFill>
                <a:schemeClr val="dk1"/>
              </a:solidFill>
              <a:latin typeface="Twentieth Century"/>
              <a:ea typeface="Twentieth Century"/>
              <a:cs typeface="Twentieth Century"/>
              <a:sym typeface="Twentieth Century"/>
            </a:endParaRPr>
          </a:p>
        </p:txBody>
      </p:sp>
      <p:pic>
        <p:nvPicPr>
          <p:cNvPr id="251" name="Google Shape;251;p32"/>
          <p:cNvPicPr preferRelativeResize="0"/>
          <p:nvPr/>
        </p:nvPicPr>
        <p:blipFill rotWithShape="1">
          <a:blip r:embed="rId4">
            <a:alphaModFix/>
          </a:blip>
          <a:srcRect/>
          <a:stretch/>
        </p:blipFill>
        <p:spPr>
          <a:xfrm>
            <a:off x="3313081" y="1675638"/>
            <a:ext cx="2250949" cy="1792224"/>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par>
                                <p:cTn id="8" presetID="10" presetClass="entr" presetSubtype="0" fill="hold"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000"/>
                                        <p:tgtEl>
                                          <p:spTgt spid="24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50"/>
                                        </p:tgtEl>
                                        <p:attrNameLst>
                                          <p:attrName>style.visibility</p:attrName>
                                        </p:attrNameLst>
                                      </p:cBhvr>
                                      <p:to>
                                        <p:strVal val="visible"/>
                                      </p:to>
                                    </p:set>
                                    <p:anim calcmode="lin" valueType="num">
                                      <p:cBhvr additive="base">
                                        <p:cTn id="15" dur="500"/>
                                        <p:tgtEl>
                                          <p:spTgt spid="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822960" y="214952"/>
            <a:ext cx="7543800" cy="736024"/>
          </a:xfrm>
          <a:prstGeom prst="rect">
            <a:avLst/>
          </a:prstGeom>
          <a:noFill/>
          <a:ln>
            <a:noFill/>
          </a:ln>
        </p:spPr>
        <p:txBody>
          <a:bodyPr spcFirstLastPara="1" wrap="square" lIns="68575" tIns="34275" rIns="68575" bIns="34275" anchor="b" anchorCtr="0">
            <a:noAutofit/>
          </a:bodyPr>
          <a:lstStyle/>
          <a:p>
            <a:pPr marL="0" lvl="0" indent="0" algn="ctr" rtl="0">
              <a:lnSpc>
                <a:spcPct val="80000"/>
              </a:lnSpc>
              <a:spcBef>
                <a:spcPts val="0"/>
              </a:spcBef>
              <a:spcAft>
                <a:spcPts val="0"/>
              </a:spcAft>
              <a:buClr>
                <a:srgbClr val="3F3F3F"/>
              </a:buClr>
              <a:buSzPts val="2700"/>
              <a:buFont typeface="Twentieth Century"/>
              <a:buNone/>
            </a:pPr>
            <a:r>
              <a:rPr lang="en" sz="2700" b="1"/>
              <a:t>Evaluating Machine Learning Models Based on: Recall of the ‘Yes’ Class</a:t>
            </a:r>
            <a:endParaRPr/>
          </a:p>
        </p:txBody>
      </p:sp>
      <p:grpSp>
        <p:nvGrpSpPr>
          <p:cNvPr id="258" name="Google Shape;258;p33"/>
          <p:cNvGrpSpPr/>
          <p:nvPr/>
        </p:nvGrpSpPr>
        <p:grpSpPr>
          <a:xfrm>
            <a:off x="378503" y="1125013"/>
            <a:ext cx="2723428" cy="3501550"/>
            <a:chOff x="394943" y="401"/>
            <a:chExt cx="3631237" cy="4668733"/>
          </a:xfrm>
        </p:grpSpPr>
        <p:sp>
          <p:nvSpPr>
            <p:cNvPr id="259" name="Google Shape;259;p33"/>
            <p:cNvSpPr/>
            <p:nvPr/>
          </p:nvSpPr>
          <p:spPr>
            <a:xfrm>
              <a:off x="394943" y="401"/>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0" name="Google Shape;260;p33"/>
            <p:cNvSpPr txBox="1"/>
            <p:nvPr/>
          </p:nvSpPr>
          <p:spPr>
            <a:xfrm>
              <a:off x="394943" y="401"/>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Logistic Regression (LR).</a:t>
              </a:r>
              <a:endParaRPr sz="1500" b="0" i="0" u="none" strike="noStrike" cap="none">
                <a:solidFill>
                  <a:schemeClr val="lt1"/>
                </a:solidFill>
                <a:latin typeface="Twentieth Century"/>
                <a:ea typeface="Twentieth Century"/>
                <a:cs typeface="Twentieth Century"/>
                <a:sym typeface="Twentieth Century"/>
              </a:endParaRPr>
            </a:p>
          </p:txBody>
        </p:sp>
        <p:sp>
          <p:nvSpPr>
            <p:cNvPr id="261" name="Google Shape;261;p33"/>
            <p:cNvSpPr/>
            <p:nvPr/>
          </p:nvSpPr>
          <p:spPr>
            <a:xfrm>
              <a:off x="2297020" y="401"/>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2" name="Google Shape;262;p33"/>
            <p:cNvSpPr txBox="1"/>
            <p:nvPr/>
          </p:nvSpPr>
          <p:spPr>
            <a:xfrm>
              <a:off x="2297020" y="401"/>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Linear Discriminant Analysis (LDA).</a:t>
              </a:r>
              <a:endParaRPr sz="1500" b="0" i="0" u="none" strike="noStrike" cap="none">
                <a:solidFill>
                  <a:schemeClr val="lt1"/>
                </a:solidFill>
                <a:latin typeface="Twentieth Century"/>
                <a:ea typeface="Twentieth Century"/>
                <a:cs typeface="Twentieth Century"/>
                <a:sym typeface="Twentieth Century"/>
              </a:endParaRPr>
            </a:p>
          </p:txBody>
        </p:sp>
        <p:sp>
          <p:nvSpPr>
            <p:cNvPr id="263" name="Google Shape;263;p33"/>
            <p:cNvSpPr/>
            <p:nvPr/>
          </p:nvSpPr>
          <p:spPr>
            <a:xfrm>
              <a:off x="394943" y="1210813"/>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4" name="Google Shape;264;p33"/>
            <p:cNvSpPr txBox="1"/>
            <p:nvPr/>
          </p:nvSpPr>
          <p:spPr>
            <a:xfrm>
              <a:off x="394943" y="1210813"/>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K-Nearest Neighbors (KNN). </a:t>
              </a:r>
              <a:endParaRPr sz="1500" b="0" i="0" u="none" strike="noStrike" cap="none">
                <a:solidFill>
                  <a:schemeClr val="lt1"/>
                </a:solidFill>
                <a:latin typeface="Twentieth Century"/>
                <a:ea typeface="Twentieth Century"/>
                <a:cs typeface="Twentieth Century"/>
                <a:sym typeface="Twentieth Century"/>
              </a:endParaRPr>
            </a:p>
          </p:txBody>
        </p:sp>
        <p:sp>
          <p:nvSpPr>
            <p:cNvPr id="265" name="Google Shape;265;p33"/>
            <p:cNvSpPr/>
            <p:nvPr/>
          </p:nvSpPr>
          <p:spPr>
            <a:xfrm>
              <a:off x="2297020" y="1210813"/>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6" name="Google Shape;266;p33"/>
            <p:cNvSpPr txBox="1"/>
            <p:nvPr/>
          </p:nvSpPr>
          <p:spPr>
            <a:xfrm>
              <a:off x="2297020" y="1210813"/>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Classification &amp; Regression Trees (CART).</a:t>
              </a:r>
              <a:endParaRPr sz="1500" b="0" i="0" u="none" strike="noStrike" cap="none">
                <a:solidFill>
                  <a:schemeClr val="lt1"/>
                </a:solidFill>
                <a:latin typeface="Twentieth Century"/>
                <a:ea typeface="Twentieth Century"/>
                <a:cs typeface="Twentieth Century"/>
                <a:sym typeface="Twentieth Century"/>
              </a:endParaRPr>
            </a:p>
          </p:txBody>
        </p:sp>
        <p:sp>
          <p:nvSpPr>
            <p:cNvPr id="267" name="Google Shape;267;p33"/>
            <p:cNvSpPr/>
            <p:nvPr/>
          </p:nvSpPr>
          <p:spPr>
            <a:xfrm>
              <a:off x="394943" y="2421226"/>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8" name="Google Shape;268;p33"/>
            <p:cNvSpPr txBox="1"/>
            <p:nvPr/>
          </p:nvSpPr>
          <p:spPr>
            <a:xfrm>
              <a:off x="394943" y="2421226"/>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Gaussian Naive Bayes (NB).</a:t>
              </a:r>
              <a:endParaRPr sz="1500" b="0" i="0" u="none" strike="noStrike" cap="none">
                <a:solidFill>
                  <a:schemeClr val="lt1"/>
                </a:solidFill>
                <a:latin typeface="Twentieth Century"/>
                <a:ea typeface="Twentieth Century"/>
                <a:cs typeface="Twentieth Century"/>
                <a:sym typeface="Twentieth Century"/>
              </a:endParaRPr>
            </a:p>
          </p:txBody>
        </p:sp>
        <p:sp>
          <p:nvSpPr>
            <p:cNvPr id="269" name="Google Shape;269;p33"/>
            <p:cNvSpPr/>
            <p:nvPr/>
          </p:nvSpPr>
          <p:spPr>
            <a:xfrm>
              <a:off x="2297020" y="2421226"/>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0" name="Google Shape;270;p33"/>
            <p:cNvSpPr txBox="1"/>
            <p:nvPr/>
          </p:nvSpPr>
          <p:spPr>
            <a:xfrm>
              <a:off x="2297020" y="2421226"/>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Support Vector Machine (SVM).</a:t>
              </a:r>
              <a:endParaRPr sz="1500" b="0" i="0" u="none" strike="noStrike" cap="none">
                <a:solidFill>
                  <a:schemeClr val="lt1"/>
                </a:solidFill>
                <a:latin typeface="Twentieth Century"/>
                <a:ea typeface="Twentieth Century"/>
                <a:cs typeface="Twentieth Century"/>
                <a:sym typeface="Twentieth Century"/>
              </a:endParaRPr>
            </a:p>
          </p:txBody>
        </p:sp>
        <p:sp>
          <p:nvSpPr>
            <p:cNvPr id="271" name="Google Shape;271;p33"/>
            <p:cNvSpPr/>
            <p:nvPr/>
          </p:nvSpPr>
          <p:spPr>
            <a:xfrm>
              <a:off x="394943" y="3631638"/>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2" name="Google Shape;272;p33"/>
            <p:cNvSpPr txBox="1"/>
            <p:nvPr/>
          </p:nvSpPr>
          <p:spPr>
            <a:xfrm>
              <a:off x="394943" y="3631638"/>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XGBoost (XGB).</a:t>
              </a:r>
              <a:endParaRPr sz="1500" b="0" i="0" u="none" strike="noStrike" cap="none">
                <a:solidFill>
                  <a:schemeClr val="lt1"/>
                </a:solidFill>
                <a:latin typeface="Twentieth Century"/>
                <a:ea typeface="Twentieth Century"/>
                <a:cs typeface="Twentieth Century"/>
                <a:sym typeface="Twentieth Century"/>
              </a:endParaRPr>
            </a:p>
          </p:txBody>
        </p:sp>
        <p:sp>
          <p:nvSpPr>
            <p:cNvPr id="273" name="Google Shape;273;p33"/>
            <p:cNvSpPr/>
            <p:nvPr/>
          </p:nvSpPr>
          <p:spPr>
            <a:xfrm>
              <a:off x="2297020" y="3631638"/>
              <a:ext cx="1729160" cy="1037496"/>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4" name="Google Shape;274;p33"/>
            <p:cNvSpPr txBox="1"/>
            <p:nvPr/>
          </p:nvSpPr>
          <p:spPr>
            <a:xfrm>
              <a:off x="2297020" y="3631638"/>
              <a:ext cx="1729160" cy="103749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wentieth Century"/>
                <a:buNone/>
              </a:pPr>
              <a:r>
                <a:rPr lang="en" sz="1500" b="0" i="0" u="none" strike="noStrike" cap="none">
                  <a:solidFill>
                    <a:schemeClr val="lt1"/>
                  </a:solidFill>
                  <a:latin typeface="Twentieth Century"/>
                  <a:ea typeface="Twentieth Century"/>
                  <a:cs typeface="Twentieth Century"/>
                  <a:sym typeface="Twentieth Century"/>
                </a:rPr>
                <a:t>Random Forest (RFC).</a:t>
              </a:r>
              <a:endParaRPr sz="1500" b="0" i="0" u="none" strike="noStrike" cap="none">
                <a:solidFill>
                  <a:schemeClr val="lt1"/>
                </a:solidFill>
                <a:latin typeface="Twentieth Century"/>
                <a:ea typeface="Twentieth Century"/>
                <a:cs typeface="Twentieth Century"/>
                <a:sym typeface="Twentieth Century"/>
              </a:endParaRPr>
            </a:p>
          </p:txBody>
        </p:sp>
      </p:grpSp>
      <p:pic>
        <p:nvPicPr>
          <p:cNvPr id="275" name="Google Shape;275;p33"/>
          <p:cNvPicPr preferRelativeResize="0">
            <a:picLocks noGrp="1"/>
          </p:cNvPicPr>
          <p:nvPr>
            <p:ph type="body" idx="2"/>
          </p:nvPr>
        </p:nvPicPr>
        <p:blipFill rotWithShape="1">
          <a:blip r:embed="rId3">
            <a:alphaModFix/>
          </a:blip>
          <a:srcRect/>
          <a:stretch/>
        </p:blipFill>
        <p:spPr>
          <a:xfrm>
            <a:off x="5751767" y="1383524"/>
            <a:ext cx="3153310" cy="2607832"/>
          </a:xfrm>
          <a:prstGeom prst="rect">
            <a:avLst/>
          </a:prstGeom>
          <a:noFill/>
          <a:ln w="9525" cap="flat" cmpd="sng">
            <a:solidFill>
              <a:schemeClr val="dk1"/>
            </a:solidFill>
            <a:prstDash val="solid"/>
            <a:round/>
            <a:headEnd type="none" w="sm" len="sm"/>
            <a:tailEnd type="none" w="sm" len="sm"/>
          </a:ln>
        </p:spPr>
      </p:pic>
      <p:cxnSp>
        <p:nvCxnSpPr>
          <p:cNvPr id="276" name="Google Shape;276;p33"/>
          <p:cNvCxnSpPr/>
          <p:nvPr/>
        </p:nvCxnSpPr>
        <p:spPr>
          <a:xfrm>
            <a:off x="822960" y="950976"/>
            <a:ext cx="7748969" cy="0"/>
          </a:xfrm>
          <a:prstGeom prst="straightConnector1">
            <a:avLst/>
          </a:prstGeom>
          <a:noFill/>
          <a:ln w="25400" cap="flat" cmpd="sng">
            <a:solidFill>
              <a:schemeClr val="dk1"/>
            </a:solidFill>
            <a:prstDash val="solid"/>
            <a:round/>
            <a:headEnd type="none" w="sm" len="sm"/>
            <a:tailEnd type="none" w="sm" len="sm"/>
          </a:ln>
        </p:spPr>
      </p:cxnSp>
      <p:sp>
        <p:nvSpPr>
          <p:cNvPr id="277" name="Google Shape;277;p33"/>
          <p:cNvSpPr/>
          <p:nvPr/>
        </p:nvSpPr>
        <p:spPr>
          <a:xfrm>
            <a:off x="3523678" y="4060495"/>
            <a:ext cx="5381400" cy="996017"/>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Twentieth Century"/>
                <a:ea typeface="Twentieth Century"/>
                <a:cs typeface="Twentieth Century"/>
                <a:sym typeface="Twentieth Century"/>
              </a:rPr>
              <a:t>Don’t be fooled by these scores either!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dk1"/>
                </a:solidFill>
                <a:latin typeface="Twentieth Century"/>
                <a:ea typeface="Twentieth Century"/>
                <a:cs typeface="Twentieth Century"/>
                <a:sym typeface="Twentieth Century"/>
              </a:rPr>
              <a:t>Naïve Bayes</a:t>
            </a:r>
            <a:r>
              <a:rPr lang="en" sz="1400" b="0" i="0" u="none" strike="noStrike" cap="none">
                <a:solidFill>
                  <a:schemeClr val="dk1"/>
                </a:solidFill>
                <a:latin typeface="Twentieth Century"/>
                <a:ea typeface="Twentieth Century"/>
                <a:cs typeface="Twentieth Century"/>
                <a:sym typeface="Twentieth Century"/>
              </a:rPr>
              <a:t> has a </a:t>
            </a:r>
            <a:r>
              <a:rPr lang="en" sz="1400" b="1" i="0" u="none" strike="noStrike" cap="none">
                <a:solidFill>
                  <a:schemeClr val="dk1"/>
                </a:solidFill>
                <a:latin typeface="Twentieth Century"/>
                <a:ea typeface="Twentieth Century"/>
                <a:cs typeface="Twentieth Century"/>
                <a:sym typeface="Twentieth Century"/>
              </a:rPr>
              <a:t>96% recall</a:t>
            </a:r>
            <a:r>
              <a:rPr lang="en" sz="1400" b="0" i="0" u="none" strike="noStrike" cap="none">
                <a:solidFill>
                  <a:schemeClr val="dk1"/>
                </a:solidFill>
                <a:latin typeface="Twentieth Century"/>
                <a:ea typeface="Twentieth Century"/>
                <a:cs typeface="Twentieth Century"/>
                <a:sym typeface="Twentieth Century"/>
              </a:rPr>
              <a:t>, but that’s because it was predicted ‘</a:t>
            </a:r>
            <a:r>
              <a:rPr lang="en" sz="1400" b="0" i="1" u="none" strike="noStrike" cap="none">
                <a:solidFill>
                  <a:schemeClr val="dk1"/>
                </a:solidFill>
                <a:latin typeface="Twentieth Century"/>
                <a:ea typeface="Twentieth Century"/>
                <a:cs typeface="Twentieth Century"/>
                <a:sym typeface="Twentieth Century"/>
              </a:rPr>
              <a:t>Yes</a:t>
            </a:r>
            <a:r>
              <a:rPr lang="en" sz="1400" b="0" i="0" u="none" strike="noStrike" cap="none">
                <a:solidFill>
                  <a:schemeClr val="dk1"/>
                </a:solidFill>
                <a:latin typeface="Twentieth Century"/>
                <a:ea typeface="Twentieth Century"/>
                <a:cs typeface="Twentieth Century"/>
                <a:sym typeface="Twentieth Century"/>
              </a:rPr>
              <a:t>’ almost every time (</a:t>
            </a:r>
            <a:r>
              <a:rPr lang="en" sz="1400" b="1" i="0" u="none" strike="noStrike" cap="none">
                <a:solidFill>
                  <a:schemeClr val="dk1"/>
                </a:solidFill>
                <a:latin typeface="Twentieth Century"/>
                <a:ea typeface="Twentieth Century"/>
                <a:cs typeface="Twentieth Century"/>
                <a:sym typeface="Twentieth Century"/>
              </a:rPr>
              <a:t>6% accuracy</a:t>
            </a:r>
            <a:r>
              <a:rPr lang="en" sz="1400" b="0" i="0" u="none" strike="noStrike" cap="none">
                <a:solidFill>
                  <a:schemeClr val="dk1"/>
                </a:solidFill>
                <a:latin typeface="Twentieth Century"/>
                <a:ea typeface="Twentieth Century"/>
                <a:cs typeface="Twentieth Century"/>
                <a:sym typeface="Twentieth Century"/>
              </a:rPr>
              <a:t>).  Remember that Precision, Recall, F1-Score, and Accuracy all important metrics to consider.</a:t>
            </a:r>
            <a:endParaRPr sz="1100" b="0" i="0" u="none" strike="noStrike" cap="none">
              <a:solidFill>
                <a:srgbClr val="000000"/>
              </a:solidFill>
              <a:latin typeface="Arial"/>
              <a:ea typeface="Arial"/>
              <a:cs typeface="Arial"/>
              <a:sym typeface="Arial"/>
            </a:endParaRPr>
          </a:p>
        </p:txBody>
      </p:sp>
      <p:pic>
        <p:nvPicPr>
          <p:cNvPr id="278" name="Google Shape;278;p33"/>
          <p:cNvPicPr preferRelativeResize="0"/>
          <p:nvPr/>
        </p:nvPicPr>
        <p:blipFill rotWithShape="1">
          <a:blip r:embed="rId4">
            <a:alphaModFix/>
          </a:blip>
          <a:srcRect/>
          <a:stretch/>
        </p:blipFill>
        <p:spPr>
          <a:xfrm>
            <a:off x="3296995" y="1618489"/>
            <a:ext cx="2244269" cy="1874081"/>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par>
                                <p:cTn id="8" presetID="10" presetClass="entr" presetSubtype="0"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fade">
                                      <p:cBhvr>
                                        <p:cTn id="10" dur="2000"/>
                                        <p:tgtEl>
                                          <p:spTgt spid="27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7"/>
                                        </p:tgtEl>
                                        <p:attrNameLst>
                                          <p:attrName>style.visibility</p:attrName>
                                        </p:attrNameLst>
                                      </p:cBhvr>
                                      <p:to>
                                        <p:strVal val="visible"/>
                                      </p:to>
                                    </p:set>
                                    <p:anim calcmode="lin" valueType="num">
                                      <p:cBhvr additive="base">
                                        <p:cTn id="15" dur="500"/>
                                        <p:tgtEl>
                                          <p:spTgt spid="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283"/>
        <p:cNvGrpSpPr/>
        <p:nvPr/>
      </p:nvGrpSpPr>
      <p:grpSpPr>
        <a:xfrm>
          <a:off x="0" y="0"/>
          <a:ext cx="0" cy="0"/>
          <a:chOff x="0" y="0"/>
          <a:chExt cx="0" cy="0"/>
        </a:xfrm>
      </p:grpSpPr>
      <p:grpSp>
        <p:nvGrpSpPr>
          <p:cNvPr id="284" name="Google Shape;284;p34"/>
          <p:cNvGrpSpPr/>
          <p:nvPr/>
        </p:nvGrpSpPr>
        <p:grpSpPr>
          <a:xfrm>
            <a:off x="4818647" y="1021079"/>
            <a:ext cx="3548037" cy="3379348"/>
            <a:chOff x="0" y="1871"/>
            <a:chExt cx="4730716" cy="4505797"/>
          </a:xfrm>
        </p:grpSpPr>
        <p:sp>
          <p:nvSpPr>
            <p:cNvPr id="285" name="Google Shape;285;p34"/>
            <p:cNvSpPr/>
            <p:nvPr/>
          </p:nvSpPr>
          <p:spPr>
            <a:xfrm>
              <a:off x="0" y="1871"/>
              <a:ext cx="4730700" cy="948600"/>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6" name="Google Shape;286;p34"/>
            <p:cNvSpPr/>
            <p:nvPr/>
          </p:nvSpPr>
          <p:spPr>
            <a:xfrm>
              <a:off x="286947" y="215303"/>
              <a:ext cx="521700" cy="521700"/>
            </a:xfrm>
            <a:prstGeom prst="rect">
              <a:avLst/>
            </a:prstGeom>
            <a:blipFill rotWithShape="1">
              <a:blip r:embed="rId3">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7" name="Google Shape;287;p34"/>
            <p:cNvSpPr/>
            <p:nvPr/>
          </p:nvSpPr>
          <p:spPr>
            <a:xfrm>
              <a:off x="1095616" y="1871"/>
              <a:ext cx="3635100" cy="948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88" name="Google Shape;288;p34"/>
            <p:cNvSpPr txBox="1"/>
            <p:nvPr/>
          </p:nvSpPr>
          <p:spPr>
            <a:xfrm>
              <a:off x="1095616" y="1871"/>
              <a:ext cx="3635100" cy="948600"/>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rgbClr val="000000"/>
                </a:buClr>
                <a:buSzPts val="1600"/>
                <a:buFont typeface="Twentieth Century"/>
                <a:buNone/>
              </a:pPr>
              <a:r>
                <a:rPr lang="en" sz="1600" b="0" i="0" u="none" strike="noStrike" cap="none">
                  <a:solidFill>
                    <a:srgbClr val="000000"/>
                  </a:solidFill>
                  <a:latin typeface="Twentieth Century"/>
                  <a:ea typeface="Twentieth Century"/>
                  <a:cs typeface="Twentieth Century"/>
                  <a:sym typeface="Twentieth Century"/>
                </a:rPr>
                <a:t>Popular to use when dealing with larger datasets</a:t>
              </a:r>
              <a:endParaRPr sz="1100" b="0" i="0" u="none" strike="noStrike" cap="none">
                <a:solidFill>
                  <a:srgbClr val="000000"/>
                </a:solidFill>
                <a:latin typeface="Arial"/>
                <a:ea typeface="Arial"/>
                <a:cs typeface="Arial"/>
                <a:sym typeface="Arial"/>
              </a:endParaRPr>
            </a:p>
          </p:txBody>
        </p:sp>
        <p:sp>
          <p:nvSpPr>
            <p:cNvPr id="289" name="Google Shape;289;p34"/>
            <p:cNvSpPr/>
            <p:nvPr/>
          </p:nvSpPr>
          <p:spPr>
            <a:xfrm>
              <a:off x="0" y="1187603"/>
              <a:ext cx="4730700" cy="948600"/>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0" name="Google Shape;290;p34"/>
            <p:cNvSpPr/>
            <p:nvPr/>
          </p:nvSpPr>
          <p:spPr>
            <a:xfrm>
              <a:off x="286947" y="1401035"/>
              <a:ext cx="521700" cy="521700"/>
            </a:xfrm>
            <a:prstGeom prst="rect">
              <a:avLst/>
            </a:prstGeom>
            <a:blipFill rotWithShape="1">
              <a:blip r:embed="rId4">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1" name="Google Shape;291;p34"/>
            <p:cNvSpPr/>
            <p:nvPr/>
          </p:nvSpPr>
          <p:spPr>
            <a:xfrm>
              <a:off x="1095616" y="1187603"/>
              <a:ext cx="3635100" cy="948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2" name="Google Shape;292;p34"/>
            <p:cNvSpPr txBox="1"/>
            <p:nvPr/>
          </p:nvSpPr>
          <p:spPr>
            <a:xfrm>
              <a:off x="1095616" y="1187603"/>
              <a:ext cx="3635100" cy="948600"/>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rgbClr val="000000"/>
                </a:buClr>
                <a:buSzPts val="1600"/>
                <a:buFont typeface="Twentieth Century"/>
                <a:buNone/>
              </a:pPr>
              <a:r>
                <a:rPr lang="en" sz="1600" b="0" i="0" u="none" strike="noStrike" cap="none">
                  <a:solidFill>
                    <a:srgbClr val="000000"/>
                  </a:solidFill>
                  <a:latin typeface="Twentieth Century"/>
                  <a:ea typeface="Twentieth Century"/>
                  <a:cs typeface="Twentieth Century"/>
                  <a:sym typeface="Twentieth Century"/>
                </a:rPr>
                <a:t>Reduces the dimensionality of a dataset </a:t>
              </a:r>
              <a:endParaRPr sz="1100" b="0" i="0" u="none" strike="noStrike" cap="none">
                <a:solidFill>
                  <a:srgbClr val="000000"/>
                </a:solidFill>
                <a:latin typeface="Arial"/>
                <a:ea typeface="Arial"/>
                <a:cs typeface="Arial"/>
                <a:sym typeface="Arial"/>
              </a:endParaRPr>
            </a:p>
          </p:txBody>
        </p:sp>
        <p:sp>
          <p:nvSpPr>
            <p:cNvPr id="293" name="Google Shape;293;p34"/>
            <p:cNvSpPr/>
            <p:nvPr/>
          </p:nvSpPr>
          <p:spPr>
            <a:xfrm>
              <a:off x="0" y="2373336"/>
              <a:ext cx="4730700" cy="948600"/>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4" name="Google Shape;294;p34"/>
            <p:cNvSpPr/>
            <p:nvPr/>
          </p:nvSpPr>
          <p:spPr>
            <a:xfrm>
              <a:off x="1095616" y="2373336"/>
              <a:ext cx="3635100" cy="948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5" name="Google Shape;295;p34"/>
            <p:cNvSpPr txBox="1"/>
            <p:nvPr/>
          </p:nvSpPr>
          <p:spPr>
            <a:xfrm>
              <a:off x="1095616" y="2373336"/>
              <a:ext cx="3635100" cy="948600"/>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rgbClr val="000000"/>
                </a:buClr>
                <a:buSzPts val="1600"/>
                <a:buFont typeface="Twentieth Century"/>
                <a:buNone/>
              </a:pPr>
              <a:r>
                <a:rPr lang="en" sz="1600" b="0" i="0" u="none" strike="noStrike" cap="none">
                  <a:solidFill>
                    <a:srgbClr val="000000"/>
                  </a:solidFill>
                  <a:latin typeface="Twentieth Century"/>
                  <a:ea typeface="Twentieth Century"/>
                  <a:cs typeface="Twentieth Century"/>
                  <a:sym typeface="Twentieth Century"/>
                </a:rPr>
                <a:t>Using linear algebra, variables converted to components</a:t>
              </a:r>
              <a:endParaRPr sz="1100" b="0" i="0" u="none" strike="noStrike" cap="none">
                <a:solidFill>
                  <a:srgbClr val="000000"/>
                </a:solidFill>
                <a:latin typeface="Arial"/>
                <a:ea typeface="Arial"/>
                <a:cs typeface="Arial"/>
                <a:sym typeface="Arial"/>
              </a:endParaRPr>
            </a:p>
          </p:txBody>
        </p:sp>
        <p:sp>
          <p:nvSpPr>
            <p:cNvPr id="296" name="Google Shape;296;p34"/>
            <p:cNvSpPr/>
            <p:nvPr/>
          </p:nvSpPr>
          <p:spPr>
            <a:xfrm>
              <a:off x="0" y="3559068"/>
              <a:ext cx="4730700" cy="948600"/>
            </a:xfrm>
            <a:prstGeom prst="roundRect">
              <a:avLst>
                <a:gd name="adj" fmla="val 10000"/>
              </a:avLst>
            </a:prstGeom>
            <a:solidFill>
              <a:srgbClr val="CAE2F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7" name="Google Shape;297;p34"/>
            <p:cNvSpPr/>
            <p:nvPr/>
          </p:nvSpPr>
          <p:spPr>
            <a:xfrm>
              <a:off x="1095616" y="3559068"/>
              <a:ext cx="3635100" cy="948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8" name="Google Shape;298;p34"/>
            <p:cNvSpPr txBox="1"/>
            <p:nvPr/>
          </p:nvSpPr>
          <p:spPr>
            <a:xfrm>
              <a:off x="1095616" y="3559068"/>
              <a:ext cx="3635100" cy="948600"/>
            </a:xfrm>
            <a:prstGeom prst="rect">
              <a:avLst/>
            </a:prstGeom>
            <a:noFill/>
            <a:ln>
              <a:noFill/>
            </a:ln>
          </p:spPr>
          <p:txBody>
            <a:bodyPr spcFirstLastPara="1" wrap="square" lIns="75275" tIns="75275" rIns="75275" bIns="75275" anchor="ctr" anchorCtr="0">
              <a:noAutofit/>
            </a:bodyPr>
            <a:lstStyle/>
            <a:p>
              <a:pPr marL="0" marR="0" lvl="0" indent="0" algn="l" rtl="0">
                <a:lnSpc>
                  <a:spcPct val="100000"/>
                </a:lnSpc>
                <a:spcBef>
                  <a:spcPts val="0"/>
                </a:spcBef>
                <a:spcAft>
                  <a:spcPts val="0"/>
                </a:spcAft>
                <a:buClr>
                  <a:srgbClr val="000000"/>
                </a:buClr>
                <a:buSzPts val="1600"/>
                <a:buFont typeface="Twentieth Century"/>
                <a:buNone/>
              </a:pPr>
              <a:r>
                <a:rPr lang="en" sz="1600" b="0" i="0" u="none" strike="noStrike" cap="none">
                  <a:solidFill>
                    <a:srgbClr val="000000"/>
                  </a:solidFill>
                  <a:latin typeface="Twentieth Century"/>
                  <a:ea typeface="Twentieth Century"/>
                  <a:cs typeface="Twentieth Century"/>
                  <a:sym typeface="Twentieth Century"/>
                </a:rPr>
                <a:t>Designed lower amount of variables while keeping variability</a:t>
              </a:r>
              <a:endParaRPr sz="1100" b="0" i="0" u="none" strike="noStrike" cap="none">
                <a:solidFill>
                  <a:srgbClr val="000000"/>
                </a:solidFill>
                <a:latin typeface="Arial"/>
                <a:ea typeface="Arial"/>
                <a:cs typeface="Arial"/>
                <a:sym typeface="Arial"/>
              </a:endParaRPr>
            </a:p>
          </p:txBody>
        </p:sp>
      </p:grpSp>
      <p:pic>
        <p:nvPicPr>
          <p:cNvPr id="299" name="Google Shape;299;p34"/>
          <p:cNvPicPr preferRelativeResize="0"/>
          <p:nvPr/>
        </p:nvPicPr>
        <p:blipFill rotWithShape="1">
          <a:blip r:embed="rId5">
            <a:alphaModFix/>
          </a:blip>
          <a:srcRect/>
          <a:stretch/>
        </p:blipFill>
        <p:spPr>
          <a:xfrm>
            <a:off x="255638" y="1021088"/>
            <a:ext cx="3998606" cy="3379331"/>
          </a:xfrm>
          <a:prstGeom prst="rect">
            <a:avLst/>
          </a:prstGeom>
          <a:noFill/>
          <a:ln>
            <a:noFill/>
          </a:ln>
        </p:spPr>
      </p:pic>
      <p:sp>
        <p:nvSpPr>
          <p:cNvPr id="300" name="Google Shape;300;p34"/>
          <p:cNvSpPr txBox="1"/>
          <p:nvPr/>
        </p:nvSpPr>
        <p:spPr>
          <a:xfrm>
            <a:off x="2523150" y="362813"/>
            <a:ext cx="4097700" cy="346275"/>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wentieth Century"/>
                <a:ea typeface="Twentieth Century"/>
                <a:cs typeface="Twentieth Century"/>
                <a:sym typeface="Twentieth Century"/>
              </a:rPr>
              <a:t>Principal Component Analysis (PCA)</a:t>
            </a:r>
            <a:endParaRPr sz="1400" b="0" i="0" u="none" strike="noStrike" cap="none">
              <a:solidFill>
                <a:srgbClr val="000000"/>
              </a:solidFill>
              <a:latin typeface="Twentieth Century"/>
              <a:ea typeface="Twentieth Century"/>
              <a:cs typeface="Twentieth Century"/>
              <a:sym typeface="Twentieth Century"/>
            </a:endParaRPr>
          </a:p>
        </p:txBody>
      </p:sp>
      <p:sp>
        <p:nvSpPr>
          <p:cNvPr id="301" name="Google Shape;301;p34"/>
          <p:cNvSpPr/>
          <p:nvPr/>
        </p:nvSpPr>
        <p:spPr>
          <a:xfrm>
            <a:off x="5041451" y="2955916"/>
            <a:ext cx="391275" cy="391275"/>
          </a:xfrm>
          <a:prstGeom prst="rect">
            <a:avLst/>
          </a:prstGeom>
          <a:blipFill rotWithShape="1">
            <a:blip r:embed="rId3">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02" name="Google Shape;302;p34"/>
          <p:cNvSpPr/>
          <p:nvPr/>
        </p:nvSpPr>
        <p:spPr>
          <a:xfrm>
            <a:off x="5041451" y="3838071"/>
            <a:ext cx="391275" cy="391275"/>
          </a:xfrm>
          <a:prstGeom prst="rect">
            <a:avLst/>
          </a:prstGeom>
          <a:blipFill rotWithShape="1">
            <a:blip r:embed="rId4">
              <a:alphaModFix/>
            </a:blip>
            <a:stretch>
              <a:fillRect/>
            </a:stretch>
          </a:blip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gs>
            <a:gs pos="56000">
              <a:schemeClr val="lt2"/>
            </a:gs>
            <a:gs pos="64000">
              <a:srgbClr val="9BDAF2"/>
            </a:gs>
            <a:gs pos="100000">
              <a:schemeClr val="accent1"/>
            </a:gs>
          </a:gsLst>
          <a:lin ang="5400000" scaled="0"/>
        </a:gradFill>
        <a:effectLst/>
      </p:bgPr>
    </p:bg>
    <p:spTree>
      <p:nvGrpSpPr>
        <p:cNvPr id="1" name="Shape 307"/>
        <p:cNvGrpSpPr/>
        <p:nvPr/>
      </p:nvGrpSpPr>
      <p:grpSpPr>
        <a:xfrm>
          <a:off x="0" y="0"/>
          <a:ext cx="0" cy="0"/>
          <a:chOff x="0" y="0"/>
          <a:chExt cx="0" cy="0"/>
        </a:xfrm>
      </p:grpSpPr>
      <p:sp>
        <p:nvSpPr>
          <p:cNvPr id="308" name="Google Shape;308;p35"/>
          <p:cNvSpPr txBox="1"/>
          <p:nvPr/>
        </p:nvSpPr>
        <p:spPr>
          <a:xfrm>
            <a:off x="1733513" y="199219"/>
            <a:ext cx="5676975" cy="803475"/>
          </a:xfrm>
          <a:prstGeom prst="rect">
            <a:avLst/>
          </a:prstGeom>
          <a:noFill/>
          <a:ln>
            <a:noFill/>
          </a:ln>
        </p:spPr>
        <p:txBody>
          <a:bodyPr spcFirstLastPara="1" wrap="square" lIns="68575" tIns="68575" rIns="68575" bIns="68575" anchor="t" anchorCtr="0">
            <a:spAutoFit/>
          </a:bodyPr>
          <a:lstStyle/>
          <a:p>
            <a:pPr marL="0" marR="0" lvl="0" indent="0" algn="ctr" rtl="0">
              <a:lnSpc>
                <a:spcPct val="80000"/>
              </a:lnSpc>
              <a:spcBef>
                <a:spcPts val="0"/>
              </a:spcBef>
              <a:spcAft>
                <a:spcPts val="0"/>
              </a:spcAft>
              <a:buClr>
                <a:srgbClr val="000000"/>
              </a:buClr>
              <a:buSzPts val="2700"/>
              <a:buFont typeface="Arial"/>
              <a:buNone/>
            </a:pPr>
            <a:r>
              <a:rPr lang="en" sz="2700" b="1" i="0" u="none" strike="noStrike" cap="none">
                <a:solidFill>
                  <a:srgbClr val="3F3F3F"/>
                </a:solidFill>
                <a:latin typeface="Twentieth Century"/>
                <a:ea typeface="Twentieth Century"/>
                <a:cs typeface="Twentieth Century"/>
                <a:sym typeface="Twentieth Century"/>
              </a:rPr>
              <a:t>Evaluating PCA Machine Learning Models </a:t>
            </a:r>
            <a:endParaRPr sz="1100" b="0" i="0" u="none" strike="noStrike" cap="none">
              <a:solidFill>
                <a:srgbClr val="000000"/>
              </a:solidFill>
              <a:latin typeface="Twentieth Century"/>
              <a:ea typeface="Twentieth Century"/>
              <a:cs typeface="Twentieth Century"/>
              <a:sym typeface="Twentieth Century"/>
            </a:endParaRPr>
          </a:p>
        </p:txBody>
      </p:sp>
      <p:pic>
        <p:nvPicPr>
          <p:cNvPr id="309" name="Google Shape;309;p35"/>
          <p:cNvPicPr preferRelativeResize="0"/>
          <p:nvPr/>
        </p:nvPicPr>
        <p:blipFill rotWithShape="1">
          <a:blip r:embed="rId3">
            <a:alphaModFix/>
          </a:blip>
          <a:srcRect/>
          <a:stretch/>
        </p:blipFill>
        <p:spPr>
          <a:xfrm>
            <a:off x="6783413" y="1492669"/>
            <a:ext cx="1383825" cy="1079081"/>
          </a:xfrm>
          <a:prstGeom prst="rect">
            <a:avLst/>
          </a:prstGeom>
          <a:noFill/>
          <a:ln>
            <a:noFill/>
          </a:ln>
        </p:spPr>
      </p:pic>
      <p:grpSp>
        <p:nvGrpSpPr>
          <p:cNvPr id="310" name="Google Shape;310;p35"/>
          <p:cNvGrpSpPr/>
          <p:nvPr/>
        </p:nvGrpSpPr>
        <p:grpSpPr>
          <a:xfrm>
            <a:off x="320168" y="1002694"/>
            <a:ext cx="3023583" cy="3948617"/>
            <a:chOff x="394943" y="401"/>
            <a:chExt cx="3631277" cy="4668637"/>
          </a:xfrm>
        </p:grpSpPr>
        <p:sp>
          <p:nvSpPr>
            <p:cNvPr id="311" name="Google Shape;311;p35"/>
            <p:cNvSpPr/>
            <p:nvPr/>
          </p:nvSpPr>
          <p:spPr>
            <a:xfrm>
              <a:off x="394943" y="401"/>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2" name="Google Shape;312;p35"/>
            <p:cNvSpPr txBox="1"/>
            <p:nvPr/>
          </p:nvSpPr>
          <p:spPr>
            <a:xfrm>
              <a:off x="394943" y="401"/>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Logistic Regression (LR).</a:t>
              </a:r>
              <a:endParaRPr sz="1500" b="0" i="0" u="none" strike="noStrike" cap="none">
                <a:solidFill>
                  <a:srgbClr val="FFFFFF"/>
                </a:solidFill>
                <a:latin typeface="Twentieth Century"/>
                <a:ea typeface="Twentieth Century"/>
                <a:cs typeface="Twentieth Century"/>
                <a:sym typeface="Twentieth Century"/>
              </a:endParaRPr>
            </a:p>
          </p:txBody>
        </p:sp>
        <p:sp>
          <p:nvSpPr>
            <p:cNvPr id="313" name="Google Shape;313;p35"/>
            <p:cNvSpPr/>
            <p:nvPr/>
          </p:nvSpPr>
          <p:spPr>
            <a:xfrm>
              <a:off x="2297020" y="401"/>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4" name="Google Shape;314;p35"/>
            <p:cNvSpPr txBox="1"/>
            <p:nvPr/>
          </p:nvSpPr>
          <p:spPr>
            <a:xfrm>
              <a:off x="2297020" y="401"/>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Linear Discriminant Analysis (LDA).</a:t>
              </a:r>
              <a:endParaRPr sz="1500" b="0" i="0" u="none" strike="noStrike" cap="none">
                <a:solidFill>
                  <a:srgbClr val="FFFFFF"/>
                </a:solidFill>
                <a:latin typeface="Twentieth Century"/>
                <a:ea typeface="Twentieth Century"/>
                <a:cs typeface="Twentieth Century"/>
                <a:sym typeface="Twentieth Century"/>
              </a:endParaRPr>
            </a:p>
          </p:txBody>
        </p:sp>
        <p:sp>
          <p:nvSpPr>
            <p:cNvPr id="315" name="Google Shape;315;p35"/>
            <p:cNvSpPr/>
            <p:nvPr/>
          </p:nvSpPr>
          <p:spPr>
            <a:xfrm>
              <a:off x="394943" y="1210813"/>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6" name="Google Shape;316;p35"/>
            <p:cNvSpPr txBox="1"/>
            <p:nvPr/>
          </p:nvSpPr>
          <p:spPr>
            <a:xfrm>
              <a:off x="394943" y="1210813"/>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K-Nearest Neighbors (KNN). </a:t>
              </a:r>
              <a:endParaRPr sz="1500" b="0" i="0" u="none" strike="noStrike" cap="none">
                <a:solidFill>
                  <a:srgbClr val="FFFFFF"/>
                </a:solidFill>
                <a:latin typeface="Twentieth Century"/>
                <a:ea typeface="Twentieth Century"/>
                <a:cs typeface="Twentieth Century"/>
                <a:sym typeface="Twentieth Century"/>
              </a:endParaRPr>
            </a:p>
          </p:txBody>
        </p:sp>
        <p:sp>
          <p:nvSpPr>
            <p:cNvPr id="317" name="Google Shape;317;p35"/>
            <p:cNvSpPr/>
            <p:nvPr/>
          </p:nvSpPr>
          <p:spPr>
            <a:xfrm>
              <a:off x="2297020" y="1210813"/>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18" name="Google Shape;318;p35"/>
            <p:cNvSpPr txBox="1"/>
            <p:nvPr/>
          </p:nvSpPr>
          <p:spPr>
            <a:xfrm>
              <a:off x="2297020" y="1210813"/>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Classification &amp; Regression Trees (CART).</a:t>
              </a:r>
              <a:endParaRPr sz="1500" b="0" i="0" u="none" strike="noStrike" cap="none">
                <a:solidFill>
                  <a:srgbClr val="FFFFFF"/>
                </a:solidFill>
                <a:latin typeface="Twentieth Century"/>
                <a:ea typeface="Twentieth Century"/>
                <a:cs typeface="Twentieth Century"/>
                <a:sym typeface="Twentieth Century"/>
              </a:endParaRPr>
            </a:p>
          </p:txBody>
        </p:sp>
        <p:sp>
          <p:nvSpPr>
            <p:cNvPr id="319" name="Google Shape;319;p35"/>
            <p:cNvSpPr/>
            <p:nvPr/>
          </p:nvSpPr>
          <p:spPr>
            <a:xfrm>
              <a:off x="394943" y="2421226"/>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0" name="Google Shape;320;p35"/>
            <p:cNvSpPr txBox="1"/>
            <p:nvPr/>
          </p:nvSpPr>
          <p:spPr>
            <a:xfrm>
              <a:off x="394943" y="2421226"/>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Gaussian Naive Bayes (NB).</a:t>
              </a:r>
              <a:endParaRPr sz="1500" b="0" i="0" u="none" strike="noStrike" cap="none">
                <a:solidFill>
                  <a:srgbClr val="FFFFFF"/>
                </a:solidFill>
                <a:latin typeface="Twentieth Century"/>
                <a:ea typeface="Twentieth Century"/>
                <a:cs typeface="Twentieth Century"/>
                <a:sym typeface="Twentieth Century"/>
              </a:endParaRPr>
            </a:p>
          </p:txBody>
        </p:sp>
        <p:sp>
          <p:nvSpPr>
            <p:cNvPr id="321" name="Google Shape;321;p35"/>
            <p:cNvSpPr/>
            <p:nvPr/>
          </p:nvSpPr>
          <p:spPr>
            <a:xfrm>
              <a:off x="2297020" y="2421226"/>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2" name="Google Shape;322;p35"/>
            <p:cNvSpPr txBox="1"/>
            <p:nvPr/>
          </p:nvSpPr>
          <p:spPr>
            <a:xfrm>
              <a:off x="2297020" y="2421226"/>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Support Vector Machine (SVM).</a:t>
              </a:r>
              <a:endParaRPr sz="1500" b="0" i="0" u="none" strike="noStrike" cap="none">
                <a:solidFill>
                  <a:srgbClr val="FFFFFF"/>
                </a:solidFill>
                <a:latin typeface="Twentieth Century"/>
                <a:ea typeface="Twentieth Century"/>
                <a:cs typeface="Twentieth Century"/>
                <a:sym typeface="Twentieth Century"/>
              </a:endParaRPr>
            </a:p>
          </p:txBody>
        </p:sp>
        <p:sp>
          <p:nvSpPr>
            <p:cNvPr id="323" name="Google Shape;323;p35"/>
            <p:cNvSpPr/>
            <p:nvPr/>
          </p:nvSpPr>
          <p:spPr>
            <a:xfrm>
              <a:off x="394943" y="3631638"/>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4" name="Google Shape;324;p35"/>
            <p:cNvSpPr txBox="1"/>
            <p:nvPr/>
          </p:nvSpPr>
          <p:spPr>
            <a:xfrm>
              <a:off x="394943" y="3631638"/>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XGBoost (XGB).</a:t>
              </a:r>
              <a:endParaRPr sz="1500" b="0" i="0" u="none" strike="noStrike" cap="none">
                <a:solidFill>
                  <a:srgbClr val="FFFFFF"/>
                </a:solidFill>
                <a:latin typeface="Twentieth Century"/>
                <a:ea typeface="Twentieth Century"/>
                <a:cs typeface="Twentieth Century"/>
                <a:sym typeface="Twentieth Century"/>
              </a:endParaRPr>
            </a:p>
          </p:txBody>
        </p:sp>
        <p:sp>
          <p:nvSpPr>
            <p:cNvPr id="325" name="Google Shape;325;p35"/>
            <p:cNvSpPr/>
            <p:nvPr/>
          </p:nvSpPr>
          <p:spPr>
            <a:xfrm>
              <a:off x="2297020" y="3631638"/>
              <a:ext cx="1729200" cy="1037400"/>
            </a:xfrm>
            <a:prstGeom prst="rect">
              <a:avLst/>
            </a:prstGeom>
            <a:solidFill>
              <a:srgbClr val="23ADE3"/>
            </a:solidFill>
            <a:ln w="158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26" name="Google Shape;326;p35"/>
            <p:cNvSpPr txBox="1"/>
            <p:nvPr/>
          </p:nvSpPr>
          <p:spPr>
            <a:xfrm>
              <a:off x="2297020" y="3631638"/>
              <a:ext cx="1729200" cy="10374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FFFFFF"/>
                </a:buClr>
                <a:buSzPts val="1500"/>
                <a:buFont typeface="Twentieth Century"/>
                <a:buNone/>
              </a:pPr>
              <a:r>
                <a:rPr lang="en" sz="1500" b="0" i="0" u="none" strike="noStrike" cap="none">
                  <a:solidFill>
                    <a:srgbClr val="FFFFFF"/>
                  </a:solidFill>
                  <a:latin typeface="Twentieth Century"/>
                  <a:ea typeface="Twentieth Century"/>
                  <a:cs typeface="Twentieth Century"/>
                  <a:sym typeface="Twentieth Century"/>
                </a:rPr>
                <a:t>Random Forest (RFC).</a:t>
              </a:r>
              <a:endParaRPr sz="1500" b="0" i="0" u="none" strike="noStrike" cap="none">
                <a:solidFill>
                  <a:srgbClr val="FFFFFF"/>
                </a:solidFill>
                <a:latin typeface="Twentieth Century"/>
                <a:ea typeface="Twentieth Century"/>
                <a:cs typeface="Twentieth Century"/>
                <a:sym typeface="Twentieth Century"/>
              </a:endParaRPr>
            </a:p>
          </p:txBody>
        </p:sp>
      </p:grpSp>
      <p:sp>
        <p:nvSpPr>
          <p:cNvPr id="327" name="Google Shape;327;p35"/>
          <p:cNvSpPr txBox="1"/>
          <p:nvPr/>
        </p:nvSpPr>
        <p:spPr>
          <a:xfrm>
            <a:off x="6664707" y="1002694"/>
            <a:ext cx="1642050" cy="346275"/>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wentieth Century"/>
                <a:ea typeface="Twentieth Century"/>
                <a:cs typeface="Twentieth Century"/>
                <a:sym typeface="Twentieth Century"/>
              </a:rPr>
              <a:t>Using SMOTE</a:t>
            </a:r>
            <a:endParaRPr sz="1400" b="0" i="0" u="none" strike="noStrike" cap="none">
              <a:solidFill>
                <a:srgbClr val="000000"/>
              </a:solidFill>
              <a:latin typeface="Twentieth Century"/>
              <a:ea typeface="Twentieth Century"/>
              <a:cs typeface="Twentieth Century"/>
              <a:sym typeface="Twentieth Century"/>
            </a:endParaRPr>
          </a:p>
        </p:txBody>
      </p:sp>
      <p:pic>
        <p:nvPicPr>
          <p:cNvPr id="328" name="Google Shape;328;p35"/>
          <p:cNvPicPr preferRelativeResize="0"/>
          <p:nvPr/>
        </p:nvPicPr>
        <p:blipFill rotWithShape="1">
          <a:blip r:embed="rId4">
            <a:alphaModFix/>
          </a:blip>
          <a:srcRect/>
          <a:stretch/>
        </p:blipFill>
        <p:spPr>
          <a:xfrm>
            <a:off x="4633819" y="2805619"/>
            <a:ext cx="3349393" cy="2145694"/>
          </a:xfrm>
          <a:prstGeom prst="rect">
            <a:avLst/>
          </a:prstGeom>
          <a:noFill/>
          <a:ln>
            <a:noFill/>
          </a:ln>
        </p:spPr>
      </p:pic>
      <p:pic>
        <p:nvPicPr>
          <p:cNvPr id="329" name="Google Shape;329;p35"/>
          <p:cNvPicPr preferRelativeResize="0"/>
          <p:nvPr/>
        </p:nvPicPr>
        <p:blipFill rotWithShape="1">
          <a:blip r:embed="rId5">
            <a:alphaModFix/>
          </a:blip>
          <a:srcRect/>
          <a:stretch/>
        </p:blipFill>
        <p:spPr>
          <a:xfrm>
            <a:off x="4418438" y="1492669"/>
            <a:ext cx="1383825" cy="1079081"/>
          </a:xfrm>
          <a:prstGeom prst="rect">
            <a:avLst/>
          </a:prstGeom>
          <a:noFill/>
          <a:ln>
            <a:noFill/>
          </a:ln>
        </p:spPr>
      </p:pic>
      <p:sp>
        <p:nvSpPr>
          <p:cNvPr id="330" name="Google Shape;330;p35"/>
          <p:cNvSpPr txBox="1"/>
          <p:nvPr/>
        </p:nvSpPr>
        <p:spPr>
          <a:xfrm>
            <a:off x="4418475" y="1002694"/>
            <a:ext cx="1383750" cy="346275"/>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wentieth Century"/>
                <a:ea typeface="Twentieth Century"/>
                <a:cs typeface="Twentieth Century"/>
                <a:sym typeface="Twentieth Century"/>
              </a:rPr>
              <a:t>No SMOTE</a:t>
            </a:r>
            <a:endParaRPr sz="14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VTI">
  <a:themeElements>
    <a:clrScheme name="AnalogousFromLightSeed_2SEEDS">
      <a:dk1>
        <a:srgbClr val="000000"/>
      </a:dk1>
      <a:lt1>
        <a:srgbClr val="FFFFFF"/>
      </a:lt1>
      <a:dk2>
        <a:srgbClr val="243341"/>
      </a:dk2>
      <a:lt2>
        <a:srgbClr val="E8E4E2"/>
      </a:lt2>
      <a:accent1>
        <a:srgbClr val="24ADE3"/>
      </a:accent1>
      <a:accent2>
        <a:srgbClr val="39B4A3"/>
      </a:accent2>
      <a:accent3>
        <a:srgbClr val="6F95ED"/>
      </a:accent3>
      <a:accent4>
        <a:srgbClr val="5B4FEA"/>
      </a:accent4>
      <a:accent5>
        <a:srgbClr val="AD6FED"/>
      </a:accent5>
      <a:accent6>
        <a:srgbClr val="DC4FEA"/>
      </a:accent6>
      <a:hlink>
        <a:srgbClr val="AA756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VTI">
  <a:themeElements>
    <a:clrScheme name="AnalogousFromLightSeed_2SEEDS">
      <a:dk1>
        <a:srgbClr val="000000"/>
      </a:dk1>
      <a:lt1>
        <a:srgbClr val="FFFFFF"/>
      </a:lt1>
      <a:dk2>
        <a:srgbClr val="243341"/>
      </a:dk2>
      <a:lt2>
        <a:srgbClr val="E8E4E2"/>
      </a:lt2>
      <a:accent1>
        <a:srgbClr val="24ADE3"/>
      </a:accent1>
      <a:accent2>
        <a:srgbClr val="39B4A3"/>
      </a:accent2>
      <a:accent3>
        <a:srgbClr val="6F95ED"/>
      </a:accent3>
      <a:accent4>
        <a:srgbClr val="5B4FEA"/>
      </a:accent4>
      <a:accent5>
        <a:srgbClr val="AD6FED"/>
      </a:accent5>
      <a:accent6>
        <a:srgbClr val="DC4FEA"/>
      </a:accent6>
      <a:hlink>
        <a:srgbClr val="AA756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1180</Words>
  <Application>Microsoft Office PowerPoint</Application>
  <PresentationFormat>On-screen Show (16:9)</PresentationFormat>
  <Paragraphs>112</Paragraphs>
  <Slides>15</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Century</vt:lpstr>
      <vt:lpstr>Noto Sans</vt:lpstr>
      <vt:lpstr>Noto Sans Symbols</vt:lpstr>
      <vt:lpstr>Twentieth Century</vt:lpstr>
      <vt:lpstr>Simple Light</vt:lpstr>
      <vt:lpstr>RetrospectVTI</vt:lpstr>
      <vt:lpstr>RetrospectVTI</vt:lpstr>
      <vt:lpstr>Using Artificial Intelligence &amp; Machine Learning to Predict Company Bankruptcy</vt:lpstr>
      <vt:lpstr>I DECLARE  BANKRUPTCY!!!!!!!!!</vt:lpstr>
      <vt:lpstr>A Breakdown of Our Team’s Journey</vt:lpstr>
      <vt:lpstr>PowerPoint Presentation</vt:lpstr>
      <vt:lpstr>PowerPoint Presentation</vt:lpstr>
      <vt:lpstr>Evaluating Machine Learning Models Based on: Accuracy</vt:lpstr>
      <vt:lpstr>Evaluating Machine Learning Models Based on: Recall of the ‘Yes’ Class</vt:lpstr>
      <vt:lpstr>PowerPoint Presentation</vt:lpstr>
      <vt:lpstr>PowerPoint Presentation</vt:lpstr>
      <vt:lpstr>What is XGBoost?</vt:lpstr>
      <vt:lpstr>Started from the Bottom Now We’re Here</vt:lpstr>
      <vt:lpstr>Cleaning and Modeling in Dataiku </vt:lpstr>
      <vt:lpstr>      Dataiku Final Modeling Results         SGD          XGBoost</vt:lpstr>
      <vt:lpstr>Who did it best? </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Artificial Intelligence &amp; Machine Learning to Predict Company Bankruptcy</dc:title>
  <cp:lastModifiedBy>Michael Seman</cp:lastModifiedBy>
  <cp:revision>3</cp:revision>
  <dcterms:modified xsi:type="dcterms:W3CDTF">2022-12-03T17:14:43Z</dcterms:modified>
</cp:coreProperties>
</file>