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108" d="100"/>
          <a:sy n="108" d="100"/>
        </p:scale>
        <p:origin x="630" y="84"/>
      </p:cViewPr>
      <p:guideLst>
        <p:guide orient="horz" pos="213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94E9-948D-59FC-384A-DE7229EEE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7C1DE-735C-16F1-3718-48D7393FD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DADE6-136D-36BF-E9E3-1E3D323A10CD}"/>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5" name="Footer Placeholder 4">
            <a:extLst>
              <a:ext uri="{FF2B5EF4-FFF2-40B4-BE49-F238E27FC236}">
                <a16:creationId xmlns:a16="http://schemas.microsoft.com/office/drawing/2014/main" id="{08BCF10A-77B1-3BDD-A4FB-1034FC650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A8AF2-BC58-32AC-E3BA-9C59EFD13488}"/>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3198289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B6D-8796-9715-321D-D1C6CE55C5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7E7D0C-6BBD-E516-BA42-01E7258C1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B6F8F-BE75-28D3-3078-43F86582F6CE}"/>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5" name="Footer Placeholder 4">
            <a:extLst>
              <a:ext uri="{FF2B5EF4-FFF2-40B4-BE49-F238E27FC236}">
                <a16:creationId xmlns:a16="http://schemas.microsoft.com/office/drawing/2014/main" id="{22F94CC1-5D33-75C5-2BF7-792362A1A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B5987-A0A7-EF35-D3B3-CE19B8992737}"/>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8447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C8EACB-FDFF-1659-87B0-5D72CDF32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EA41D8-B6DF-E35B-789A-1711DFDC79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F286A-2963-0A83-F2C9-6DF19E7C52B2}"/>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5" name="Footer Placeholder 4">
            <a:extLst>
              <a:ext uri="{FF2B5EF4-FFF2-40B4-BE49-F238E27FC236}">
                <a16:creationId xmlns:a16="http://schemas.microsoft.com/office/drawing/2014/main" id="{31EC5226-CE19-A07B-C9D5-99474CC03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6A4F9-68FD-9189-8541-2893E99499FE}"/>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122532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318-7032-1434-57E1-E8C49D9BC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A5B0A-7702-6708-623B-A447632D4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F0070-218A-49EF-D3C6-FCAFBCBA7A9A}"/>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5" name="Footer Placeholder 4">
            <a:extLst>
              <a:ext uri="{FF2B5EF4-FFF2-40B4-BE49-F238E27FC236}">
                <a16:creationId xmlns:a16="http://schemas.microsoft.com/office/drawing/2014/main" id="{42B95D0C-2A20-6B14-AE0F-21365CBD2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BA677-CF93-A06D-9D4A-2237CAC9B647}"/>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295564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AAC0-F9D9-CB7A-0511-84DC8951C9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BEA553-DCB4-56F2-7BB6-0A4CDD9EF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8258B-8EEE-9003-CB34-649CDEB4615B}"/>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5" name="Footer Placeholder 4">
            <a:extLst>
              <a:ext uri="{FF2B5EF4-FFF2-40B4-BE49-F238E27FC236}">
                <a16:creationId xmlns:a16="http://schemas.microsoft.com/office/drawing/2014/main" id="{D26ECB67-DA27-2B3B-AE2F-C27D7ECA6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77E40-2A7C-6383-CCC3-AA621305F353}"/>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189922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2372-D278-0B4B-6D54-29DAB175C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6BE0E-AE06-B30C-123F-17654CA7FC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08B73-EDF6-B97C-4FA5-DA87E8900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738E8D-AA47-3F2E-D1CB-17EAF589DD93}"/>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6" name="Footer Placeholder 5">
            <a:extLst>
              <a:ext uri="{FF2B5EF4-FFF2-40B4-BE49-F238E27FC236}">
                <a16:creationId xmlns:a16="http://schemas.microsoft.com/office/drawing/2014/main" id="{4B47306C-279E-84DD-86E6-C8A2B790C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2F8A0-0939-416B-A5F8-F4B786EBEE4D}"/>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211539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8AA4-D1D2-5AB8-8EEE-28E4476CC2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21F9E-29AB-744D-02B4-820B4BDCE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1D912-ED8A-211F-946C-D60E1ACA72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1CA5CC-78FA-A98F-081C-854A29F4E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8B5F3-3BFB-06B1-959E-CD858946B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9E1625-B356-BF4F-96B6-2E993A7F546F}"/>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8" name="Footer Placeholder 7">
            <a:extLst>
              <a:ext uri="{FF2B5EF4-FFF2-40B4-BE49-F238E27FC236}">
                <a16:creationId xmlns:a16="http://schemas.microsoft.com/office/drawing/2014/main" id="{AAAF0D63-09DF-C941-6A14-83AA8EC095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169A08-E8C9-6F01-A487-E6541DC3F946}"/>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168682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41C3-FAC2-2401-AF9E-8F7CE4BD5C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C36867-EE50-EA4F-CD0C-29737D9F70BF}"/>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4" name="Footer Placeholder 3">
            <a:extLst>
              <a:ext uri="{FF2B5EF4-FFF2-40B4-BE49-F238E27FC236}">
                <a16:creationId xmlns:a16="http://schemas.microsoft.com/office/drawing/2014/main" id="{1B8D80EE-CE09-FEF9-6F0D-9E5FFD57EC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399285-DC02-4342-EEF9-184E47538C12}"/>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52514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B1316-AC2D-7AD2-DD05-775AAA29D67E}"/>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3" name="Footer Placeholder 2">
            <a:extLst>
              <a:ext uri="{FF2B5EF4-FFF2-40B4-BE49-F238E27FC236}">
                <a16:creationId xmlns:a16="http://schemas.microsoft.com/office/drawing/2014/main" id="{B27661BA-5FAB-1AF6-5D1C-3E41A8515D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1159B8-B5DE-6474-9A99-6288D974A15B}"/>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216389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436C-8617-FAEF-40BC-37B3FD462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676DE4-2050-39F6-4853-6AF3BF726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777E3D-6530-80D8-8BC3-79DAB2E0B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C91EB-496F-1B49-D667-3A4096C7425E}"/>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6" name="Footer Placeholder 5">
            <a:extLst>
              <a:ext uri="{FF2B5EF4-FFF2-40B4-BE49-F238E27FC236}">
                <a16:creationId xmlns:a16="http://schemas.microsoft.com/office/drawing/2014/main" id="{DF56F543-D6E0-90DD-B85B-A0FAE959C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A2A18-6912-D79E-EA8C-CB7A5516401C}"/>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415098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B481-23B2-5CB5-7B18-466710D88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9A0F74-3F56-540F-7097-3218F64DC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E540D1-D712-6D8D-F5AF-2EE977718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EDAF8-89F6-2183-0714-D4AD80D9A1F8}"/>
              </a:ext>
            </a:extLst>
          </p:cNvPr>
          <p:cNvSpPr>
            <a:spLocks noGrp="1"/>
          </p:cNvSpPr>
          <p:nvPr>
            <p:ph type="dt" sz="half" idx="10"/>
          </p:nvPr>
        </p:nvSpPr>
        <p:spPr/>
        <p:txBody>
          <a:bodyPr/>
          <a:lstStyle/>
          <a:p>
            <a:fld id="{8D5F7F1F-EA62-44C5-A1CD-B65F5371B664}" type="datetimeFigureOut">
              <a:rPr lang="en-US" smtClean="0"/>
              <a:t>12/16/2022</a:t>
            </a:fld>
            <a:endParaRPr lang="en-US"/>
          </a:p>
        </p:txBody>
      </p:sp>
      <p:sp>
        <p:nvSpPr>
          <p:cNvPr id="6" name="Footer Placeholder 5">
            <a:extLst>
              <a:ext uri="{FF2B5EF4-FFF2-40B4-BE49-F238E27FC236}">
                <a16:creationId xmlns:a16="http://schemas.microsoft.com/office/drawing/2014/main" id="{EE45C059-5466-7206-AC5C-B66F84D19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DEF7E-87F8-12B2-07BE-F17182F006F4}"/>
              </a:ext>
            </a:extLst>
          </p:cNvPr>
          <p:cNvSpPr>
            <a:spLocks noGrp="1"/>
          </p:cNvSpPr>
          <p:nvPr>
            <p:ph type="sldNum" sz="quarter" idx="12"/>
          </p:nvPr>
        </p:nvSpPr>
        <p:spPr/>
        <p:txBody>
          <a:bodyPr/>
          <a:lstStyle/>
          <a:p>
            <a:fld id="{513C363D-987C-4117-916B-FBA0B25242C7}" type="slidenum">
              <a:rPr lang="en-US" smtClean="0"/>
              <a:t>‹#›</a:t>
            </a:fld>
            <a:endParaRPr lang="en-US"/>
          </a:p>
        </p:txBody>
      </p:sp>
    </p:spTree>
    <p:extLst>
      <p:ext uri="{BB962C8B-B14F-4D97-AF65-F5344CB8AC3E}">
        <p14:creationId xmlns:p14="http://schemas.microsoft.com/office/powerpoint/2010/main" val="357724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968494-E646-8576-E326-C5979679BB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BEF95D-1E76-256F-ECE8-70A31E0AB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61446-D904-49A7-DD48-516BA6157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F7F1F-EA62-44C5-A1CD-B65F5371B664}" type="datetimeFigureOut">
              <a:rPr lang="en-US" smtClean="0"/>
              <a:t>12/16/2022</a:t>
            </a:fld>
            <a:endParaRPr lang="en-US"/>
          </a:p>
        </p:txBody>
      </p:sp>
      <p:sp>
        <p:nvSpPr>
          <p:cNvPr id="5" name="Footer Placeholder 4">
            <a:extLst>
              <a:ext uri="{FF2B5EF4-FFF2-40B4-BE49-F238E27FC236}">
                <a16:creationId xmlns:a16="http://schemas.microsoft.com/office/drawing/2014/main" id="{8EECD3E9-E312-6ED3-4A9D-01BADF1994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5BE49-79E4-547E-21A2-1749140E12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C363D-987C-4117-916B-FBA0B25242C7}" type="slidenum">
              <a:rPr lang="en-US" smtClean="0"/>
              <a:t>‹#›</a:t>
            </a:fld>
            <a:endParaRPr lang="en-US"/>
          </a:p>
        </p:txBody>
      </p:sp>
    </p:spTree>
    <p:extLst>
      <p:ext uri="{BB962C8B-B14F-4D97-AF65-F5344CB8AC3E}">
        <p14:creationId xmlns:p14="http://schemas.microsoft.com/office/powerpoint/2010/main" val="117327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kaggle.com/datasets/bobbyscience/league-of-legends-diamond-ranked-games-10-min" TargetMode="External"/><Relationship Id="rId3" Type="http://schemas.openxmlformats.org/officeDocument/2006/relationships/image" Target="../media/image2.png"/><Relationship Id="rId7" Type="http://schemas.openxmlformats.org/officeDocument/2006/relationships/hyperlink" Target="https://leaguefeed.net/did-you-know-total-league-of-legends-player-count-updated/"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owardsdatascience.com/bayesian-optimization-with-python-85c66df711ec" TargetMode="External"/><Relationship Id="rId5" Type="http://schemas.openxmlformats.org/officeDocument/2006/relationships/hyperlink" Target="https://coderzcolumn.com/tutorials/machine-learning/bayes-opt-bayesian-optimization-for-hyperparameters-tuning" TargetMode="External"/><Relationship Id="rId10" Type="http://schemas.openxmlformats.org/officeDocument/2006/relationships/image" Target="../media/image5.png"/><Relationship Id="rId4" Type="http://schemas.openxmlformats.org/officeDocument/2006/relationships/image" Target="../media/image3.jp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9F3F-0134-B908-0208-23F485448407}"/>
              </a:ext>
            </a:extLst>
          </p:cNvPr>
          <p:cNvSpPr>
            <a:spLocks noGrp="1"/>
          </p:cNvSpPr>
          <p:nvPr>
            <p:ph type="ctrTitle"/>
          </p:nvPr>
        </p:nvSpPr>
        <p:spPr>
          <a:xfrm>
            <a:off x="1524000" y="-1"/>
            <a:ext cx="9144000" cy="528761"/>
          </a:xfrm>
          <a:solidFill>
            <a:schemeClr val="accent6">
              <a:lumMod val="40000"/>
              <a:lumOff val="60000"/>
            </a:schemeClr>
          </a:solidFill>
        </p:spPr>
        <p:txBody>
          <a:bodyPr>
            <a:noAutofit/>
          </a:bodyPr>
          <a:lstStyle/>
          <a:p>
            <a:r>
              <a:rPr lang="en-US" sz="2800" b="1" u="sng" dirty="0">
                <a:latin typeface="+mn-lt"/>
              </a:rPr>
              <a:t>League of Legends Game Outcome Predictor</a:t>
            </a:r>
          </a:p>
        </p:txBody>
      </p:sp>
      <p:sp>
        <p:nvSpPr>
          <p:cNvPr id="6" name="TextBox 5">
            <a:extLst>
              <a:ext uri="{FF2B5EF4-FFF2-40B4-BE49-F238E27FC236}">
                <a16:creationId xmlns:a16="http://schemas.microsoft.com/office/drawing/2014/main" id="{3B1A2E34-CBC2-F11C-4591-6DAD2B95E1D7}"/>
              </a:ext>
            </a:extLst>
          </p:cNvPr>
          <p:cNvSpPr txBox="1"/>
          <p:nvPr/>
        </p:nvSpPr>
        <p:spPr>
          <a:xfrm>
            <a:off x="1524000" y="836458"/>
            <a:ext cx="9144000" cy="400110"/>
          </a:xfrm>
          <a:prstGeom prst="rect">
            <a:avLst/>
          </a:prstGeom>
          <a:solidFill>
            <a:schemeClr val="accent6">
              <a:lumMod val="40000"/>
              <a:lumOff val="60000"/>
            </a:schemeClr>
          </a:solidFill>
        </p:spPr>
        <p:txBody>
          <a:bodyPr wrap="square">
            <a:spAutoFit/>
          </a:bodyPr>
          <a:lstStyle/>
          <a:p>
            <a:pPr algn="ctr"/>
            <a:r>
              <a:rPr lang="en-US" sz="2000" b="1" dirty="0"/>
              <a:t>Miami Dade College – CAP 4767 – Data Mining</a:t>
            </a:r>
          </a:p>
        </p:txBody>
      </p:sp>
      <p:sp>
        <p:nvSpPr>
          <p:cNvPr id="3" name="Subtitle 2">
            <a:extLst>
              <a:ext uri="{FF2B5EF4-FFF2-40B4-BE49-F238E27FC236}">
                <a16:creationId xmlns:a16="http://schemas.microsoft.com/office/drawing/2014/main" id="{8747E4BA-5738-770E-011E-6100AF6D561F}"/>
              </a:ext>
            </a:extLst>
          </p:cNvPr>
          <p:cNvSpPr>
            <a:spLocks noGrp="1"/>
          </p:cNvSpPr>
          <p:nvPr>
            <p:ph type="subTitle" idx="1"/>
          </p:nvPr>
        </p:nvSpPr>
        <p:spPr>
          <a:xfrm>
            <a:off x="1524000" y="507752"/>
            <a:ext cx="9144000" cy="400111"/>
          </a:xfrm>
          <a:solidFill>
            <a:schemeClr val="accent6">
              <a:lumMod val="40000"/>
              <a:lumOff val="60000"/>
            </a:schemeClr>
          </a:solidFill>
        </p:spPr>
        <p:txBody>
          <a:bodyPr>
            <a:normAutofit lnSpcReduction="10000"/>
          </a:bodyPr>
          <a:lstStyle/>
          <a:p>
            <a:r>
              <a:rPr lang="en-US" b="1" dirty="0"/>
              <a:t>Frank Rodriguez and Michael Seman</a:t>
            </a:r>
          </a:p>
        </p:txBody>
      </p:sp>
      <p:sp>
        <p:nvSpPr>
          <p:cNvPr id="4" name="Subtitle 2">
            <a:extLst>
              <a:ext uri="{FF2B5EF4-FFF2-40B4-BE49-F238E27FC236}">
                <a16:creationId xmlns:a16="http://schemas.microsoft.com/office/drawing/2014/main" id="{5CE105A9-F022-742E-2BD2-B25B28303948}"/>
              </a:ext>
            </a:extLst>
          </p:cNvPr>
          <p:cNvSpPr txBox="1">
            <a:spLocks/>
          </p:cNvSpPr>
          <p:nvPr/>
        </p:nvSpPr>
        <p:spPr>
          <a:xfrm>
            <a:off x="1524000" y="926130"/>
            <a:ext cx="9144000" cy="4393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8" name="TextBox 7">
            <a:extLst>
              <a:ext uri="{FF2B5EF4-FFF2-40B4-BE49-F238E27FC236}">
                <a16:creationId xmlns:a16="http://schemas.microsoft.com/office/drawing/2014/main" id="{0C79846D-9490-9AC4-F462-5103DF4607AF}"/>
              </a:ext>
            </a:extLst>
          </p:cNvPr>
          <p:cNvSpPr txBox="1"/>
          <p:nvPr/>
        </p:nvSpPr>
        <p:spPr>
          <a:xfrm>
            <a:off x="0" y="1439045"/>
            <a:ext cx="2674620" cy="338554"/>
          </a:xfrm>
          <a:prstGeom prst="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600" b="1" dirty="0"/>
              <a:t>INTRODUCTION</a:t>
            </a:r>
          </a:p>
        </p:txBody>
      </p:sp>
      <p:sp>
        <p:nvSpPr>
          <p:cNvPr id="9" name="TextBox 8">
            <a:extLst>
              <a:ext uri="{FF2B5EF4-FFF2-40B4-BE49-F238E27FC236}">
                <a16:creationId xmlns:a16="http://schemas.microsoft.com/office/drawing/2014/main" id="{AC87F0C9-2CFB-AA7E-EAF4-1F96884D5C02}"/>
              </a:ext>
            </a:extLst>
          </p:cNvPr>
          <p:cNvSpPr txBox="1"/>
          <p:nvPr/>
        </p:nvSpPr>
        <p:spPr>
          <a:xfrm>
            <a:off x="0" y="4053519"/>
            <a:ext cx="2674620" cy="338554"/>
          </a:xfrm>
          <a:prstGeom prst="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600" b="1" dirty="0"/>
              <a:t>OBJECTIVES</a:t>
            </a:r>
          </a:p>
        </p:txBody>
      </p:sp>
      <p:sp>
        <p:nvSpPr>
          <p:cNvPr id="10" name="TextBox 9">
            <a:extLst>
              <a:ext uri="{FF2B5EF4-FFF2-40B4-BE49-F238E27FC236}">
                <a16:creationId xmlns:a16="http://schemas.microsoft.com/office/drawing/2014/main" id="{EDAE26A3-CDE4-7DD7-669C-C2951A904E4E}"/>
              </a:ext>
            </a:extLst>
          </p:cNvPr>
          <p:cNvSpPr txBox="1"/>
          <p:nvPr/>
        </p:nvSpPr>
        <p:spPr>
          <a:xfrm>
            <a:off x="3139440" y="1424156"/>
            <a:ext cx="2674620" cy="338554"/>
          </a:xfrm>
          <a:prstGeom prst="rect">
            <a:avLst/>
          </a:prstGeom>
          <a:solidFill>
            <a:schemeClr val="accent6">
              <a:lumMod val="40000"/>
              <a:lumOff val="60000"/>
            </a:schemeClr>
          </a:solidFill>
          <a:ln w="12700">
            <a:solidFill>
              <a:schemeClr val="tx1"/>
            </a:solidFill>
          </a:ln>
          <a:effectLst>
            <a:outerShdw blurRad="50800" dist="38100" dir="5400000" algn="t" rotWithShape="0">
              <a:prstClr val="black">
                <a:alpha val="40000"/>
              </a:prstClr>
            </a:outerShdw>
          </a:effectLst>
        </p:spPr>
        <p:txBody>
          <a:bodyPr wrap="square" rtlCol="0">
            <a:spAutoFit/>
          </a:bodyPr>
          <a:lstStyle/>
          <a:p>
            <a:pPr algn="ctr"/>
            <a:r>
              <a:rPr lang="en-US" sz="1600" b="1" dirty="0"/>
              <a:t>METHODS</a:t>
            </a:r>
          </a:p>
        </p:txBody>
      </p:sp>
      <p:sp>
        <p:nvSpPr>
          <p:cNvPr id="11" name="TextBox 10">
            <a:extLst>
              <a:ext uri="{FF2B5EF4-FFF2-40B4-BE49-F238E27FC236}">
                <a16:creationId xmlns:a16="http://schemas.microsoft.com/office/drawing/2014/main" id="{CD62506E-E105-6E1F-CC3C-9B4F9855AEFD}"/>
              </a:ext>
            </a:extLst>
          </p:cNvPr>
          <p:cNvSpPr txBox="1"/>
          <p:nvPr/>
        </p:nvSpPr>
        <p:spPr>
          <a:xfrm>
            <a:off x="6377940" y="1439045"/>
            <a:ext cx="2674620" cy="338554"/>
          </a:xfrm>
          <a:prstGeom prst="rect">
            <a:avLst/>
          </a:prstGeom>
          <a:solidFill>
            <a:schemeClr val="accent6">
              <a:lumMod val="40000"/>
              <a:lumOff val="60000"/>
            </a:schemeClr>
          </a:solidFill>
          <a:ln w="12700">
            <a:solidFill>
              <a:schemeClr val="tx1"/>
            </a:solidFill>
          </a:ln>
          <a:effectLst>
            <a:outerShdw blurRad="50800" dist="38100" dir="5400000" algn="t" rotWithShape="0">
              <a:prstClr val="black">
                <a:alpha val="40000"/>
              </a:prstClr>
            </a:outerShdw>
          </a:effectLst>
        </p:spPr>
        <p:txBody>
          <a:bodyPr wrap="square" rtlCol="0">
            <a:spAutoFit/>
          </a:bodyPr>
          <a:lstStyle/>
          <a:p>
            <a:pPr algn="ctr"/>
            <a:r>
              <a:rPr lang="en-US" sz="1600" b="1" dirty="0"/>
              <a:t>RESULTS</a:t>
            </a:r>
          </a:p>
        </p:txBody>
      </p:sp>
      <p:sp>
        <p:nvSpPr>
          <p:cNvPr id="12" name="TextBox 11">
            <a:extLst>
              <a:ext uri="{FF2B5EF4-FFF2-40B4-BE49-F238E27FC236}">
                <a16:creationId xmlns:a16="http://schemas.microsoft.com/office/drawing/2014/main" id="{BB85D96A-9DC3-B904-1BED-3DF1FE476D97}"/>
              </a:ext>
            </a:extLst>
          </p:cNvPr>
          <p:cNvSpPr txBox="1"/>
          <p:nvPr/>
        </p:nvSpPr>
        <p:spPr>
          <a:xfrm>
            <a:off x="9517380" y="1439045"/>
            <a:ext cx="2674620" cy="338554"/>
          </a:xfrm>
          <a:prstGeom prst="rect">
            <a:avLst/>
          </a:prstGeom>
          <a:solidFill>
            <a:schemeClr val="accent6">
              <a:lumMod val="40000"/>
              <a:lumOff val="60000"/>
            </a:schemeClr>
          </a:solidFill>
          <a:ln w="12700">
            <a:solidFill>
              <a:schemeClr val="tx1"/>
            </a:solidFill>
          </a:ln>
          <a:effectLst>
            <a:outerShdw blurRad="50800" dist="38100" dir="8100000" algn="tr" rotWithShape="0">
              <a:prstClr val="black">
                <a:alpha val="40000"/>
              </a:prstClr>
            </a:outerShdw>
          </a:effectLst>
        </p:spPr>
        <p:txBody>
          <a:bodyPr wrap="square" rtlCol="0">
            <a:spAutoFit/>
          </a:bodyPr>
          <a:lstStyle/>
          <a:p>
            <a:pPr algn="ctr"/>
            <a:r>
              <a:rPr lang="en-US" sz="1600" b="1" dirty="0"/>
              <a:t>CONCLUSIONS</a:t>
            </a:r>
          </a:p>
        </p:txBody>
      </p:sp>
      <p:sp>
        <p:nvSpPr>
          <p:cNvPr id="13" name="Rectangle 12">
            <a:extLst>
              <a:ext uri="{FF2B5EF4-FFF2-40B4-BE49-F238E27FC236}">
                <a16:creationId xmlns:a16="http://schemas.microsoft.com/office/drawing/2014/main" id="{48A2BB7E-F0B9-0315-4914-791D6A3D4FCD}"/>
              </a:ext>
            </a:extLst>
          </p:cNvPr>
          <p:cNvSpPr/>
          <p:nvPr/>
        </p:nvSpPr>
        <p:spPr>
          <a:xfrm>
            <a:off x="1524000" y="0"/>
            <a:ext cx="9144000" cy="1236568"/>
          </a:xfrm>
          <a:prstGeom prst="rect">
            <a:avLst/>
          </a:prstGeom>
          <a:noFill/>
          <a:ln w="28575"/>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14" name="TextBox 13">
            <a:extLst>
              <a:ext uri="{FF2B5EF4-FFF2-40B4-BE49-F238E27FC236}">
                <a16:creationId xmlns:a16="http://schemas.microsoft.com/office/drawing/2014/main" id="{81022CF0-29BE-074E-DABF-53C2DF792388}"/>
              </a:ext>
            </a:extLst>
          </p:cNvPr>
          <p:cNvSpPr txBox="1"/>
          <p:nvPr/>
        </p:nvSpPr>
        <p:spPr>
          <a:xfrm>
            <a:off x="0" y="1761397"/>
            <a:ext cx="2674620" cy="2308324"/>
          </a:xfrm>
          <a:prstGeom prst="rect">
            <a:avLst/>
          </a:prstGeom>
          <a:noFill/>
        </p:spPr>
        <p:txBody>
          <a:bodyPr wrap="square" rtlCol="0">
            <a:spAutoFit/>
          </a:bodyPr>
          <a:lstStyle/>
          <a:p>
            <a:pPr algn="just"/>
            <a:r>
              <a:rPr lang="en-US" sz="1200" dirty="0"/>
              <a:t>Every day over 12 million people log on to their PC to play League of Legends. A free to play, team based, 5 vs 5 online game, League generated nearly $1.8 billion in revenue last year.  It features 5 different roles/positions for a player and over 160 characters to choose from.  The goal is to fight from one end of the map to the other, destroying minions, towers, and killing enemy players on the way to the goal of destroying the enemy’s nexus (base) to win the game.</a:t>
            </a:r>
          </a:p>
        </p:txBody>
      </p:sp>
      <p:sp>
        <p:nvSpPr>
          <p:cNvPr id="15" name="TextBox 14">
            <a:extLst>
              <a:ext uri="{FF2B5EF4-FFF2-40B4-BE49-F238E27FC236}">
                <a16:creationId xmlns:a16="http://schemas.microsoft.com/office/drawing/2014/main" id="{86B56B1F-EE17-7865-88A8-2CDB7792569E}"/>
              </a:ext>
            </a:extLst>
          </p:cNvPr>
          <p:cNvSpPr txBox="1"/>
          <p:nvPr/>
        </p:nvSpPr>
        <p:spPr>
          <a:xfrm>
            <a:off x="0" y="4380175"/>
            <a:ext cx="2674620" cy="1384995"/>
          </a:xfrm>
          <a:prstGeom prst="rect">
            <a:avLst/>
          </a:prstGeom>
          <a:noFill/>
        </p:spPr>
        <p:txBody>
          <a:bodyPr wrap="square" rtlCol="0">
            <a:spAutoFit/>
          </a:bodyPr>
          <a:lstStyle/>
          <a:p>
            <a:pPr algn="just"/>
            <a:r>
              <a:rPr lang="en-US" sz="1200" dirty="0"/>
              <a:t>Our objective was simple: to train a machine learning model to predict as accurately as possible, the outcome of a match based on the teams’ stats at the 10-minute mark of the game.  These matches last anywhere from 15 minutes to over an hour in length.</a:t>
            </a:r>
          </a:p>
        </p:txBody>
      </p:sp>
      <p:sp>
        <p:nvSpPr>
          <p:cNvPr id="16" name="TextBox 15">
            <a:extLst>
              <a:ext uri="{FF2B5EF4-FFF2-40B4-BE49-F238E27FC236}">
                <a16:creationId xmlns:a16="http://schemas.microsoft.com/office/drawing/2014/main" id="{BD5D3842-7834-D96F-7C65-67FA91758E1A}"/>
              </a:ext>
            </a:extLst>
          </p:cNvPr>
          <p:cNvSpPr txBox="1"/>
          <p:nvPr/>
        </p:nvSpPr>
        <p:spPr>
          <a:xfrm>
            <a:off x="9517380" y="4595908"/>
            <a:ext cx="2674620" cy="338554"/>
          </a:xfrm>
          <a:prstGeom prst="rect">
            <a:avLst/>
          </a:prstGeom>
          <a:solidFill>
            <a:schemeClr val="accent6">
              <a:lumMod val="40000"/>
              <a:lumOff val="60000"/>
            </a:schemeClr>
          </a:solidFill>
          <a:ln w="12700">
            <a:solidFill>
              <a:schemeClr val="tx1"/>
            </a:solidFill>
          </a:ln>
          <a:effectLst>
            <a:outerShdw blurRad="50800" dist="38100" dir="8100000" algn="tr" rotWithShape="0">
              <a:prstClr val="black">
                <a:alpha val="40000"/>
              </a:prstClr>
            </a:outerShdw>
          </a:effectLst>
        </p:spPr>
        <p:txBody>
          <a:bodyPr wrap="square" rtlCol="0">
            <a:spAutoFit/>
          </a:bodyPr>
          <a:lstStyle/>
          <a:p>
            <a:pPr algn="ctr"/>
            <a:r>
              <a:rPr lang="en-US" sz="1600" b="1" dirty="0"/>
              <a:t>REFERENCES</a:t>
            </a:r>
          </a:p>
        </p:txBody>
      </p:sp>
      <p:sp>
        <p:nvSpPr>
          <p:cNvPr id="17" name="TextBox 16">
            <a:extLst>
              <a:ext uri="{FF2B5EF4-FFF2-40B4-BE49-F238E27FC236}">
                <a16:creationId xmlns:a16="http://schemas.microsoft.com/office/drawing/2014/main" id="{3AF434D2-4D34-E5D6-FBF4-8F52447B0F7F}"/>
              </a:ext>
            </a:extLst>
          </p:cNvPr>
          <p:cNvSpPr txBox="1"/>
          <p:nvPr/>
        </p:nvSpPr>
        <p:spPr>
          <a:xfrm>
            <a:off x="0" y="5702184"/>
            <a:ext cx="2674620" cy="338554"/>
          </a:xfrm>
          <a:prstGeom prst="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600" b="1" dirty="0"/>
              <a:t>DATASET</a:t>
            </a:r>
          </a:p>
        </p:txBody>
      </p:sp>
      <p:sp>
        <p:nvSpPr>
          <p:cNvPr id="20" name="TextBox 19">
            <a:extLst>
              <a:ext uri="{FF2B5EF4-FFF2-40B4-BE49-F238E27FC236}">
                <a16:creationId xmlns:a16="http://schemas.microsoft.com/office/drawing/2014/main" id="{42679C54-F6C8-0B18-E507-4FC5F57504A2}"/>
              </a:ext>
            </a:extLst>
          </p:cNvPr>
          <p:cNvSpPr txBox="1"/>
          <p:nvPr/>
        </p:nvSpPr>
        <p:spPr>
          <a:xfrm>
            <a:off x="0" y="6040738"/>
            <a:ext cx="2674620" cy="830997"/>
          </a:xfrm>
          <a:prstGeom prst="rect">
            <a:avLst/>
          </a:prstGeom>
          <a:noFill/>
        </p:spPr>
        <p:txBody>
          <a:bodyPr wrap="square" rtlCol="0">
            <a:spAutoFit/>
          </a:bodyPr>
          <a:lstStyle/>
          <a:p>
            <a:pPr algn="just"/>
            <a:r>
              <a:rPr lang="en-US" sz="1200" dirty="0"/>
              <a:t>Our dataset consisted of nearly 10,000 records with 40 rows of statistics with the game state at 10 minutes from Diamond 1 to Masters ranked games.</a:t>
            </a:r>
          </a:p>
        </p:txBody>
      </p:sp>
      <p:sp>
        <p:nvSpPr>
          <p:cNvPr id="21" name="TextBox 20">
            <a:extLst>
              <a:ext uri="{FF2B5EF4-FFF2-40B4-BE49-F238E27FC236}">
                <a16:creationId xmlns:a16="http://schemas.microsoft.com/office/drawing/2014/main" id="{1C07A9AE-647B-C459-BAE8-8E98C301667F}"/>
              </a:ext>
            </a:extLst>
          </p:cNvPr>
          <p:cNvSpPr txBox="1"/>
          <p:nvPr/>
        </p:nvSpPr>
        <p:spPr>
          <a:xfrm>
            <a:off x="2923682" y="1777599"/>
            <a:ext cx="2989438"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t>Feature Selection resulted in using only 21 features.</a:t>
            </a:r>
          </a:p>
          <a:p>
            <a:pPr marL="171450" indent="-171450" algn="just">
              <a:buFont typeface="Arial" panose="020B0604020202020204" pitchFamily="34" charset="0"/>
              <a:buChar char="•"/>
            </a:pPr>
            <a:r>
              <a:rPr lang="en-US" sz="1200" dirty="0"/>
              <a:t>Outliers were removed by eliminating any records with a Z-score over 4.  The result being 9,398  game results were analyzed.</a:t>
            </a:r>
          </a:p>
          <a:p>
            <a:pPr marL="171450" indent="-171450" algn="just">
              <a:buFont typeface="Arial" panose="020B0604020202020204" pitchFamily="34" charset="0"/>
              <a:buChar char="•"/>
            </a:pPr>
            <a:r>
              <a:rPr lang="en-US" sz="1200" dirty="0"/>
              <a:t>Ten different models we examined, </a:t>
            </a:r>
          </a:p>
          <a:p>
            <a:pPr marL="171450" indent="-171450" algn="just">
              <a:buFont typeface="Arial" panose="020B0604020202020204" pitchFamily="34" charset="0"/>
              <a:buChar char="•"/>
            </a:pPr>
            <a:r>
              <a:rPr lang="en-US" sz="1200" dirty="0"/>
              <a:t>The top three performing models (Logistic Regression, LDA, and </a:t>
            </a:r>
            <a:r>
              <a:rPr lang="en-US" sz="1200" dirty="0" err="1"/>
              <a:t>XGBoost</a:t>
            </a:r>
            <a:r>
              <a:rPr lang="en-US" sz="1200" dirty="0"/>
              <a:t>) were tuned to maximize accuracy scores.</a:t>
            </a:r>
          </a:p>
        </p:txBody>
      </p:sp>
      <p:pic>
        <p:nvPicPr>
          <p:cNvPr id="23" name="Picture 22">
            <a:extLst>
              <a:ext uri="{FF2B5EF4-FFF2-40B4-BE49-F238E27FC236}">
                <a16:creationId xmlns:a16="http://schemas.microsoft.com/office/drawing/2014/main" id="{A2C7BDA7-647E-F817-20A9-CD530467FF02}"/>
              </a:ext>
            </a:extLst>
          </p:cNvPr>
          <p:cNvPicPr>
            <a:picLocks noChangeAspect="1"/>
          </p:cNvPicPr>
          <p:nvPr/>
        </p:nvPicPr>
        <p:blipFill>
          <a:blip r:embed="rId2"/>
          <a:stretch>
            <a:fillRect/>
          </a:stretch>
        </p:blipFill>
        <p:spPr>
          <a:xfrm>
            <a:off x="2922120" y="3980930"/>
            <a:ext cx="2989438" cy="2820225"/>
          </a:xfrm>
          <a:prstGeom prst="rect">
            <a:avLst/>
          </a:prstGeom>
          <a:ln w="3175">
            <a:solidFill>
              <a:schemeClr val="tx1"/>
            </a:solidFill>
          </a:ln>
        </p:spPr>
      </p:pic>
      <p:pic>
        <p:nvPicPr>
          <p:cNvPr id="28" name="Picture 27">
            <a:extLst>
              <a:ext uri="{FF2B5EF4-FFF2-40B4-BE49-F238E27FC236}">
                <a16:creationId xmlns:a16="http://schemas.microsoft.com/office/drawing/2014/main" id="{54E39657-971B-85F7-1C33-2B1E0F274734}"/>
              </a:ext>
            </a:extLst>
          </p:cNvPr>
          <p:cNvPicPr>
            <a:picLocks noChangeAspect="1"/>
          </p:cNvPicPr>
          <p:nvPr/>
        </p:nvPicPr>
        <p:blipFill>
          <a:blip r:embed="rId3"/>
          <a:stretch>
            <a:fillRect/>
          </a:stretch>
        </p:blipFill>
        <p:spPr>
          <a:xfrm>
            <a:off x="6098128" y="2333480"/>
            <a:ext cx="3214441" cy="2046695"/>
          </a:xfrm>
          <a:prstGeom prst="rect">
            <a:avLst/>
          </a:prstGeom>
          <a:ln w="3175">
            <a:solidFill>
              <a:schemeClr val="tx1"/>
            </a:solidFill>
          </a:ln>
        </p:spPr>
      </p:pic>
      <p:sp>
        <p:nvSpPr>
          <p:cNvPr id="29" name="TextBox 28">
            <a:extLst>
              <a:ext uri="{FF2B5EF4-FFF2-40B4-BE49-F238E27FC236}">
                <a16:creationId xmlns:a16="http://schemas.microsoft.com/office/drawing/2014/main" id="{83432EFC-7AFF-A245-A452-5DAD0AED9F7C}"/>
              </a:ext>
            </a:extLst>
          </p:cNvPr>
          <p:cNvSpPr txBox="1"/>
          <p:nvPr/>
        </p:nvSpPr>
        <p:spPr>
          <a:xfrm>
            <a:off x="9481291" y="1802349"/>
            <a:ext cx="2674620" cy="2862322"/>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t>Gold difference between the teams had the highest correlation (.51) with a team winning.</a:t>
            </a:r>
          </a:p>
          <a:p>
            <a:pPr marL="171450" indent="-171450" algn="just">
              <a:buFont typeface="Arial" panose="020B0604020202020204" pitchFamily="34" charset="0"/>
              <a:buChar char="•"/>
            </a:pPr>
            <a:r>
              <a:rPr lang="en-US" sz="1200" dirty="0"/>
              <a:t>Tuning the results did not even increase model accuracy by 1%.</a:t>
            </a:r>
          </a:p>
          <a:p>
            <a:pPr marL="171450" indent="-171450" algn="just">
              <a:buFont typeface="Arial" panose="020B0604020202020204" pitchFamily="34" charset="0"/>
              <a:buChar char="•"/>
            </a:pPr>
            <a:r>
              <a:rPr lang="en-US" sz="1200" dirty="0"/>
              <a:t>Our best algorithm was Linear Discriminate Analysis with 73.4% accuracy.</a:t>
            </a:r>
          </a:p>
          <a:p>
            <a:pPr marL="171450" indent="-171450" algn="just">
              <a:buFont typeface="Arial" panose="020B0604020202020204" pitchFamily="34" charset="0"/>
              <a:buChar char="•"/>
            </a:pPr>
            <a:r>
              <a:rPr lang="en-US" sz="1200" dirty="0"/>
              <a:t>Being almost 75% accurate with only team statistics, 10 minutes into a game is a satisfactory result.</a:t>
            </a:r>
          </a:p>
          <a:p>
            <a:pPr marL="171450" indent="-171450" algn="just">
              <a:buFont typeface="Arial" panose="020B0604020202020204" pitchFamily="34" charset="0"/>
              <a:buChar char="•"/>
            </a:pPr>
            <a:r>
              <a:rPr lang="en-US" sz="1200" dirty="0"/>
              <a:t>Any further research would necessitate more complete data including information like champions selected and individual statistics.</a:t>
            </a:r>
          </a:p>
        </p:txBody>
      </p:sp>
      <p:pic>
        <p:nvPicPr>
          <p:cNvPr id="31" name="Picture 30" descr="Logo, company name&#10;&#10;Description automatically generated">
            <a:extLst>
              <a:ext uri="{FF2B5EF4-FFF2-40B4-BE49-F238E27FC236}">
                <a16:creationId xmlns:a16="http://schemas.microsoft.com/office/drawing/2014/main" id="{86E9BAF7-765D-0868-1F55-7708233D5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02" y="31573"/>
            <a:ext cx="1163299" cy="1204995"/>
          </a:xfrm>
          <a:prstGeom prst="rect">
            <a:avLst/>
          </a:prstGeom>
        </p:spPr>
      </p:pic>
      <p:sp>
        <p:nvSpPr>
          <p:cNvPr id="32" name="TextBox 31">
            <a:extLst>
              <a:ext uri="{FF2B5EF4-FFF2-40B4-BE49-F238E27FC236}">
                <a16:creationId xmlns:a16="http://schemas.microsoft.com/office/drawing/2014/main" id="{DFF38E24-0C39-906B-7D97-EA31F5F8907A}"/>
              </a:ext>
            </a:extLst>
          </p:cNvPr>
          <p:cNvSpPr txBox="1"/>
          <p:nvPr/>
        </p:nvSpPr>
        <p:spPr>
          <a:xfrm>
            <a:off x="9457232" y="4932743"/>
            <a:ext cx="2698679" cy="1938992"/>
          </a:xfrm>
          <a:prstGeom prst="rect">
            <a:avLst/>
          </a:prstGeom>
          <a:noFill/>
        </p:spPr>
        <p:txBody>
          <a:bodyPr wrap="square" rtlCol="0">
            <a:spAutoFit/>
          </a:bodyPr>
          <a:lstStyle/>
          <a:p>
            <a:pPr marL="171450" indent="-171450">
              <a:buFont typeface="Arial" panose="020B0604020202020204" pitchFamily="34" charset="0"/>
              <a:buChar char="•"/>
            </a:pPr>
            <a:r>
              <a:rPr lang="en-US" sz="1000" dirty="0">
                <a:hlinkClick r:id="rId5"/>
              </a:rPr>
              <a:t>https://coderzcolumn.com/tutorials/machine-learning/bayes-opt-bayesian-optimization-for-hyperparameters-tuning</a:t>
            </a:r>
            <a:endParaRPr lang="en-US" sz="1000" dirty="0"/>
          </a:p>
          <a:p>
            <a:pPr marL="171450" indent="-171450">
              <a:buFont typeface="Arial" panose="020B0604020202020204" pitchFamily="34" charset="0"/>
              <a:buChar char="•"/>
            </a:pPr>
            <a:r>
              <a:rPr lang="en-US" sz="1000" b="0" i="0" dirty="0">
                <a:solidFill>
                  <a:srgbClr val="212121"/>
                </a:solidFill>
                <a:effectLst/>
                <a:latin typeface="Roboto" panose="02000000000000000000" pitchFamily="2" charset="0"/>
                <a:hlinkClick r:id="rId6"/>
              </a:rPr>
              <a:t>https://towardsdatascience.com/bayesian-optimization-with-python-85c66df711ec</a:t>
            </a:r>
            <a:endParaRPr lang="en-US" sz="1000" b="0" i="0" dirty="0">
              <a:solidFill>
                <a:srgbClr val="212121"/>
              </a:solidFill>
              <a:effectLst/>
              <a:latin typeface="Roboto" panose="02000000000000000000" pitchFamily="2" charset="0"/>
            </a:endParaRPr>
          </a:p>
          <a:p>
            <a:pPr marL="171450" indent="-171450">
              <a:buFont typeface="Arial" panose="020B0604020202020204" pitchFamily="34" charset="0"/>
              <a:buChar char="•"/>
            </a:pPr>
            <a:r>
              <a:rPr lang="en-US" sz="1000" b="0" i="0" dirty="0">
                <a:solidFill>
                  <a:srgbClr val="212121"/>
                </a:solidFill>
                <a:effectLst/>
                <a:latin typeface="Roboto" panose="02000000000000000000" pitchFamily="2" charset="0"/>
                <a:hlinkClick r:id="rId7"/>
              </a:rPr>
              <a:t>https://leaguefeed.net/did-you-know-total-league-of-legends-player-count-updated/</a:t>
            </a:r>
            <a:endParaRPr lang="en-US" sz="1000" dirty="0">
              <a:solidFill>
                <a:srgbClr val="212121"/>
              </a:solidFill>
              <a:latin typeface="Roboto" panose="02000000000000000000" pitchFamily="2" charset="0"/>
            </a:endParaRPr>
          </a:p>
          <a:p>
            <a:pPr marL="171450" indent="-171450">
              <a:buFont typeface="Arial" panose="020B0604020202020204" pitchFamily="34" charset="0"/>
              <a:buChar char="•"/>
            </a:pPr>
            <a:r>
              <a:rPr lang="en-US" sz="1000" b="0" i="0" dirty="0">
                <a:effectLst/>
                <a:latin typeface="Roboto" panose="02000000000000000000" pitchFamily="2" charset="0"/>
                <a:hlinkClick r:id="rId8"/>
              </a:rPr>
              <a:t>https://www.kaggle.com/datasets/bobbyscience/league-of-legends-diamond-ranked-games-10-min</a:t>
            </a:r>
            <a:endParaRPr lang="en-US" sz="1000" b="0" i="0" dirty="0">
              <a:solidFill>
                <a:srgbClr val="212121"/>
              </a:solidFill>
              <a:effectLst/>
              <a:latin typeface="Roboto" panose="02000000000000000000" pitchFamily="2" charset="0"/>
            </a:endParaRPr>
          </a:p>
        </p:txBody>
      </p:sp>
      <p:pic>
        <p:nvPicPr>
          <p:cNvPr id="34" name="Picture 33">
            <a:extLst>
              <a:ext uri="{FF2B5EF4-FFF2-40B4-BE49-F238E27FC236}">
                <a16:creationId xmlns:a16="http://schemas.microsoft.com/office/drawing/2014/main" id="{3740C405-0819-FF35-93A5-197D943FE924}"/>
              </a:ext>
            </a:extLst>
          </p:cNvPr>
          <p:cNvPicPr>
            <a:picLocks noChangeAspect="1"/>
          </p:cNvPicPr>
          <p:nvPr/>
        </p:nvPicPr>
        <p:blipFill>
          <a:blip r:embed="rId9"/>
          <a:stretch>
            <a:fillRect/>
          </a:stretch>
        </p:blipFill>
        <p:spPr>
          <a:xfrm>
            <a:off x="6117766" y="4909632"/>
            <a:ext cx="3157317" cy="1817383"/>
          </a:xfrm>
          <a:prstGeom prst="rect">
            <a:avLst/>
          </a:prstGeom>
        </p:spPr>
      </p:pic>
      <p:sp>
        <p:nvSpPr>
          <p:cNvPr id="35" name="TextBox 34">
            <a:extLst>
              <a:ext uri="{FF2B5EF4-FFF2-40B4-BE49-F238E27FC236}">
                <a16:creationId xmlns:a16="http://schemas.microsoft.com/office/drawing/2014/main" id="{75DFEDF1-9B28-661D-710B-579A47DB34DB}"/>
              </a:ext>
            </a:extLst>
          </p:cNvPr>
          <p:cNvSpPr txBox="1"/>
          <p:nvPr/>
        </p:nvSpPr>
        <p:spPr>
          <a:xfrm>
            <a:off x="6632190" y="1908213"/>
            <a:ext cx="2166120" cy="357545"/>
          </a:xfrm>
          <a:prstGeom prst="roundRect">
            <a:avLst/>
          </a:prstGeom>
          <a:solidFill>
            <a:schemeClr val="bg1">
              <a:lumMod val="85000"/>
            </a:schemeClr>
          </a:solidFill>
          <a:ln>
            <a:solidFill>
              <a:schemeClr val="tx1"/>
            </a:solidFill>
          </a:ln>
        </p:spPr>
        <p:txBody>
          <a:bodyPr wrap="square" rtlCol="0">
            <a:spAutoFit/>
          </a:bodyPr>
          <a:lstStyle/>
          <a:p>
            <a:pPr algn="ctr"/>
            <a:r>
              <a:rPr lang="en-US" sz="1500" i="1" dirty="0"/>
              <a:t>Feature Importance</a:t>
            </a:r>
          </a:p>
        </p:txBody>
      </p:sp>
      <p:sp>
        <p:nvSpPr>
          <p:cNvPr id="39" name="TextBox 38">
            <a:extLst>
              <a:ext uri="{FF2B5EF4-FFF2-40B4-BE49-F238E27FC236}">
                <a16:creationId xmlns:a16="http://schemas.microsoft.com/office/drawing/2014/main" id="{AA01457E-D0A8-842D-34D8-72D7DF24536D}"/>
              </a:ext>
            </a:extLst>
          </p:cNvPr>
          <p:cNvSpPr txBox="1"/>
          <p:nvPr/>
        </p:nvSpPr>
        <p:spPr>
          <a:xfrm>
            <a:off x="6632190" y="4510816"/>
            <a:ext cx="2166120" cy="357545"/>
          </a:xfrm>
          <a:prstGeom prst="roundRect">
            <a:avLst/>
          </a:prstGeom>
          <a:solidFill>
            <a:schemeClr val="bg1">
              <a:lumMod val="85000"/>
            </a:schemeClr>
          </a:solidFill>
          <a:ln>
            <a:solidFill>
              <a:schemeClr val="tx1"/>
            </a:solidFill>
          </a:ln>
        </p:spPr>
        <p:txBody>
          <a:bodyPr wrap="square" rtlCol="0">
            <a:spAutoFit/>
          </a:bodyPr>
          <a:lstStyle/>
          <a:p>
            <a:pPr algn="ctr"/>
            <a:r>
              <a:rPr lang="en-US" sz="1500" i="1" dirty="0"/>
              <a:t>Model Performance</a:t>
            </a:r>
          </a:p>
        </p:txBody>
      </p:sp>
      <p:sp>
        <p:nvSpPr>
          <p:cNvPr id="40" name="TextBox 39">
            <a:extLst>
              <a:ext uri="{FF2B5EF4-FFF2-40B4-BE49-F238E27FC236}">
                <a16:creationId xmlns:a16="http://schemas.microsoft.com/office/drawing/2014/main" id="{8098BB88-A145-6198-5676-E37FAE1047CE}"/>
              </a:ext>
            </a:extLst>
          </p:cNvPr>
          <p:cNvSpPr txBox="1"/>
          <p:nvPr/>
        </p:nvSpPr>
        <p:spPr>
          <a:xfrm>
            <a:off x="3333779" y="3544224"/>
            <a:ext cx="2166120" cy="357545"/>
          </a:xfrm>
          <a:prstGeom prst="roundRect">
            <a:avLst/>
          </a:prstGeom>
          <a:solidFill>
            <a:schemeClr val="bg1">
              <a:lumMod val="85000"/>
            </a:schemeClr>
          </a:solidFill>
          <a:ln>
            <a:solidFill>
              <a:schemeClr val="tx1"/>
            </a:solidFill>
          </a:ln>
        </p:spPr>
        <p:txBody>
          <a:bodyPr wrap="square" rtlCol="0">
            <a:spAutoFit/>
          </a:bodyPr>
          <a:lstStyle/>
          <a:p>
            <a:pPr algn="ctr"/>
            <a:r>
              <a:rPr lang="en-US" sz="1500" i="1" dirty="0"/>
              <a:t>Correlation Coefficients</a:t>
            </a:r>
          </a:p>
        </p:txBody>
      </p:sp>
      <p:pic>
        <p:nvPicPr>
          <p:cNvPr id="1032" name="Picture 8" descr="League of Legends | Wiki League of legends oficial | Fandom">
            <a:extLst>
              <a:ext uri="{FF2B5EF4-FFF2-40B4-BE49-F238E27FC236}">
                <a16:creationId xmlns:a16="http://schemas.microsoft.com/office/drawing/2014/main" id="{BA6389FB-2332-324B-82EA-91110F15B5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11499" y="31573"/>
            <a:ext cx="1250211" cy="125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35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389</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Roboto</vt:lpstr>
      <vt:lpstr>Office Theme</vt:lpstr>
      <vt:lpstr>League of Legends Game Outcome Predictor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League of Legends Game Outcome Predictor</dc:title>
  <dc:creator>Michael Seman</dc:creator>
  <cp:lastModifiedBy>Michael Seman</cp:lastModifiedBy>
  <cp:revision>6</cp:revision>
  <dcterms:created xsi:type="dcterms:W3CDTF">2022-12-15T17:24:02Z</dcterms:created>
  <dcterms:modified xsi:type="dcterms:W3CDTF">2022-12-16T19:01:05Z</dcterms:modified>
</cp:coreProperties>
</file>