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6" d="100"/>
          <a:sy n="56" d="100"/>
        </p:scale>
        <p:origin x="72" y="45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3/5/2025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3/5/2025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20007373"/>
              </p:ext>
            </p:extLst>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a:t>
            </a:r>
            <a:r>
              <a:rPr lang="en-GB" dirty="0">
                <a:solidFill>
                  <a:srgbClr val="FF0000"/>
                </a:solidFill>
              </a:rPr>
              <a:t>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a:t>
            </a:r>
            <a:r>
              <a:rPr lang="en-GB" dirty="0">
                <a:solidFill>
                  <a:srgbClr val="FF0000"/>
                </a:solidFill>
              </a:rPr>
              <a:t>focuses on managing iterative development rather than specific agile practices</a:t>
            </a:r>
            <a:r>
              <a:rPr lang="en-GB" dirty="0"/>
              <a:t>.</a:t>
            </a:r>
          </a:p>
          <a:p>
            <a:r>
              <a:rPr lang="en-GB" dirty="0"/>
              <a:t>There are three phases in Scrum. </a:t>
            </a:r>
          </a:p>
          <a:p>
            <a:pPr lvl="1"/>
            <a:r>
              <a:rPr lang="en-GB" dirty="0"/>
              <a:t>The initial phase is an </a:t>
            </a:r>
            <a:r>
              <a:rPr lang="en-GB" dirty="0">
                <a:solidFill>
                  <a:srgbClr val="FF0000"/>
                </a:solidFill>
              </a:rPr>
              <a:t>outline planning phase where you establish the general objectives</a:t>
            </a:r>
            <a:r>
              <a:rPr lang="en-GB" dirty="0"/>
              <a:t> for the project and design the software architecture. </a:t>
            </a:r>
          </a:p>
          <a:p>
            <a:pPr lvl="1"/>
            <a:r>
              <a:rPr lang="en-GB" dirty="0"/>
              <a:t>This is followed by a </a:t>
            </a:r>
            <a:r>
              <a:rPr lang="en-GB" dirty="0">
                <a:solidFill>
                  <a:srgbClr val="FF0000"/>
                </a:solidFill>
              </a:rPr>
              <a:t>series of sprint cycles, where each cycle develops an increment of the system</a:t>
            </a:r>
            <a:r>
              <a:rPr lang="en-GB" dirty="0"/>
              <a:t>. </a:t>
            </a:r>
          </a:p>
          <a:p>
            <a:pPr lvl="1"/>
            <a:r>
              <a:rPr lang="en-GB" dirty="0"/>
              <a:t>The project closure phase </a:t>
            </a:r>
            <a:r>
              <a:rPr lang="en-GB" dirty="0">
                <a:solidFill>
                  <a:srgbClr val="FF0000"/>
                </a:solidFill>
              </a:rPr>
              <a:t>wraps up the project, completes required documentation </a:t>
            </a:r>
            <a:r>
              <a:rPr lang="en-GB" dirty="0"/>
              <a:t>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a:t>
            </a:r>
            <a:r>
              <a:rPr lang="en-GB" dirty="0" err="1"/>
              <a:t>importaant</a:t>
            </a:r>
            <a:r>
              <a:rPr lang="en-GB" dirty="0"/>
              <a: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u="sng" dirty="0">
                <a:solidFill>
                  <a:srgbClr val="FF0000"/>
                </a:solidFill>
              </a:rPr>
              <a:t>The aim of agile methods is to reduce overheads in the software process </a:t>
            </a:r>
            <a:r>
              <a:rPr lang="en-US" sz="2400" dirty="0"/>
              <a:t>(e.g.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u="sng" dirty="0">
                <a:solidFill>
                  <a:srgbClr val="FF0000"/>
                </a:solidFill>
              </a:rPr>
              <a:t>Individuals and interactions over processes and tools</a:t>
            </a:r>
            <a:br>
              <a:rPr lang="en-US" i="1" u="sng" dirty="0">
                <a:solidFill>
                  <a:srgbClr val="FF0000"/>
                </a:solidFill>
              </a:rPr>
            </a:br>
            <a:r>
              <a:rPr lang="en-US" i="1" u="sng" dirty="0">
                <a:solidFill>
                  <a:srgbClr val="FF0000"/>
                </a:solidFill>
              </a:rPr>
              <a:t>Working software over comprehensive documentation </a:t>
            </a:r>
            <a:br>
              <a:rPr lang="en-US" i="1" u="sng" dirty="0">
                <a:solidFill>
                  <a:srgbClr val="FF0000"/>
                </a:solidFill>
              </a:rPr>
            </a:br>
            <a:r>
              <a:rPr lang="en-US" i="1" u="sng" dirty="0">
                <a:solidFill>
                  <a:srgbClr val="FF0000"/>
                </a:solidFill>
              </a:rPr>
              <a:t>Customer collaboration over contract negotiation </a:t>
            </a:r>
            <a:br>
              <a:rPr lang="en-US" i="1" u="sng" dirty="0">
                <a:solidFill>
                  <a:srgbClr val="FF0000"/>
                </a:solidFill>
              </a:rPr>
            </a:br>
            <a:r>
              <a:rPr lang="en-US" i="1" u="sng" dirty="0">
                <a:solidFill>
                  <a:srgbClr val="FF0000"/>
                </a:solidFill>
              </a:rPr>
              <a:t>Responding to change over following a plan</a:t>
            </a:r>
            <a:r>
              <a:rPr lang="en-US" i="1" dirty="0"/>
              <a:t>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1941</TotalTime>
  <Words>5177</Words>
  <Application>Microsoft Office PowerPoint</Application>
  <PresentationFormat>On-screen Show (4:3)</PresentationFormat>
  <Paragraphs>531</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ＭＳ Ｐゴシック</vt: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Asimiyu Adeleke</cp:lastModifiedBy>
  <cp:revision>45</cp:revision>
  <dcterms:created xsi:type="dcterms:W3CDTF">2010-01-06T20:28:26Z</dcterms:created>
  <dcterms:modified xsi:type="dcterms:W3CDTF">2025-03-05T14:13:06Z</dcterms:modified>
</cp:coreProperties>
</file>