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3885" autoAdjust="0"/>
    <p:restoredTop sz="94660"/>
  </p:normalViewPr>
  <p:slideViewPr>
    <p:cSldViewPr snapToGrid="0" snapToObjects="1">
      <p:cViewPr>
        <p:scale>
          <a:sx n="10" d="100"/>
          <a:sy n="10" d="100"/>
        </p:scale>
        <p:origin x="-3560" y="-140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33635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1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2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368" algn="l" defTabSz="45717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“links” are url+version like github.com/bww/wrf#v2.0  or  hub.docker.com/bww/wrf:2.0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execution of the experiment can also be done in the local machine, doesn’t necessarily need to be in the cloud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similarly, the output can be stored locally and backed in the cloud (when simulation runs in user’s laptop)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output can be analyzed locally or remotely using notebooks or other visualization containers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6" y="4765283"/>
            <a:ext cx="40899000" cy="131366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31200"/>
            </a:lvl1pPr>
            <a:lvl2pPr lvl="1" algn="ctr">
              <a:spcBef>
                <a:spcPts val="0"/>
              </a:spcBef>
              <a:buSzPct val="100000"/>
              <a:defRPr sz="31200"/>
            </a:lvl2pPr>
            <a:lvl3pPr lvl="2" algn="ctr">
              <a:spcBef>
                <a:spcPts val="0"/>
              </a:spcBef>
              <a:buSzPct val="100000"/>
              <a:defRPr sz="31200"/>
            </a:lvl3pPr>
            <a:lvl4pPr lvl="3" algn="ctr">
              <a:spcBef>
                <a:spcPts val="0"/>
              </a:spcBef>
              <a:buSzPct val="100000"/>
              <a:defRPr sz="31200"/>
            </a:lvl4pPr>
            <a:lvl5pPr lvl="4" algn="ctr">
              <a:spcBef>
                <a:spcPts val="0"/>
              </a:spcBef>
              <a:buSzPct val="100000"/>
              <a:defRPr sz="31200"/>
            </a:lvl5pPr>
            <a:lvl6pPr lvl="5" algn="ctr">
              <a:spcBef>
                <a:spcPts val="0"/>
              </a:spcBef>
              <a:buSzPct val="100000"/>
              <a:defRPr sz="31200"/>
            </a:lvl6pPr>
            <a:lvl7pPr lvl="6" algn="ctr">
              <a:spcBef>
                <a:spcPts val="0"/>
              </a:spcBef>
              <a:buSzPct val="100000"/>
              <a:defRPr sz="31200"/>
            </a:lvl7pPr>
            <a:lvl8pPr lvl="7" algn="ctr">
              <a:spcBef>
                <a:spcPts val="0"/>
              </a:spcBef>
              <a:buSzPct val="100000"/>
              <a:defRPr sz="31200"/>
            </a:lvl8pPr>
            <a:lvl9pPr lvl="8" algn="ctr">
              <a:spcBef>
                <a:spcPts val="0"/>
              </a:spcBef>
              <a:buSzPct val="100000"/>
              <a:defRPr sz="31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62" y="18138403"/>
            <a:ext cx="40899000" cy="5072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7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62" y="7079200"/>
            <a:ext cx="40899000" cy="12566400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72600"/>
            </a:lvl1pPr>
            <a:lvl2pPr lvl="1" algn="ctr">
              <a:spcBef>
                <a:spcPts val="0"/>
              </a:spcBef>
              <a:buSzPct val="100000"/>
              <a:defRPr sz="72600"/>
            </a:lvl2pPr>
            <a:lvl3pPr lvl="2" algn="ctr">
              <a:spcBef>
                <a:spcPts val="0"/>
              </a:spcBef>
              <a:buSzPct val="100000"/>
              <a:defRPr sz="72600"/>
            </a:lvl3pPr>
            <a:lvl4pPr lvl="3" algn="ctr">
              <a:spcBef>
                <a:spcPts val="0"/>
              </a:spcBef>
              <a:buSzPct val="100000"/>
              <a:defRPr sz="72600"/>
            </a:lvl4pPr>
            <a:lvl5pPr lvl="4" algn="ctr">
              <a:spcBef>
                <a:spcPts val="0"/>
              </a:spcBef>
              <a:buSzPct val="100000"/>
              <a:defRPr sz="72600"/>
            </a:lvl5pPr>
            <a:lvl6pPr lvl="5" algn="ctr">
              <a:spcBef>
                <a:spcPts val="0"/>
              </a:spcBef>
              <a:buSzPct val="100000"/>
              <a:defRPr sz="72600"/>
            </a:lvl6pPr>
            <a:lvl7pPr lvl="6" algn="ctr">
              <a:spcBef>
                <a:spcPts val="0"/>
              </a:spcBef>
              <a:buSzPct val="100000"/>
              <a:defRPr sz="72600"/>
            </a:lvl7pPr>
            <a:lvl8pPr lvl="7" algn="ctr">
              <a:spcBef>
                <a:spcPts val="0"/>
              </a:spcBef>
              <a:buSzPct val="100000"/>
              <a:defRPr sz="72600"/>
            </a:lvl8pPr>
            <a:lvl9pPr lvl="8" algn="ctr">
              <a:spcBef>
                <a:spcPts val="0"/>
              </a:spcBef>
              <a:buSzPct val="100000"/>
              <a:defRPr sz="72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62" y="20174240"/>
            <a:ext cx="40899000" cy="8325299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17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0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3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68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21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8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62" y="13765440"/>
            <a:ext cx="40899000" cy="53876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 algn="ctr">
              <a:spcBef>
                <a:spcPts val="0"/>
              </a:spcBef>
              <a:buSzPct val="100000"/>
              <a:defRPr sz="22000"/>
            </a:lvl1pPr>
            <a:lvl2pPr lvl="1" algn="ctr">
              <a:spcBef>
                <a:spcPts val="0"/>
              </a:spcBef>
              <a:buSzPct val="100000"/>
              <a:defRPr sz="22000"/>
            </a:lvl2pPr>
            <a:lvl3pPr lvl="2" algn="ctr">
              <a:spcBef>
                <a:spcPts val="0"/>
              </a:spcBef>
              <a:buSzPct val="100000"/>
              <a:defRPr sz="22000"/>
            </a:lvl3pPr>
            <a:lvl4pPr lvl="3" algn="ctr">
              <a:spcBef>
                <a:spcPts val="0"/>
              </a:spcBef>
              <a:buSzPct val="100000"/>
              <a:defRPr sz="22000"/>
            </a:lvl4pPr>
            <a:lvl5pPr lvl="4" algn="ctr">
              <a:spcBef>
                <a:spcPts val="0"/>
              </a:spcBef>
              <a:buSzPct val="100000"/>
              <a:defRPr sz="22000"/>
            </a:lvl5pPr>
            <a:lvl6pPr lvl="5" algn="ctr">
              <a:spcBef>
                <a:spcPts val="0"/>
              </a:spcBef>
              <a:buSzPct val="100000"/>
              <a:defRPr sz="22000"/>
            </a:lvl6pPr>
            <a:lvl7pPr lvl="6" algn="ctr">
              <a:spcBef>
                <a:spcPts val="0"/>
              </a:spcBef>
              <a:buSzPct val="100000"/>
              <a:defRPr sz="22000"/>
            </a:lvl7pPr>
            <a:lvl8pPr lvl="7" algn="ctr">
              <a:spcBef>
                <a:spcPts val="0"/>
              </a:spcBef>
              <a:buSzPct val="100000"/>
              <a:defRPr sz="22000"/>
            </a:lvl8pPr>
            <a:lvl9pPr lvl="8" algn="ctr">
              <a:spcBef>
                <a:spcPts val="0"/>
              </a:spcBef>
              <a:buSzPct val="100000"/>
              <a:defRPr sz="220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89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82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ED3A-14C8-D747-897D-AFEB0A4F4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83EC5-A978-DE45-AE47-732F80EBA8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2" y="7375840"/>
            <a:ext cx="19199400" cy="21865203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86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301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>
              <a:spcBef>
                <a:spcPts val="0"/>
              </a:spcBef>
              <a:buSzPct val="100000"/>
              <a:defRPr sz="14500"/>
            </a:lvl1pPr>
            <a:lvl2pPr lvl="1">
              <a:spcBef>
                <a:spcPts val="0"/>
              </a:spcBef>
              <a:buSzPct val="100000"/>
              <a:defRPr sz="14500"/>
            </a:lvl2pPr>
            <a:lvl3pPr lvl="2">
              <a:spcBef>
                <a:spcPts val="0"/>
              </a:spcBef>
              <a:buSzPct val="100000"/>
              <a:defRPr sz="14500"/>
            </a:lvl3pPr>
            <a:lvl4pPr lvl="3">
              <a:spcBef>
                <a:spcPts val="0"/>
              </a:spcBef>
              <a:buSzPct val="100000"/>
              <a:defRPr sz="14500"/>
            </a:lvl4pPr>
            <a:lvl5pPr lvl="4">
              <a:spcBef>
                <a:spcPts val="0"/>
              </a:spcBef>
              <a:buSzPct val="100000"/>
              <a:defRPr sz="14500"/>
            </a:lvl5pPr>
            <a:lvl6pPr lvl="5">
              <a:spcBef>
                <a:spcPts val="0"/>
              </a:spcBef>
              <a:buSzPct val="100000"/>
              <a:defRPr sz="14500"/>
            </a:lvl6pPr>
            <a:lvl7pPr lvl="6">
              <a:spcBef>
                <a:spcPts val="0"/>
              </a:spcBef>
              <a:buSzPct val="100000"/>
              <a:defRPr sz="14500"/>
            </a:lvl7pPr>
            <a:lvl8pPr lvl="7">
              <a:spcBef>
                <a:spcPts val="0"/>
              </a:spcBef>
              <a:buSzPct val="100000"/>
              <a:defRPr sz="14500"/>
            </a:lvl8pPr>
            <a:lvl9pPr lvl="8">
              <a:spcBef>
                <a:spcPts val="0"/>
              </a:spcBef>
              <a:buSzPct val="100000"/>
              <a:defRPr sz="145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60" y="8893443"/>
            <a:ext cx="13478400" cy="20348102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7500"/>
            </a:lvl2pPr>
            <a:lvl3pPr lvl="2">
              <a:spcBef>
                <a:spcPts val="0"/>
              </a:spcBef>
              <a:buSzPct val="100000"/>
              <a:defRPr sz="7500"/>
            </a:lvl3pPr>
            <a:lvl4pPr lvl="3">
              <a:spcBef>
                <a:spcPts val="0"/>
              </a:spcBef>
              <a:buSzPct val="100000"/>
              <a:defRPr sz="7500"/>
            </a:lvl4pPr>
            <a:lvl5pPr lvl="4">
              <a:spcBef>
                <a:spcPts val="0"/>
              </a:spcBef>
              <a:buSzPct val="100000"/>
              <a:defRPr sz="7500"/>
            </a:lvl5pPr>
            <a:lvl6pPr lvl="5">
              <a:spcBef>
                <a:spcPts val="0"/>
              </a:spcBef>
              <a:buSzPct val="100000"/>
              <a:defRPr sz="7500"/>
            </a:lvl6pPr>
            <a:lvl7pPr lvl="6">
              <a:spcBef>
                <a:spcPts val="0"/>
              </a:spcBef>
              <a:buSzPct val="100000"/>
              <a:defRPr sz="7500"/>
            </a:lvl7pPr>
            <a:lvl8pPr lvl="7">
              <a:spcBef>
                <a:spcPts val="0"/>
              </a:spcBef>
              <a:buSzPct val="100000"/>
              <a:defRPr sz="7500"/>
            </a:lvl8pPr>
            <a:lvl9pPr lvl="8">
              <a:spcBef>
                <a:spcPts val="0"/>
              </a:spcBef>
              <a:buSzPct val="100000"/>
              <a:defRPr sz="7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3" y="2880960"/>
            <a:ext cx="30565502" cy="26181299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buSzPct val="100000"/>
              <a:defRPr sz="29000"/>
            </a:lvl1pPr>
            <a:lvl2pPr lvl="1">
              <a:spcBef>
                <a:spcPts val="0"/>
              </a:spcBef>
              <a:buSzPct val="100000"/>
              <a:defRPr sz="29000"/>
            </a:lvl2pPr>
            <a:lvl3pPr lvl="2">
              <a:spcBef>
                <a:spcPts val="0"/>
              </a:spcBef>
              <a:buSzPct val="100000"/>
              <a:defRPr sz="29000"/>
            </a:lvl3pPr>
            <a:lvl4pPr lvl="3">
              <a:spcBef>
                <a:spcPts val="0"/>
              </a:spcBef>
              <a:buSzPct val="100000"/>
              <a:defRPr sz="29000"/>
            </a:lvl4pPr>
            <a:lvl5pPr lvl="4">
              <a:spcBef>
                <a:spcPts val="0"/>
              </a:spcBef>
              <a:buSzPct val="100000"/>
              <a:defRPr sz="29000"/>
            </a:lvl5pPr>
            <a:lvl6pPr lvl="5">
              <a:spcBef>
                <a:spcPts val="0"/>
              </a:spcBef>
              <a:buSzPct val="100000"/>
              <a:defRPr sz="29000"/>
            </a:lvl6pPr>
            <a:lvl7pPr lvl="6">
              <a:spcBef>
                <a:spcPts val="0"/>
              </a:spcBef>
              <a:buSzPct val="100000"/>
              <a:defRPr sz="29000"/>
            </a:lvl7pPr>
            <a:lvl8pPr lvl="7">
              <a:spcBef>
                <a:spcPts val="0"/>
              </a:spcBef>
              <a:buSzPct val="100000"/>
              <a:defRPr sz="29000"/>
            </a:lvl8pPr>
            <a:lvl9pPr lvl="8">
              <a:spcBef>
                <a:spcPts val="0"/>
              </a:spcBef>
              <a:buSzPct val="100000"/>
              <a:defRPr sz="29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3"/>
            <a:ext cx="19416902" cy="9486598"/>
          </a:xfrm>
          <a:prstGeom prst="rect">
            <a:avLst/>
          </a:prstGeom>
        </p:spPr>
        <p:txBody>
          <a:bodyPr lIns="552588" tIns="552588" rIns="552588" bIns="552588" anchor="b" anchorCtr="0"/>
          <a:lstStyle>
            <a:lvl1pPr lvl="0" algn="ctr">
              <a:spcBef>
                <a:spcPts val="0"/>
              </a:spcBef>
              <a:buSzPct val="100000"/>
              <a:defRPr sz="25300"/>
            </a:lvl1pPr>
            <a:lvl2pPr lvl="1" algn="ctr">
              <a:spcBef>
                <a:spcPts val="0"/>
              </a:spcBef>
              <a:buSzPct val="100000"/>
              <a:defRPr sz="25300"/>
            </a:lvl2pPr>
            <a:lvl3pPr lvl="2" algn="ctr">
              <a:spcBef>
                <a:spcPts val="0"/>
              </a:spcBef>
              <a:buSzPct val="100000"/>
              <a:defRPr sz="25300"/>
            </a:lvl3pPr>
            <a:lvl4pPr lvl="3" algn="ctr">
              <a:spcBef>
                <a:spcPts val="0"/>
              </a:spcBef>
              <a:buSzPct val="100000"/>
              <a:defRPr sz="25300"/>
            </a:lvl4pPr>
            <a:lvl5pPr lvl="4" algn="ctr">
              <a:spcBef>
                <a:spcPts val="0"/>
              </a:spcBef>
              <a:buSzPct val="100000"/>
              <a:defRPr sz="25300"/>
            </a:lvl5pPr>
            <a:lvl6pPr lvl="5" algn="ctr">
              <a:spcBef>
                <a:spcPts val="0"/>
              </a:spcBef>
              <a:buSzPct val="100000"/>
              <a:defRPr sz="25300"/>
            </a:lvl6pPr>
            <a:lvl7pPr lvl="6" algn="ctr">
              <a:spcBef>
                <a:spcPts val="0"/>
              </a:spcBef>
              <a:buSzPct val="100000"/>
              <a:defRPr sz="25300"/>
            </a:lvl7pPr>
            <a:lvl8pPr lvl="7" algn="ctr">
              <a:spcBef>
                <a:spcPts val="0"/>
              </a:spcBef>
              <a:buSzPct val="100000"/>
              <a:defRPr sz="25300"/>
            </a:lvl8pPr>
            <a:lvl9pPr lvl="8" algn="ctr">
              <a:spcBef>
                <a:spcPts val="0"/>
              </a:spcBef>
              <a:buSzPct val="100000"/>
              <a:defRPr sz="253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83"/>
            <a:ext cx="19416902" cy="7904698"/>
          </a:xfrm>
          <a:prstGeom prst="rect">
            <a:avLst/>
          </a:prstGeom>
        </p:spPr>
        <p:txBody>
          <a:bodyPr lIns="552588" tIns="552588" rIns="552588" bIns="552588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29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3"/>
            <a:ext cx="18417600" cy="23648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60" y="27075683"/>
            <a:ext cx="28794298" cy="3872698"/>
          </a:xfrm>
          <a:prstGeom prst="rect">
            <a:avLst/>
          </a:prstGeom>
        </p:spPr>
        <p:txBody>
          <a:bodyPr lIns="552588" tIns="552588" rIns="552588" bIns="552588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</p:spPr>
        <p:txBody>
          <a:bodyPr lIns="552588" tIns="552588" rIns="552588" bIns="552588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62" y="2848163"/>
            <a:ext cx="40899000" cy="3665402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6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62" y="7375840"/>
            <a:ext cx="40899000" cy="21865203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109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9700"/>
              </a:spcAft>
              <a:buClr>
                <a:schemeClr val="dk2"/>
              </a:buClr>
              <a:buSzPct val="100000"/>
              <a:defRPr sz="8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4" y="29844592"/>
            <a:ext cx="2633702" cy="2519098"/>
          </a:xfrm>
          <a:prstGeom prst="rect">
            <a:avLst/>
          </a:prstGeom>
          <a:noFill/>
          <a:ln>
            <a:noFill/>
          </a:ln>
        </p:spPr>
        <p:txBody>
          <a:bodyPr lIns="552588" tIns="552588" rIns="552588" bIns="552588" anchor="ctr" anchorCtr="0">
            <a:noAutofit/>
          </a:bodyPr>
          <a:lstStyle/>
          <a:p>
            <a:pPr algn="r"/>
            <a:fld id="{00000000-1234-1234-1234-123412341234}" type="slidenum">
              <a:rPr lang="en" sz="5900" smtClean="0">
                <a:solidFill>
                  <a:schemeClr val="dk2"/>
                </a:solidFill>
              </a:rPr>
              <a:pPr algn="r"/>
              <a:t>‹#›</a:t>
            </a:fld>
            <a:endParaRPr lang="en" sz="59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1688" y="1318262"/>
            <a:ext cx="41054957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688" y="7680963"/>
            <a:ext cx="41054957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14DFED3A-14C8-D747-897D-AFEB0A4F419F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7/16/16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 b="1">
                <a:solidFill>
                  <a:schemeClr val="tx1">
                    <a:tint val="75000"/>
                  </a:schemeClr>
                </a:solidFill>
                <a:latin typeface="PT Sans"/>
                <a:cs typeface="PT Sans"/>
              </a:defRPr>
            </a:lvl1pPr>
          </a:lstStyle>
          <a:p>
            <a:pPr defTabSz="2194560"/>
            <a:fld id="{87583EC5-A978-DE45-AE47-732F80EBA852}" type="slidenum"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pPr defTabSz="219456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495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PT Sans"/>
          <a:ea typeface="+mj-ea"/>
          <a:cs typeface="PT San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PT Sans"/>
          <a:ea typeface="+mn-ea"/>
          <a:cs typeface="PT San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PT Sans"/>
          <a:ea typeface="+mn-ea"/>
          <a:cs typeface="PT San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PT Sans"/>
          <a:ea typeface="+mn-ea"/>
          <a:cs typeface="PT San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PT Sans"/>
          <a:ea typeface="+mn-ea"/>
          <a:cs typeface="PT San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PT Sans"/>
          <a:ea typeface="+mn-ea"/>
          <a:cs typeface="PT San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jp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10" Type="http://schemas.openxmlformats.org/officeDocument/2006/relationships/image" Target="../media/image26.png"/><Relationship Id="rId11" Type="http://schemas.openxmlformats.org/officeDocument/2006/relationships/image" Target="../media/image1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microsoft.com/office/2007/relationships/hdphoto" Target="../media/hdphoto1.wdp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9550973" y="14586055"/>
            <a:ext cx="28543104" cy="10419699"/>
          </a:xfrm>
          <a:prstGeom prst="cloud">
            <a:avLst/>
          </a:prstGeom>
          <a:solidFill>
            <a:srgbClr val="CFE2F3"/>
          </a:solidFill>
          <a:ln w="28575" cap="flat" cmpd="sng">
            <a:solidFill>
              <a:srgbClr val="9FC5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 sz="2700" dirty="0"/>
          </a:p>
        </p:txBody>
      </p:sp>
      <p:sp>
        <p:nvSpPr>
          <p:cNvPr id="66" name="Shape 66"/>
          <p:cNvSpPr txBox="1"/>
          <p:nvPr/>
        </p:nvSpPr>
        <p:spPr>
          <a:xfrm>
            <a:off x="12631545" y="19318301"/>
            <a:ext cx="4734298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System images and code versions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32323171" y="17090902"/>
            <a:ext cx="2067302" cy="588602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Cloud storage</a:t>
            </a:r>
          </a:p>
        </p:txBody>
      </p:sp>
      <p:sp>
        <p:nvSpPr>
          <p:cNvPr id="61" name="Shape 61"/>
          <p:cNvSpPr/>
          <p:nvPr/>
        </p:nvSpPr>
        <p:spPr>
          <a:xfrm>
            <a:off x="13294738" y="19906899"/>
            <a:ext cx="4425302" cy="2912397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5370" y="20591581"/>
            <a:ext cx="1857245" cy="1543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9714" y="20158192"/>
            <a:ext cx="2409826" cy="240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2956" y="24268762"/>
            <a:ext cx="4425278" cy="3574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Shape 77"/>
          <p:cNvCxnSpPr>
            <a:endCxn id="62" idx="3"/>
          </p:cNvCxnSpPr>
          <p:nvPr/>
        </p:nvCxnSpPr>
        <p:spPr>
          <a:xfrm flipH="1">
            <a:off x="24158227" y="20819085"/>
            <a:ext cx="4172822" cy="523694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78" name="Shape 78"/>
          <p:cNvCxnSpPr>
            <a:stCxn id="62" idx="2"/>
            <a:endCxn id="79" idx="0"/>
          </p:cNvCxnSpPr>
          <p:nvPr/>
        </p:nvCxnSpPr>
        <p:spPr>
          <a:xfrm flipH="1">
            <a:off x="20116491" y="27843283"/>
            <a:ext cx="1829102" cy="42840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>
            <a:stCxn id="62" idx="2"/>
            <a:endCxn id="81" idx="0"/>
          </p:cNvCxnSpPr>
          <p:nvPr/>
        </p:nvCxnSpPr>
        <p:spPr>
          <a:xfrm>
            <a:off x="21945591" y="27843283"/>
            <a:ext cx="1401302" cy="464102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82"/>
          <p:cNvSpPr txBox="1"/>
          <p:nvPr/>
        </p:nvSpPr>
        <p:spPr>
          <a:xfrm>
            <a:off x="9550977" y="27813955"/>
            <a:ext cx="7187098" cy="3795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700"/>
              <a:t>Publications contain links to: 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Source code in git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Images in docker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Datasets in cloud storage</a:t>
            </a:r>
          </a:p>
          <a:p>
            <a:endParaRPr sz="2700"/>
          </a:p>
          <a:p>
            <a:r>
              <a:rPr lang="en" sz="2700"/>
              <a:t>Experiments can be re-executed: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Ansible playbooks contain orchestration logic of containers.</a:t>
            </a:r>
          </a:p>
          <a:p>
            <a:pPr marL="457170" indent="-387325">
              <a:buSzPct val="100000"/>
              <a:buChar char="●"/>
            </a:pPr>
            <a:r>
              <a:rPr lang="en" sz="2700"/>
              <a:t>Output can be compared with previous results.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19075239" y="18249597"/>
            <a:ext cx="3458966" cy="4651821"/>
            <a:chOff x="13230337" y="5602346"/>
            <a:chExt cx="3458966" cy="4651820"/>
          </a:xfrm>
        </p:grpSpPr>
        <p:sp>
          <p:nvSpPr>
            <p:cNvPr id="74" name="Shape 74"/>
            <p:cNvSpPr/>
            <p:nvPr/>
          </p:nvSpPr>
          <p:spPr>
            <a:xfrm rot="18538951">
              <a:off x="12633910" y="6198773"/>
              <a:ext cx="4651820" cy="3458966"/>
            </a:xfrm>
            <a:prstGeom prst="ellipse">
              <a:avLst/>
            </a:prstGeom>
            <a:noFill/>
            <a:ln w="762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pic>
          <p:nvPicPr>
            <p:cNvPr id="84" name="Shape 8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903590" y="5882044"/>
              <a:ext cx="1607100" cy="1612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" name="Shape 85"/>
          <p:cNvCxnSpPr>
            <a:stCxn id="62" idx="0"/>
          </p:cNvCxnSpPr>
          <p:nvPr/>
        </p:nvCxnSpPr>
        <p:spPr>
          <a:xfrm flipH="1" flipV="1">
            <a:off x="21554484" y="22224611"/>
            <a:ext cx="391109" cy="2044154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86" name="Shape 86"/>
          <p:cNvGrpSpPr/>
          <p:nvPr/>
        </p:nvGrpSpPr>
        <p:grpSpPr>
          <a:xfrm>
            <a:off x="18095381" y="28271626"/>
            <a:ext cx="3459101" cy="3933395"/>
            <a:chOff x="5179150" y="18186550"/>
            <a:chExt cx="4782388" cy="5438124"/>
          </a:xfrm>
        </p:grpSpPr>
        <p:pic>
          <p:nvPicPr>
            <p:cNvPr id="79" name="Shape 7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85712" y="18186550"/>
              <a:ext cx="3975825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Shape 8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79150" y="21886475"/>
              <a:ext cx="1747883" cy="1738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Shape 88"/>
          <p:cNvGrpSpPr/>
          <p:nvPr/>
        </p:nvGrpSpPr>
        <p:grpSpPr>
          <a:xfrm>
            <a:off x="21724495" y="28307335"/>
            <a:ext cx="2960530" cy="3473843"/>
            <a:chOff x="10370125" y="18186550"/>
            <a:chExt cx="4397698" cy="5160199"/>
          </a:xfrm>
        </p:grpSpPr>
        <p:pic>
          <p:nvPicPr>
            <p:cNvPr id="81" name="Shape 8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791999" y="18186550"/>
              <a:ext cx="3975824" cy="515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Shape 8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370125" y="22343673"/>
              <a:ext cx="2409824" cy="1003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Shape 91"/>
          <p:cNvGrpSpPr/>
          <p:nvPr/>
        </p:nvGrpSpPr>
        <p:grpSpPr>
          <a:xfrm>
            <a:off x="23842166" y="20230755"/>
            <a:ext cx="2452397" cy="2046982"/>
            <a:chOff x="16750775" y="9814953"/>
            <a:chExt cx="2896549" cy="2419696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11">
              <a:alphaModFix/>
            </a:blip>
            <a:srcRect l="13043" t="4643" r="43112"/>
            <a:stretch/>
          </p:blipFill>
          <p:spPr>
            <a:xfrm>
              <a:off x="17237500" y="9814953"/>
              <a:ext cx="2409824" cy="2180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Shape 9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750775" y="11524600"/>
              <a:ext cx="988675" cy="71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Shape 93"/>
          <p:cNvSpPr/>
          <p:nvPr/>
        </p:nvSpPr>
        <p:spPr>
          <a:xfrm>
            <a:off x="15086777" y="16534410"/>
            <a:ext cx="3741163" cy="2458848"/>
          </a:xfrm>
          <a:prstGeom prst="wedgeRoundRectCallout">
            <a:avLst>
              <a:gd name="adj1" fmla="val 29391"/>
              <a:gd name="adj2" fmla="val 142292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>
              <a:buClr>
                <a:schemeClr val="dk1"/>
              </a:buClr>
              <a:buSzPct val="47826"/>
            </a:pPr>
            <a:r>
              <a:rPr lang="en" sz="2200" dirty="0">
                <a:solidFill>
                  <a:schemeClr val="dk1"/>
                </a:solidFill>
              </a:rPr>
              <a:t>Triggered by execute command Ansible pulls images</a:t>
            </a:r>
            <a:r>
              <a:rPr lang="en-US" sz="2200" dirty="0">
                <a:solidFill>
                  <a:schemeClr val="dk1"/>
                </a:solidFill>
              </a:rPr>
              <a:t>, datasets from cloud storage, </a:t>
            </a:r>
            <a:r>
              <a:rPr lang="en" sz="2200" dirty="0">
                <a:solidFill>
                  <a:schemeClr val="dk1"/>
                </a:solidFill>
              </a:rPr>
              <a:t>and deploys </a:t>
            </a:r>
            <a:r>
              <a:rPr lang="en-US" sz="2200" dirty="0">
                <a:solidFill>
                  <a:schemeClr val="dk1"/>
                </a:solidFill>
              </a:rPr>
              <a:t>an experiment </a:t>
            </a:r>
            <a:r>
              <a:rPr lang="en" sz="2200" dirty="0">
                <a:solidFill>
                  <a:schemeClr val="dk1"/>
                </a:solidFill>
              </a:rPr>
              <a:t>on cluster and configues it.</a:t>
            </a:r>
          </a:p>
          <a:p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12109879" y="23529379"/>
            <a:ext cx="4123800" cy="3574496"/>
          </a:xfrm>
          <a:prstGeom prst="wedgeRoundRectCallout">
            <a:avLst>
              <a:gd name="adj1" fmla="val 67424"/>
              <a:gd name="adj2" fmla="val -38747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User pulls or pushes code versions and system images to </a:t>
            </a:r>
          </a:p>
          <a:p>
            <a:pPr marL="457170" indent="-374627">
              <a:buClr>
                <a:schemeClr val="dk1"/>
              </a:buClr>
              <a:buSzPct val="1000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access / adapt / improve community artifacts (applications, workflows, jupyter notebooks, and Ansible playbook roles)</a:t>
            </a:r>
          </a:p>
        </p:txBody>
      </p:sp>
      <p:sp>
        <p:nvSpPr>
          <p:cNvPr id="95" name="Shape 95"/>
          <p:cNvSpPr/>
          <p:nvPr/>
        </p:nvSpPr>
        <p:spPr>
          <a:xfrm>
            <a:off x="25531778" y="24032422"/>
            <a:ext cx="3059698" cy="2419802"/>
          </a:xfrm>
          <a:prstGeom prst="wedgeRoundRectCallout">
            <a:avLst>
              <a:gd name="adj1" fmla="val -171453"/>
              <a:gd name="adj2" fmla="val -94744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 executes experiment or simulation using Ansible playbooks  that are available in github.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9436885" y="16677744"/>
            <a:ext cx="3353098" cy="18113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Cluster configuration management, orchestration, and deployment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3736780" y="18433565"/>
            <a:ext cx="3763800" cy="1261498"/>
          </a:xfrm>
          <a:prstGeom prst="rect">
            <a:avLst/>
          </a:prstGeom>
          <a:noFill/>
          <a:ln>
            <a:noFill/>
          </a:ln>
        </p:spPr>
        <p:txBody>
          <a:bodyPr lIns="91419" tIns="91419" rIns="91419" bIns="91419" anchor="t" anchorCtr="0">
            <a:noAutofit/>
          </a:bodyPr>
          <a:lstStyle/>
          <a:p>
            <a:r>
              <a:rPr lang="en" sz="2200" dirty="0"/>
              <a:t>Immutable &amp; versioned </a:t>
            </a:r>
            <a:r>
              <a:rPr lang="en-US" sz="2200" dirty="0"/>
              <a:t>inputs and output </a:t>
            </a:r>
            <a:r>
              <a:rPr lang="en" sz="2200" dirty="0"/>
              <a:t>result</a:t>
            </a:r>
            <a:r>
              <a:rPr lang="en-US" sz="2200" dirty="0"/>
              <a:t>s</a:t>
            </a:r>
            <a:r>
              <a:rPr lang="en" sz="2200" dirty="0"/>
              <a:t> containing all information to re-execute it.</a:t>
            </a:r>
          </a:p>
        </p:txBody>
      </p:sp>
      <p:sp>
        <p:nvSpPr>
          <p:cNvPr id="99" name="Shape 99"/>
          <p:cNvSpPr/>
          <p:nvPr/>
        </p:nvSpPr>
        <p:spPr>
          <a:xfrm>
            <a:off x="26828823" y="16430179"/>
            <a:ext cx="3459302" cy="1261498"/>
          </a:xfrm>
          <a:prstGeom prst="wedgeRoundRectCallout">
            <a:avLst>
              <a:gd name="adj1" fmla="val -25752"/>
              <a:gd name="adj2" fmla="val 192773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Result stored in the cloud (access public or restricted).</a:t>
            </a:r>
          </a:p>
        </p:txBody>
      </p:sp>
      <p:sp>
        <p:nvSpPr>
          <p:cNvPr id="100" name="Shape 100"/>
          <p:cNvSpPr/>
          <p:nvPr/>
        </p:nvSpPr>
        <p:spPr>
          <a:xfrm>
            <a:off x="30418747" y="23360355"/>
            <a:ext cx="3459302" cy="1261498"/>
          </a:xfrm>
          <a:prstGeom prst="wedgeRoundRectCallout">
            <a:avLst>
              <a:gd name="adj1" fmla="val -129266"/>
              <a:gd name="adj2" fmla="val -13784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Users refers to data sets, results, and stores and shares analysis.</a:t>
            </a:r>
          </a:p>
        </p:txBody>
      </p:sp>
      <p:sp>
        <p:nvSpPr>
          <p:cNvPr id="101" name="Shape 101"/>
          <p:cNvSpPr/>
          <p:nvPr/>
        </p:nvSpPr>
        <p:spPr>
          <a:xfrm>
            <a:off x="26056023" y="26907200"/>
            <a:ext cx="3459302" cy="2286899"/>
          </a:xfrm>
          <a:prstGeom prst="wedgeRoundRectCallout">
            <a:avLst>
              <a:gd name="adj1" fmla="val -114434"/>
              <a:gd name="adj2" fmla="val 57971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Publications contain links to jupyter notebooks and results so that reviewers and readers can re-execute them.</a:t>
            </a:r>
          </a:p>
        </p:txBody>
      </p:sp>
      <p:sp>
        <p:nvSpPr>
          <p:cNvPr id="102" name="Shape 102"/>
          <p:cNvSpPr/>
          <p:nvPr/>
        </p:nvSpPr>
        <p:spPr>
          <a:xfrm>
            <a:off x="15675375" y="27414989"/>
            <a:ext cx="3459302" cy="1565696"/>
          </a:xfrm>
          <a:prstGeom prst="wedgeRoundRectCallout">
            <a:avLst>
              <a:gd name="adj1" fmla="val 68647"/>
              <a:gd name="adj2" fmla="val 92508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chemeClr val="dk1"/>
                </a:solidFill>
              </a:rPr>
              <a:t>Jupyter notebooks contain analysis recipe with links to result. </a:t>
            </a:r>
          </a:p>
        </p:txBody>
      </p:sp>
      <p:sp>
        <p:nvSpPr>
          <p:cNvPr id="103" name="Shape 103"/>
          <p:cNvSpPr/>
          <p:nvPr/>
        </p:nvSpPr>
        <p:spPr>
          <a:xfrm>
            <a:off x="28303327" y="23696803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2</a:t>
            </a:r>
          </a:p>
        </p:txBody>
      </p:sp>
      <p:sp>
        <p:nvSpPr>
          <p:cNvPr id="104" name="Shape 104"/>
          <p:cNvSpPr/>
          <p:nvPr/>
        </p:nvSpPr>
        <p:spPr>
          <a:xfrm>
            <a:off x="14760214" y="1603500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3</a:t>
            </a:r>
          </a:p>
        </p:txBody>
      </p:sp>
      <p:sp>
        <p:nvSpPr>
          <p:cNvPr id="105" name="Shape 105"/>
          <p:cNvSpPr/>
          <p:nvPr/>
        </p:nvSpPr>
        <p:spPr>
          <a:xfrm>
            <a:off x="12077527" y="2314595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37479" y="16051926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5</a:t>
            </a:r>
          </a:p>
        </p:txBody>
      </p:sp>
      <p:sp>
        <p:nvSpPr>
          <p:cNvPr id="108" name="Shape 108"/>
          <p:cNvSpPr/>
          <p:nvPr/>
        </p:nvSpPr>
        <p:spPr>
          <a:xfrm>
            <a:off x="33582626" y="23027977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6</a:t>
            </a:r>
          </a:p>
        </p:txBody>
      </p:sp>
      <p:sp>
        <p:nvSpPr>
          <p:cNvPr id="109" name="Shape 109"/>
          <p:cNvSpPr/>
          <p:nvPr/>
        </p:nvSpPr>
        <p:spPr>
          <a:xfrm>
            <a:off x="18827954" y="27156502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7</a:t>
            </a:r>
          </a:p>
        </p:txBody>
      </p:sp>
      <p:sp>
        <p:nvSpPr>
          <p:cNvPr id="110" name="Shape 110"/>
          <p:cNvSpPr/>
          <p:nvPr/>
        </p:nvSpPr>
        <p:spPr>
          <a:xfrm>
            <a:off x="29243705" y="26609430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>
                <a:solidFill>
                  <a:srgbClr val="7F6000"/>
                </a:solidFill>
              </a:rPr>
              <a:t>8</a:t>
            </a:r>
          </a:p>
        </p:txBody>
      </p:sp>
      <p:sp>
        <p:nvSpPr>
          <p:cNvPr id="98" name="Shape 98"/>
          <p:cNvSpPr/>
          <p:nvPr/>
        </p:nvSpPr>
        <p:spPr>
          <a:xfrm>
            <a:off x="22403064" y="16051926"/>
            <a:ext cx="3459302" cy="1261498"/>
          </a:xfrm>
          <a:prstGeom prst="wedgeRoundRectCallout">
            <a:avLst>
              <a:gd name="adj1" fmla="val -25262"/>
              <a:gd name="adj2" fmla="val 240690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</a:rPr>
              <a:t>Experiment or simulation produces output.</a:t>
            </a:r>
          </a:p>
        </p:txBody>
      </p:sp>
      <p:sp>
        <p:nvSpPr>
          <p:cNvPr id="106" name="Shape 106"/>
          <p:cNvSpPr/>
          <p:nvPr/>
        </p:nvSpPr>
        <p:spPr>
          <a:xfrm>
            <a:off x="21724505" y="15699875"/>
            <a:ext cx="588600" cy="588602"/>
          </a:xfrm>
          <a:prstGeom prst="ellipse">
            <a:avLst/>
          </a:prstGeom>
          <a:solidFill>
            <a:schemeClr val="accent1"/>
          </a:solidFill>
          <a:ln w="7620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r>
              <a:rPr lang="en" sz="2200" dirty="0">
                <a:solidFill>
                  <a:srgbClr val="7F6000"/>
                </a:solidFill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43700" y="20360439"/>
            <a:ext cx="4951310" cy="574355"/>
          </a:xfrm>
          <a:prstGeom prst="rect">
            <a:avLst/>
          </a:prstGeom>
        </p:spPr>
      </p:pic>
      <p:sp>
        <p:nvSpPr>
          <p:cNvPr id="128" name="Shape 74"/>
          <p:cNvSpPr/>
          <p:nvPr/>
        </p:nvSpPr>
        <p:spPr>
          <a:xfrm>
            <a:off x="28303325" y="17679501"/>
            <a:ext cx="7471997" cy="4071962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19" tIns="91419" rIns="91419" bIns="91419" anchor="ctr" anchorCtr="0">
            <a:noAutofit/>
          </a:bodyPr>
          <a:lstStyle/>
          <a:p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43700" y="18610813"/>
            <a:ext cx="3639979" cy="9122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2712439" y="18600758"/>
            <a:ext cx="2331230" cy="1881914"/>
            <a:chOff x="28891924" y="13258473"/>
            <a:chExt cx="4515726" cy="33820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15"/>
            <a:srcRect l="6931" t="71147" r="39891"/>
            <a:stretch/>
          </p:blipFill>
          <p:spPr>
            <a:xfrm>
              <a:off x="28891924" y="15126723"/>
              <a:ext cx="4515726" cy="151380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40137" y="13258473"/>
              <a:ext cx="2019300" cy="1917700"/>
            </a:xfrm>
            <a:prstGeom prst="rect">
              <a:avLst/>
            </a:prstGeom>
          </p:spPr>
        </p:pic>
      </p:grpSp>
      <p:cxnSp>
        <p:nvCxnSpPr>
          <p:cNvPr id="60" name="Shape 60"/>
          <p:cNvCxnSpPr>
            <a:endCxn id="62" idx="1"/>
          </p:cNvCxnSpPr>
          <p:nvPr/>
        </p:nvCxnSpPr>
        <p:spPr>
          <a:xfrm>
            <a:off x="16738078" y="22819303"/>
            <a:ext cx="2994878" cy="3236723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8" name="Shape 73"/>
          <p:cNvCxnSpPr>
            <a:stCxn id="61" idx="6"/>
            <a:endCxn id="74" idx="1"/>
          </p:cNvCxnSpPr>
          <p:nvPr/>
        </p:nvCxnSpPr>
        <p:spPr>
          <a:xfrm flipV="1">
            <a:off x="17720040" y="21084649"/>
            <a:ext cx="1099421" cy="278458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65" name="Picture 4" descr="Chamele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2" y="20627603"/>
            <a:ext cx="2670898" cy="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loudLab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290" y="21558646"/>
            <a:ext cx="2217974" cy="38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9939522" y="20097955"/>
            <a:ext cx="2225923" cy="754049"/>
          </a:xfrm>
          <a:prstGeom prst="rect">
            <a:avLst/>
          </a:prstGeom>
          <a:noFill/>
        </p:spPr>
        <p:txBody>
          <a:bodyPr wrap="square" lIns="91435" tIns="45718" rIns="91435" bIns="45718" rtlCol="0">
            <a:spAutoFit/>
          </a:bodyPr>
          <a:lstStyle/>
          <a:p>
            <a:r>
              <a:rPr lang="en-US" sz="4300" dirty="0" err="1"/>
              <a:t>PRObE</a:t>
            </a:r>
            <a:endParaRPr lang="en-US" sz="43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907002" y="30087817"/>
            <a:ext cx="2692402" cy="838202"/>
          </a:xfrm>
          <a:prstGeom prst="rect">
            <a:avLst/>
          </a:prstGeom>
        </p:spPr>
      </p:pic>
      <p:cxnSp>
        <p:nvCxnSpPr>
          <p:cNvPr id="76" name="Shape 76"/>
          <p:cNvCxnSpPr>
            <a:stCxn id="74" idx="5"/>
          </p:cNvCxnSpPr>
          <p:nvPr/>
        </p:nvCxnSpPr>
        <p:spPr>
          <a:xfrm flipV="1">
            <a:off x="22789985" y="19906902"/>
            <a:ext cx="5839906" cy="1594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430881" y="31040314"/>
            <a:ext cx="1072718" cy="107271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hape 79"/>
          <p:cNvCxnSpPr/>
          <p:nvPr/>
        </p:nvCxnSpPr>
        <p:spPr>
          <a:xfrm rot="16200000" flipH="1" flipV="1">
            <a:off x="26526523" y="26857759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5" name="Shape 79"/>
          <p:cNvCxnSpPr/>
          <p:nvPr/>
        </p:nvCxnSpPr>
        <p:spPr>
          <a:xfrm rot="16200000" flipH="1" flipV="1">
            <a:off x="20894580" y="25114723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9"/>
          <p:cNvCxnSpPr/>
          <p:nvPr/>
        </p:nvCxnSpPr>
        <p:spPr>
          <a:xfrm rot="16200000" flipV="1">
            <a:off x="18395791" y="17894736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4" name="Group 3"/>
          <p:cNvGrpSpPr/>
          <p:nvPr/>
        </p:nvGrpSpPr>
        <p:grpSpPr>
          <a:xfrm>
            <a:off x="641688" y="-542395"/>
            <a:ext cx="42560640" cy="12748685"/>
            <a:chOff x="148549" y="1623925"/>
            <a:chExt cx="8866800" cy="2655976"/>
          </a:xfrm>
        </p:grpSpPr>
        <p:sp>
          <p:nvSpPr>
            <p:cNvPr id="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-US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Run</a:t>
              </a:r>
            </a:p>
            <a:p>
              <a:pPr algn="ctr" defTabSz="4388419">
                <a:defRPr/>
              </a:pPr>
              <a:r>
                <a:rPr lang="en-US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Tests</a:t>
              </a:r>
            </a:p>
          </p:txBody>
        </p:sp>
        <p:sp>
          <p:nvSpPr>
            <p:cNvPr id="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Output Data</a:t>
              </a:r>
            </a:p>
          </p:txBody>
        </p:sp>
        <p:sp>
          <p:nvSpPr>
            <p:cNvPr id="1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1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12" name="Shape 75"/>
            <p:cNvCxnSpPr>
              <a:stCxn id="5" idx="6"/>
              <a:endCxn id="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3" name="Shape 76"/>
            <p:cNvCxnSpPr>
              <a:stCxn id="6" idx="6"/>
              <a:endCxn id="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4" name="Shape 77"/>
            <p:cNvCxnSpPr>
              <a:stCxn id="8" idx="6"/>
              <a:endCxn id="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5" name="Shape 78"/>
            <p:cNvCxnSpPr>
              <a:stCxn id="7" idx="6"/>
              <a:endCxn id="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79"/>
            <p:cNvCxnSpPr>
              <a:stCxn id="9" idx="6"/>
              <a:endCxn id="1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7" name="Shape 80"/>
            <p:cNvCxnSpPr>
              <a:stCxn id="10" idx="6"/>
              <a:endCxn id="1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cxnSp>
        <p:nvCxnSpPr>
          <p:cNvPr id="18" name="Shape 79"/>
          <p:cNvCxnSpPr>
            <a:stCxn id="10" idx="0"/>
            <a:endCxn id="7" idx="7"/>
          </p:cNvCxnSpPr>
          <p:nvPr/>
        </p:nvCxnSpPr>
        <p:spPr>
          <a:xfrm rot="16200000" flipH="1" flipV="1">
            <a:off x="26151399" y="-3500825"/>
            <a:ext cx="832291" cy="13101470"/>
          </a:xfrm>
          <a:prstGeom prst="curvedConnector3">
            <a:avLst>
              <a:gd name="adj1" fmla="val -203506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79"/>
          <p:cNvCxnSpPr>
            <a:stCxn id="10" idx="0"/>
            <a:endCxn id="8" idx="7"/>
          </p:cNvCxnSpPr>
          <p:nvPr/>
        </p:nvCxnSpPr>
        <p:spPr>
          <a:xfrm rot="16200000" flipH="1" flipV="1">
            <a:off x="20519455" y="-5243861"/>
            <a:ext cx="4721198" cy="20476445"/>
          </a:xfrm>
          <a:prstGeom prst="curvedConnector3">
            <a:avLst>
              <a:gd name="adj1" fmla="val -63947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79"/>
          <p:cNvCxnSpPr>
            <a:stCxn id="10" idx="0"/>
            <a:endCxn id="5" idx="7"/>
          </p:cNvCxnSpPr>
          <p:nvPr/>
        </p:nvCxnSpPr>
        <p:spPr>
          <a:xfrm rot="16200000" flipV="1">
            <a:off x="18020671" y="-12463848"/>
            <a:ext cx="2343806" cy="27851424"/>
          </a:xfrm>
          <a:prstGeom prst="curvedConnector3">
            <a:avLst>
              <a:gd name="adj1" fmla="val 182329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13" y="13016829"/>
            <a:ext cx="28900176" cy="11338882"/>
          </a:xfrm>
          <a:prstGeom prst="rect">
            <a:avLst/>
          </a:prstGeom>
        </p:spPr>
      </p:pic>
      <p:sp>
        <p:nvSpPr>
          <p:cNvPr id="22" name="Shape 66"/>
          <p:cNvSpPr/>
          <p:nvPr/>
        </p:nvSpPr>
        <p:spPr>
          <a:xfrm>
            <a:off x="247440" y="-3067889"/>
            <a:ext cx="43580160" cy="15843346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Shape 66"/>
          <p:cNvSpPr/>
          <p:nvPr/>
        </p:nvSpPr>
        <p:spPr>
          <a:xfrm>
            <a:off x="233150" y="27866388"/>
            <a:ext cx="43580160" cy="15843346"/>
          </a:xfrm>
          <a:prstGeom prst="rect">
            <a:avLst/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8746" y="30166421"/>
            <a:ext cx="42560640" cy="12748685"/>
            <a:chOff x="148549" y="1623925"/>
            <a:chExt cx="8866800" cy="2655976"/>
          </a:xfrm>
        </p:grpSpPr>
        <p:sp>
          <p:nvSpPr>
            <p:cNvPr id="25" name="Shape 68"/>
            <p:cNvSpPr/>
            <p:nvPr/>
          </p:nvSpPr>
          <p:spPr>
            <a:xfrm>
              <a:off x="148549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Code</a:t>
              </a:r>
            </a:p>
          </p:txBody>
        </p:sp>
        <p:sp>
          <p:nvSpPr>
            <p:cNvPr id="26" name="Shape 69"/>
            <p:cNvSpPr/>
            <p:nvPr/>
          </p:nvSpPr>
          <p:spPr>
            <a:xfrm>
              <a:off x="1685003" y="16239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2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Package</a:t>
              </a:r>
            </a:p>
          </p:txBody>
        </p:sp>
        <p:sp>
          <p:nvSpPr>
            <p:cNvPr id="27" name="Shape 70"/>
            <p:cNvSpPr/>
            <p:nvPr/>
          </p:nvSpPr>
          <p:spPr>
            <a:xfrm>
              <a:off x="3221456" y="2285612"/>
              <a:ext cx="1128899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Run</a:t>
              </a:r>
            </a:p>
          </p:txBody>
        </p:sp>
        <p:sp>
          <p:nvSpPr>
            <p:cNvPr id="28" name="Shape 71"/>
            <p:cNvSpPr/>
            <p:nvPr/>
          </p:nvSpPr>
          <p:spPr>
            <a:xfrm>
              <a:off x="1685003" y="3095801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Input Data</a:t>
              </a:r>
            </a:p>
          </p:txBody>
        </p:sp>
        <p:sp>
          <p:nvSpPr>
            <p:cNvPr id="29" name="Shape 72"/>
            <p:cNvSpPr/>
            <p:nvPr/>
          </p:nvSpPr>
          <p:spPr>
            <a:xfrm>
              <a:off x="4757909" y="2285612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6700" b="1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Output Data</a:t>
              </a:r>
            </a:p>
          </p:txBody>
        </p:sp>
        <p:sp>
          <p:nvSpPr>
            <p:cNvPr id="30" name="Shape 73"/>
            <p:cNvSpPr/>
            <p:nvPr/>
          </p:nvSpPr>
          <p:spPr>
            <a:xfrm>
              <a:off x="6350055" y="2285625"/>
              <a:ext cx="1128900" cy="11841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Analyze/</a:t>
              </a:r>
            </a:p>
            <a:p>
              <a:pPr algn="ctr" defTabSz="4388419">
                <a:defRPr/>
              </a:pPr>
              <a:r>
                <a:rPr lang="en" sz="5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Visualize</a:t>
              </a:r>
            </a:p>
          </p:txBody>
        </p:sp>
        <p:sp>
          <p:nvSpPr>
            <p:cNvPr id="31" name="Shape 74"/>
            <p:cNvSpPr/>
            <p:nvPr/>
          </p:nvSpPr>
          <p:spPr>
            <a:xfrm>
              <a:off x="7886449" y="2285679"/>
              <a:ext cx="1128900" cy="1184099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 defTabSz="4388419">
                <a:defRPr/>
              </a:pPr>
              <a:r>
                <a:rPr lang="en" sz="4800" b="1" dirty="0">
                  <a:solidFill>
                    <a:sysClr val="windowText" lastClr="000000"/>
                  </a:solidFill>
                  <a:latin typeface="PT Sans"/>
                  <a:ea typeface="+mn-ea"/>
                  <a:cs typeface="PT Sans"/>
                </a:rPr>
                <a:t>Manuscript</a:t>
              </a:r>
            </a:p>
          </p:txBody>
        </p:sp>
        <p:cxnSp>
          <p:nvCxnSpPr>
            <p:cNvPr id="32" name="Shape 75"/>
            <p:cNvCxnSpPr>
              <a:stCxn id="25" idx="6"/>
              <a:endCxn id="26" idx="2"/>
            </p:cNvCxnSpPr>
            <p:nvPr/>
          </p:nvCxnSpPr>
          <p:spPr>
            <a:xfrm>
              <a:off x="1277449" y="2215975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" name="Shape 76"/>
            <p:cNvCxnSpPr>
              <a:stCxn id="26" idx="6"/>
              <a:endCxn id="27" idx="1"/>
            </p:cNvCxnSpPr>
            <p:nvPr/>
          </p:nvCxnSpPr>
          <p:spPr>
            <a:xfrm>
              <a:off x="2813903" y="2215975"/>
              <a:ext cx="573000" cy="2430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4" name="Shape 77"/>
            <p:cNvCxnSpPr>
              <a:stCxn id="28" idx="6"/>
              <a:endCxn id="27" idx="3"/>
            </p:cNvCxnSpPr>
            <p:nvPr/>
          </p:nvCxnSpPr>
          <p:spPr>
            <a:xfrm rot="10800000" flipH="1">
              <a:off x="2813903" y="3296351"/>
              <a:ext cx="573000" cy="3915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5" name="Shape 78"/>
            <p:cNvCxnSpPr>
              <a:stCxn id="27" idx="6"/>
              <a:endCxn id="29" idx="2"/>
            </p:cNvCxnSpPr>
            <p:nvPr/>
          </p:nvCxnSpPr>
          <p:spPr>
            <a:xfrm>
              <a:off x="4350356" y="2877662"/>
              <a:ext cx="4077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6" name="Shape 79"/>
            <p:cNvCxnSpPr>
              <a:stCxn id="29" idx="6"/>
              <a:endCxn id="30" idx="2"/>
            </p:cNvCxnSpPr>
            <p:nvPr/>
          </p:nvCxnSpPr>
          <p:spPr>
            <a:xfrm>
              <a:off x="5886809" y="2877662"/>
              <a:ext cx="4632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7" name="Shape 80"/>
            <p:cNvCxnSpPr>
              <a:stCxn id="30" idx="6"/>
              <a:endCxn id="31" idx="2"/>
            </p:cNvCxnSpPr>
            <p:nvPr/>
          </p:nvCxnSpPr>
          <p:spPr>
            <a:xfrm>
              <a:off x="7478955" y="2877675"/>
              <a:ext cx="407400" cy="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38" name="Shape 81"/>
          <p:cNvSpPr/>
          <p:nvPr/>
        </p:nvSpPr>
        <p:spPr>
          <a:xfrm>
            <a:off x="634190" y="29239061"/>
            <a:ext cx="5929920" cy="694512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39" name="Shape 82"/>
          <p:cNvSpPr/>
          <p:nvPr/>
        </p:nvSpPr>
        <p:spPr>
          <a:xfrm>
            <a:off x="7999910" y="29239781"/>
            <a:ext cx="6642720" cy="694512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0" name="Shape 83"/>
          <p:cNvPicPr preferRelativeResize="0"/>
          <p:nvPr/>
        </p:nvPicPr>
        <p:blipFill rotWithShape="1">
          <a:blip r:embed="rId3">
            <a:alphaModFix/>
          </a:blip>
          <a:srcRect l="6030" t="11670" r="56580" b="19024"/>
          <a:stretch/>
        </p:blipFill>
        <p:spPr>
          <a:xfrm>
            <a:off x="8073706" y="29239783"/>
            <a:ext cx="3000230" cy="22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84"/>
          <p:cNvSpPr/>
          <p:nvPr/>
        </p:nvSpPr>
        <p:spPr>
          <a:xfrm>
            <a:off x="7999910" y="36922781"/>
            <a:ext cx="6642720" cy="6278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2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710" y="36922788"/>
            <a:ext cx="2748960" cy="274895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86"/>
          <p:cNvSpPr/>
          <p:nvPr/>
        </p:nvSpPr>
        <p:spPr>
          <a:xfrm>
            <a:off x="15039710" y="33209381"/>
            <a:ext cx="6236640" cy="60336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4" name="Shape 87"/>
          <p:cNvPicPr preferRelativeResize="0"/>
          <p:nvPr/>
        </p:nvPicPr>
        <p:blipFill rotWithShape="1">
          <a:blip r:embed="rId6">
            <a:alphaModFix/>
          </a:blip>
          <a:srcRect l="14387" t="5689" r="15155" b="25765"/>
          <a:stretch/>
        </p:blipFill>
        <p:spPr>
          <a:xfrm>
            <a:off x="18534483" y="33378147"/>
            <a:ext cx="2750395" cy="2675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17150" y="32825263"/>
            <a:ext cx="3709920" cy="37100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89"/>
          <p:cNvSpPr/>
          <p:nvPr/>
        </p:nvSpPr>
        <p:spPr>
          <a:xfrm>
            <a:off x="22345310" y="33045221"/>
            <a:ext cx="6642720" cy="6278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sp>
        <p:nvSpPr>
          <p:cNvPr id="47" name="Shape 91"/>
          <p:cNvSpPr/>
          <p:nvPr/>
        </p:nvSpPr>
        <p:spPr>
          <a:xfrm>
            <a:off x="30092990" y="33045221"/>
            <a:ext cx="6642720" cy="6278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48" name="Shape 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149871" y="33025917"/>
            <a:ext cx="2284675" cy="2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93"/>
          <p:cNvSpPr/>
          <p:nvPr/>
        </p:nvSpPr>
        <p:spPr>
          <a:xfrm>
            <a:off x="37069790" y="33045221"/>
            <a:ext cx="6642720" cy="62784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438768" tIns="438768" rIns="438768" bIns="438768" anchor="b" anchorCtr="0">
            <a:noAutofit/>
          </a:bodyPr>
          <a:lstStyle/>
          <a:p>
            <a:pPr defTabSz="4388419">
              <a:defRPr/>
            </a:pPr>
            <a:endParaRPr sz="4800">
              <a:solidFill>
                <a:sysClr val="windowText" lastClr="000000"/>
              </a:solidFill>
              <a:latin typeface="PT Sans"/>
              <a:ea typeface="+mn-ea"/>
              <a:cs typeface="PT Sans"/>
            </a:endParaRPr>
          </a:p>
        </p:txBody>
      </p:sp>
      <p:pic>
        <p:nvPicPr>
          <p:cNvPr id="50" name="Shape 9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69790" y="33074383"/>
            <a:ext cx="2225021" cy="222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9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224616" y="33209388"/>
            <a:ext cx="3156134" cy="14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9820186" y="28098759"/>
            <a:ext cx="3827280" cy="31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97" descr="@frictionlessdata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176830" y="32949461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Shape 98" descr="@frictionlessdata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822670" y="36797141"/>
            <a:ext cx="3000240" cy="30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9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355382" y="32904425"/>
            <a:ext cx="1842283" cy="2397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10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8746" y="29239776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10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01506" y="29239771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10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121408" y="29239781"/>
            <a:ext cx="2402755" cy="240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85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345310" y="33101153"/>
            <a:ext cx="2748960" cy="274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149873" y="37034626"/>
            <a:ext cx="1996507" cy="198056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434541" y="37000466"/>
            <a:ext cx="1734979" cy="240084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531443" y="28369390"/>
            <a:ext cx="2288750" cy="263743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395586" y="28445887"/>
            <a:ext cx="2545920" cy="235242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1"/>
          <a:srcRect r="73480"/>
          <a:stretch/>
        </p:blipFill>
        <p:spPr>
          <a:xfrm>
            <a:off x="8225626" y="33323165"/>
            <a:ext cx="2895782" cy="263707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21410" y="33101148"/>
            <a:ext cx="3069346" cy="265681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9106" y="33684009"/>
            <a:ext cx="2122402" cy="1917466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020782" y="36535315"/>
            <a:ext cx="2255568" cy="2069328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5"/>
          <a:srcRect r="71369"/>
          <a:stretch/>
        </p:blipFill>
        <p:spPr>
          <a:xfrm>
            <a:off x="16395934" y="36535315"/>
            <a:ext cx="2138549" cy="2163322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6"/>
          <a:srcRect l="51186" r="26169" b="53017"/>
          <a:stretch/>
        </p:blipFill>
        <p:spPr>
          <a:xfrm>
            <a:off x="25112465" y="36351305"/>
            <a:ext cx="3464520" cy="247987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7"/>
          <a:srcRect l="33394" r="33923" b="34986"/>
          <a:stretch/>
        </p:blipFill>
        <p:spPr>
          <a:xfrm>
            <a:off x="22823674" y="36184906"/>
            <a:ext cx="2288784" cy="283029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6"/>
          <a:srcRect l="51186" r="26169" b="53017"/>
          <a:stretch/>
        </p:blipFill>
        <p:spPr>
          <a:xfrm>
            <a:off x="10583182" y="39872167"/>
            <a:ext cx="3464520" cy="247987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27"/>
          <a:srcRect l="33394" r="33923" b="34986"/>
          <a:stretch/>
        </p:blipFill>
        <p:spPr>
          <a:xfrm>
            <a:off x="8294390" y="39705768"/>
            <a:ext cx="2288784" cy="283029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15820" y="43709733"/>
            <a:ext cx="26327746" cy="9237346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 flipV="1">
            <a:off x="0" y="25603202"/>
            <a:ext cx="43891200" cy="187570"/>
          </a:xfrm>
          <a:prstGeom prst="line">
            <a:avLst/>
          </a:prstGeom>
          <a:ln w="76200" cmpd="sng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16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38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9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</TotalTime>
  <Words>290</Words>
  <Application>Microsoft Macintosh PowerPoint</Application>
  <PresentationFormat>Custom</PresentationFormat>
  <Paragraphs>51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simple-light-2</vt:lpstr>
      <vt:lpstr>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Ivo Jimenez</cp:lastModifiedBy>
  <cp:revision>12</cp:revision>
  <dcterms:modified xsi:type="dcterms:W3CDTF">2016-07-17T02:55:44Z</dcterms:modified>
</cp:coreProperties>
</file>