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5" d="100"/>
          <a:sy n="35" d="100"/>
        </p:scale>
        <p:origin x="224" y="22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31400"/>
            </a:lvl1pPr>
            <a:lvl2pPr lvl="1" algn="ctr">
              <a:spcBef>
                <a:spcPts val="0"/>
              </a:spcBef>
              <a:buSzPct val="100000"/>
              <a:defRPr sz="31400"/>
            </a:lvl2pPr>
            <a:lvl3pPr lvl="2" algn="ctr">
              <a:spcBef>
                <a:spcPts val="0"/>
              </a:spcBef>
              <a:buSzPct val="100000"/>
              <a:defRPr sz="31400"/>
            </a:lvl3pPr>
            <a:lvl4pPr lvl="3" algn="ctr">
              <a:spcBef>
                <a:spcPts val="0"/>
              </a:spcBef>
              <a:buSzPct val="100000"/>
              <a:defRPr sz="31400"/>
            </a:lvl4pPr>
            <a:lvl5pPr lvl="4" algn="ctr">
              <a:spcBef>
                <a:spcPts val="0"/>
              </a:spcBef>
              <a:buSzPct val="100000"/>
              <a:defRPr sz="31400"/>
            </a:lvl5pPr>
            <a:lvl6pPr lvl="5" algn="ctr">
              <a:spcBef>
                <a:spcPts val="0"/>
              </a:spcBef>
              <a:buSzPct val="100000"/>
              <a:defRPr sz="31400"/>
            </a:lvl6pPr>
            <a:lvl7pPr lvl="6" algn="ctr">
              <a:spcBef>
                <a:spcPts val="0"/>
              </a:spcBef>
              <a:buSzPct val="100000"/>
              <a:defRPr sz="31400"/>
            </a:lvl7pPr>
            <a:lvl8pPr lvl="7" algn="ctr">
              <a:spcBef>
                <a:spcPts val="0"/>
              </a:spcBef>
              <a:buSzPct val="100000"/>
              <a:defRPr sz="31400"/>
            </a:lvl8pPr>
            <a:lvl9pPr lvl="8" algn="ctr">
              <a:spcBef>
                <a:spcPts val="0"/>
              </a:spcBef>
              <a:buSzPct val="100000"/>
              <a:defRPr sz="31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59" y="18138400"/>
            <a:ext cx="40899001" cy="50726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9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59" y="7079200"/>
            <a:ext cx="40899001" cy="12566399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72500"/>
            </a:lvl1pPr>
            <a:lvl2pPr lvl="1" algn="ctr">
              <a:spcBef>
                <a:spcPts val="0"/>
              </a:spcBef>
              <a:buSzPct val="100000"/>
              <a:defRPr sz="72500"/>
            </a:lvl2pPr>
            <a:lvl3pPr lvl="2" algn="ctr">
              <a:spcBef>
                <a:spcPts val="0"/>
              </a:spcBef>
              <a:buSzPct val="100000"/>
              <a:defRPr sz="72500"/>
            </a:lvl3pPr>
            <a:lvl4pPr lvl="3" algn="ctr">
              <a:spcBef>
                <a:spcPts val="0"/>
              </a:spcBef>
              <a:buSzPct val="100000"/>
              <a:defRPr sz="72500"/>
            </a:lvl4pPr>
            <a:lvl5pPr lvl="4" algn="ctr">
              <a:spcBef>
                <a:spcPts val="0"/>
              </a:spcBef>
              <a:buSzPct val="100000"/>
              <a:defRPr sz="72500"/>
            </a:lvl5pPr>
            <a:lvl6pPr lvl="5" algn="ctr">
              <a:spcBef>
                <a:spcPts val="0"/>
              </a:spcBef>
              <a:buSzPct val="100000"/>
              <a:defRPr sz="72500"/>
            </a:lvl6pPr>
            <a:lvl7pPr lvl="6" algn="ctr">
              <a:spcBef>
                <a:spcPts val="0"/>
              </a:spcBef>
              <a:buSzPct val="100000"/>
              <a:defRPr sz="72500"/>
            </a:lvl7pPr>
            <a:lvl8pPr lvl="7" algn="ctr">
              <a:spcBef>
                <a:spcPts val="0"/>
              </a:spcBef>
              <a:buSzPct val="100000"/>
              <a:defRPr sz="72500"/>
            </a:lvl8pPr>
            <a:lvl9pPr lvl="8" algn="ctr">
              <a:spcBef>
                <a:spcPts val="0"/>
              </a:spcBef>
              <a:buSzPct val="100000"/>
              <a:defRPr sz="725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59" y="20174240"/>
            <a:ext cx="40899001" cy="83252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59" y="13765440"/>
            <a:ext cx="40899001" cy="5387699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 algn="ctr">
              <a:spcBef>
                <a:spcPts val="0"/>
              </a:spcBef>
              <a:buSzPct val="100000"/>
              <a:defRPr sz="21800"/>
            </a:lvl1pPr>
            <a:lvl2pPr lvl="1" algn="ctr">
              <a:spcBef>
                <a:spcPts val="0"/>
              </a:spcBef>
              <a:buSzPct val="100000"/>
              <a:defRPr sz="21800"/>
            </a:lvl2pPr>
            <a:lvl3pPr lvl="2" algn="ctr">
              <a:spcBef>
                <a:spcPts val="0"/>
              </a:spcBef>
              <a:buSzPct val="100000"/>
              <a:defRPr sz="21800"/>
            </a:lvl3pPr>
            <a:lvl4pPr lvl="3" algn="ctr">
              <a:spcBef>
                <a:spcPts val="0"/>
              </a:spcBef>
              <a:buSzPct val="100000"/>
              <a:defRPr sz="21800"/>
            </a:lvl4pPr>
            <a:lvl5pPr lvl="4" algn="ctr">
              <a:spcBef>
                <a:spcPts val="0"/>
              </a:spcBef>
              <a:buSzPct val="100000"/>
              <a:defRPr sz="21800"/>
            </a:lvl5pPr>
            <a:lvl6pPr lvl="5" algn="ctr">
              <a:spcBef>
                <a:spcPts val="0"/>
              </a:spcBef>
              <a:buSzPct val="100000"/>
              <a:defRPr sz="21800"/>
            </a:lvl6pPr>
            <a:lvl7pPr lvl="6" algn="ctr">
              <a:spcBef>
                <a:spcPts val="0"/>
              </a:spcBef>
              <a:buSzPct val="100000"/>
              <a:defRPr sz="21800"/>
            </a:lvl7pPr>
            <a:lvl8pPr lvl="7" algn="ctr">
              <a:spcBef>
                <a:spcPts val="0"/>
              </a:spcBef>
              <a:buSzPct val="100000"/>
              <a:defRPr sz="21800"/>
            </a:lvl8pPr>
            <a:lvl9pPr lvl="8" algn="ctr">
              <a:spcBef>
                <a:spcPts val="0"/>
              </a:spcBef>
              <a:buSzPct val="100000"/>
              <a:defRPr sz="2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19199399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0" y="7375839"/>
            <a:ext cx="19199399" cy="218652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85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59" y="3555839"/>
            <a:ext cx="13478400" cy="4836300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59" y="8893439"/>
            <a:ext cx="13478400" cy="203481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0" y="2880959"/>
            <a:ext cx="30565501" cy="26181301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599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599"/>
          </a:xfrm>
          <a:prstGeom prst="rect">
            <a:avLst/>
          </a:prstGeom>
        </p:spPr>
        <p:txBody>
          <a:bodyPr lIns="552625" tIns="552625" rIns="552625" bIns="552625" anchor="b" anchorCtr="0"/>
          <a:lstStyle>
            <a:lvl1pPr lvl="0" algn="ctr">
              <a:spcBef>
                <a:spcPts val="0"/>
              </a:spcBef>
              <a:buSzPct val="100000"/>
              <a:defRPr sz="25400"/>
            </a:lvl1pPr>
            <a:lvl2pPr lvl="1" algn="ctr">
              <a:spcBef>
                <a:spcPts val="0"/>
              </a:spcBef>
              <a:buSzPct val="100000"/>
              <a:defRPr sz="25400"/>
            </a:lvl2pPr>
            <a:lvl3pPr lvl="2" algn="ctr">
              <a:spcBef>
                <a:spcPts val="0"/>
              </a:spcBef>
              <a:buSzPct val="100000"/>
              <a:defRPr sz="25400"/>
            </a:lvl3pPr>
            <a:lvl4pPr lvl="3" algn="ctr">
              <a:spcBef>
                <a:spcPts val="0"/>
              </a:spcBef>
              <a:buSzPct val="100000"/>
              <a:defRPr sz="25400"/>
            </a:lvl4pPr>
            <a:lvl5pPr lvl="4" algn="ctr">
              <a:spcBef>
                <a:spcPts val="0"/>
              </a:spcBef>
              <a:buSzPct val="100000"/>
              <a:defRPr sz="25400"/>
            </a:lvl5pPr>
            <a:lvl6pPr lvl="5" algn="ctr">
              <a:spcBef>
                <a:spcPts val="0"/>
              </a:spcBef>
              <a:buSzPct val="100000"/>
              <a:defRPr sz="25400"/>
            </a:lvl6pPr>
            <a:lvl7pPr lvl="6" algn="ctr">
              <a:spcBef>
                <a:spcPts val="0"/>
              </a:spcBef>
              <a:buSzPct val="100000"/>
              <a:defRPr sz="25400"/>
            </a:lvl7pPr>
            <a:lvl8pPr lvl="7" algn="ctr">
              <a:spcBef>
                <a:spcPts val="0"/>
              </a:spcBef>
              <a:buSzPct val="100000"/>
              <a:defRPr sz="25400"/>
            </a:lvl8pPr>
            <a:lvl9pPr lvl="8" algn="ctr">
              <a:spcBef>
                <a:spcPts val="0"/>
              </a:spcBef>
              <a:buSzPct val="100000"/>
              <a:defRPr sz="25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79"/>
            <a:ext cx="19416900" cy="7904700"/>
          </a:xfrm>
          <a:prstGeom prst="rect">
            <a:avLst/>
          </a:prstGeom>
        </p:spPr>
        <p:txBody>
          <a:bodyPr lIns="552625" tIns="552625" rIns="552625" bIns="5526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7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59" y="27075681"/>
            <a:ext cx="28794299" cy="3872699"/>
          </a:xfrm>
          <a:prstGeom prst="rect">
            <a:avLst/>
          </a:prstGeom>
        </p:spPr>
        <p:txBody>
          <a:bodyPr lIns="552625" tIns="552625" rIns="552625" bIns="5526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552625" tIns="552625" rIns="552625" bIns="5526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5200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  <a:noFill/>
          <a:ln>
            <a:noFill/>
          </a:ln>
        </p:spPr>
        <p:txBody>
          <a:bodyPr lIns="552625" tIns="552625" rIns="552625" bIns="5526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6000">
                <a:solidFill>
                  <a:schemeClr val="dk2"/>
                </a:solidFill>
              </a:rPr>
              <a:t>‹#›</a:t>
            </a:fld>
            <a:endParaRPr lang="en" sz="6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550975" y="14586052"/>
            <a:ext cx="28543104" cy="10419701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800" dirty="0"/>
          </a:p>
        </p:txBody>
      </p:sp>
      <p:sp>
        <p:nvSpPr>
          <p:cNvPr id="66" name="Shape 66"/>
          <p:cNvSpPr txBox="1"/>
          <p:nvPr/>
        </p:nvSpPr>
        <p:spPr>
          <a:xfrm>
            <a:off x="12631544" y="19318301"/>
            <a:ext cx="4734299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 dirty="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2323171" y="17090899"/>
            <a:ext cx="20673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 dirty="0"/>
              <a:t>Cloud storage</a:t>
            </a:r>
          </a:p>
        </p:txBody>
      </p:sp>
      <p:sp>
        <p:nvSpPr>
          <p:cNvPr id="61" name="Shape 61"/>
          <p:cNvSpPr/>
          <p:nvPr/>
        </p:nvSpPr>
        <p:spPr>
          <a:xfrm>
            <a:off x="13294737" y="19906900"/>
            <a:ext cx="4425300" cy="2912399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368" y="20591575"/>
            <a:ext cx="1857243" cy="154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712" y="20158187"/>
            <a:ext cx="2409824" cy="24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2951" y="24268762"/>
            <a:ext cx="4425279" cy="357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>
            <a:endCxn id="62" idx="3"/>
          </p:cNvCxnSpPr>
          <p:nvPr/>
        </p:nvCxnSpPr>
        <p:spPr>
          <a:xfrm flipH="1">
            <a:off x="24158230" y="20819087"/>
            <a:ext cx="4172820" cy="523693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8" name="Shape 78"/>
          <p:cNvCxnSpPr>
            <a:stCxn id="62" idx="2"/>
            <a:endCxn id="79" idx="0"/>
          </p:cNvCxnSpPr>
          <p:nvPr/>
        </p:nvCxnSpPr>
        <p:spPr>
          <a:xfrm flipH="1">
            <a:off x="20116491" y="27843287"/>
            <a:ext cx="1829100" cy="428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62" idx="2"/>
            <a:endCxn id="81" idx="0"/>
          </p:cNvCxnSpPr>
          <p:nvPr/>
        </p:nvCxnSpPr>
        <p:spPr>
          <a:xfrm>
            <a:off x="21945591" y="27843287"/>
            <a:ext cx="1401300" cy="4641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9550975" y="27813950"/>
            <a:ext cx="7187099" cy="37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Publications contain links to: 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en" sz="2500"/>
              <a:t>Source code in git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en" sz="2500"/>
              <a:t>Images in docker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en" sz="2500"/>
              <a:t>Datasets in cloud storage</a:t>
            </a:r>
          </a:p>
          <a:p>
            <a:pPr lvl="0" rtl="0">
              <a:spcBef>
                <a:spcPts val="0"/>
              </a:spcBef>
              <a:buNone/>
            </a:pPr>
            <a:endParaRPr sz="2500"/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Experiments can be re-executed: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en" sz="2500"/>
              <a:t>Ansible playbooks contain orchestration logic of containers.</a:t>
            </a:r>
          </a:p>
          <a:p>
            <a:pPr marL="457200" lvl="0" indent="-387350" rtl="0">
              <a:spcBef>
                <a:spcPts val="0"/>
              </a:spcBef>
              <a:buSzPct val="100000"/>
              <a:buChar char="●"/>
            </a:pPr>
            <a:r>
              <a:rPr lang="en" sz="2500"/>
              <a:t>Output can be compared with previous results.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075239" y="18249596"/>
            <a:ext cx="3458966" cy="4651820"/>
            <a:chOff x="13230337" y="5602346"/>
            <a:chExt cx="3458966" cy="4651820"/>
          </a:xfrm>
        </p:grpSpPr>
        <p:sp>
          <p:nvSpPr>
            <p:cNvPr id="74" name="Shape 74"/>
            <p:cNvSpPr/>
            <p:nvPr/>
          </p:nvSpPr>
          <p:spPr>
            <a:xfrm rot="18538951">
              <a:off x="12633910" y="6198773"/>
              <a:ext cx="4651820" cy="3458966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3590" y="5882044"/>
              <a:ext cx="1607100" cy="1612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" name="Shape 85"/>
          <p:cNvCxnSpPr>
            <a:stCxn id="62" idx="0"/>
          </p:cNvCxnSpPr>
          <p:nvPr/>
        </p:nvCxnSpPr>
        <p:spPr>
          <a:xfrm flipH="1" flipV="1">
            <a:off x="21554480" y="22224610"/>
            <a:ext cx="391111" cy="2044152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86" name="Shape 86"/>
          <p:cNvGrpSpPr/>
          <p:nvPr/>
        </p:nvGrpSpPr>
        <p:grpSpPr>
          <a:xfrm>
            <a:off x="18095380" y="28271621"/>
            <a:ext cx="3459101" cy="3933395"/>
            <a:chOff x="5179150" y="18186550"/>
            <a:chExt cx="4782388" cy="5438124"/>
          </a:xfrm>
        </p:grpSpPr>
        <p:pic>
          <p:nvPicPr>
            <p:cNvPr id="79" name="Shape 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5712" y="18186550"/>
              <a:ext cx="3975825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79150" y="21886475"/>
              <a:ext cx="1747883" cy="1738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21724492" y="28307331"/>
            <a:ext cx="2960530" cy="3473846"/>
            <a:chOff x="10370125" y="18186550"/>
            <a:chExt cx="4397698" cy="5160199"/>
          </a:xfrm>
        </p:grpSpPr>
        <p:pic>
          <p:nvPicPr>
            <p:cNvPr id="81" name="Shape 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791999" y="18186550"/>
              <a:ext cx="3975824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370125" y="22343673"/>
              <a:ext cx="2409824" cy="100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91"/>
          <p:cNvGrpSpPr/>
          <p:nvPr/>
        </p:nvGrpSpPr>
        <p:grpSpPr>
          <a:xfrm>
            <a:off x="23842165" y="20230754"/>
            <a:ext cx="2452395" cy="2046983"/>
            <a:chOff x="16750775" y="9814953"/>
            <a:chExt cx="2896549" cy="2419696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11">
              <a:alphaModFix/>
            </a:blip>
            <a:srcRect l="13043" t="4643" r="43112"/>
            <a:stretch/>
          </p:blipFill>
          <p:spPr>
            <a:xfrm>
              <a:off x="17237500" y="9814953"/>
              <a:ext cx="2409824" cy="2180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750775" y="11524600"/>
              <a:ext cx="988675" cy="71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/>
          <p:nvPr/>
        </p:nvSpPr>
        <p:spPr>
          <a:xfrm>
            <a:off x="15086775" y="16534407"/>
            <a:ext cx="3741162" cy="2458849"/>
          </a:xfrm>
          <a:prstGeom prst="wedgeRoundRectCallout">
            <a:avLst>
              <a:gd name="adj1" fmla="val 29391"/>
              <a:gd name="adj2" fmla="val 142292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dirty="0">
                <a:solidFill>
                  <a:schemeClr val="dk1"/>
                </a:solidFill>
              </a:rPr>
              <a:t>Triggered by execute command Ansible pulls </a:t>
            </a:r>
            <a:r>
              <a:rPr lang="en" sz="2300" dirty="0" smtClean="0">
                <a:solidFill>
                  <a:schemeClr val="dk1"/>
                </a:solidFill>
              </a:rPr>
              <a:t>images</a:t>
            </a:r>
            <a:r>
              <a:rPr lang="en-US" sz="2300" dirty="0" smtClean="0">
                <a:solidFill>
                  <a:schemeClr val="dk1"/>
                </a:solidFill>
              </a:rPr>
              <a:t>, datasets from cloud storage, </a:t>
            </a:r>
            <a:r>
              <a:rPr lang="en" sz="2300" dirty="0" smtClean="0">
                <a:solidFill>
                  <a:schemeClr val="dk1"/>
                </a:solidFill>
              </a:rPr>
              <a:t>and </a:t>
            </a:r>
            <a:r>
              <a:rPr lang="en" sz="2300" dirty="0">
                <a:solidFill>
                  <a:schemeClr val="dk1"/>
                </a:solidFill>
              </a:rPr>
              <a:t>deploys </a:t>
            </a:r>
            <a:r>
              <a:rPr lang="en-US" sz="2300" dirty="0" smtClean="0">
                <a:solidFill>
                  <a:schemeClr val="dk1"/>
                </a:solidFill>
              </a:rPr>
              <a:t>an experiment </a:t>
            </a:r>
            <a:r>
              <a:rPr lang="en" sz="2300" dirty="0" smtClean="0">
                <a:solidFill>
                  <a:schemeClr val="dk1"/>
                </a:solidFill>
              </a:rPr>
              <a:t>on </a:t>
            </a:r>
            <a:r>
              <a:rPr lang="en" sz="2300" dirty="0">
                <a:solidFill>
                  <a:schemeClr val="dk1"/>
                </a:solidFill>
              </a:rPr>
              <a:t>cluster and configues it.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12109875" y="23529375"/>
            <a:ext cx="4123800" cy="3574499"/>
          </a:xfrm>
          <a:prstGeom prst="wedgeRoundRectCallout">
            <a:avLst>
              <a:gd name="adj1" fmla="val 67424"/>
              <a:gd name="adj2" fmla="val -38747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300" dirty="0">
                <a:solidFill>
                  <a:schemeClr val="dk1"/>
                </a:solidFill>
              </a:rPr>
              <a:t>User pulls or pushes code versions and system images to </a:t>
            </a:r>
          </a:p>
          <a:p>
            <a:pPr marL="457200" lvl="0" indent="-3746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300" dirty="0">
                <a:solidFill>
                  <a:schemeClr val="dk1"/>
                </a:solidFill>
              </a:rPr>
              <a:t>access / adapt / improve community artifacts (applications, workflows, jupyter notebooks, and Ansible playbook roles)</a:t>
            </a:r>
          </a:p>
        </p:txBody>
      </p:sp>
      <p:sp>
        <p:nvSpPr>
          <p:cNvPr id="95" name="Shape 95"/>
          <p:cNvSpPr/>
          <p:nvPr/>
        </p:nvSpPr>
        <p:spPr>
          <a:xfrm>
            <a:off x="25531775" y="24032425"/>
            <a:ext cx="3059699" cy="2419799"/>
          </a:xfrm>
          <a:prstGeom prst="wedgeRoundRectCallout">
            <a:avLst>
              <a:gd name="adj1" fmla="val -171453"/>
              <a:gd name="adj2" fmla="val -94744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User executes experiment or simulation using Ansible playbooks  that are available in github.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436885" y="16677738"/>
            <a:ext cx="3353099" cy="18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 dirty="0"/>
              <a:t>Cluster configuration management, orchestration, and deployment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736777" y="18433563"/>
            <a:ext cx="3763800" cy="12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 dirty="0"/>
              <a:t>Immutable &amp; versioned </a:t>
            </a:r>
            <a:r>
              <a:rPr lang="en-US" sz="2300" dirty="0" smtClean="0"/>
              <a:t>inputs and output </a:t>
            </a:r>
            <a:r>
              <a:rPr lang="en" sz="2300" dirty="0" smtClean="0"/>
              <a:t>result</a:t>
            </a:r>
            <a:r>
              <a:rPr lang="en-US" sz="2300" dirty="0" smtClean="0"/>
              <a:t>s</a:t>
            </a:r>
            <a:r>
              <a:rPr lang="en" sz="2300" dirty="0" smtClean="0"/>
              <a:t> </a:t>
            </a:r>
            <a:r>
              <a:rPr lang="en" sz="2300" dirty="0"/>
              <a:t>containing all information to re-execute it.</a:t>
            </a:r>
          </a:p>
        </p:txBody>
      </p:sp>
      <p:sp>
        <p:nvSpPr>
          <p:cNvPr id="99" name="Shape 99"/>
          <p:cNvSpPr/>
          <p:nvPr/>
        </p:nvSpPr>
        <p:spPr>
          <a:xfrm>
            <a:off x="26828825" y="16430175"/>
            <a:ext cx="3459300" cy="1261500"/>
          </a:xfrm>
          <a:prstGeom prst="wedgeRoundRectCallout">
            <a:avLst>
              <a:gd name="adj1" fmla="val -25752"/>
              <a:gd name="adj2" fmla="val 192773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Result stored in the cloud (access public or restricted).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18750" y="23360350"/>
            <a:ext cx="3459300" cy="1261500"/>
          </a:xfrm>
          <a:prstGeom prst="wedgeRoundRectCallout">
            <a:avLst>
              <a:gd name="adj1" fmla="val -129266"/>
              <a:gd name="adj2" fmla="val -13784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Users refers to data sets, results, and stores and shares analysis.</a:t>
            </a:r>
          </a:p>
        </p:txBody>
      </p:sp>
      <p:sp>
        <p:nvSpPr>
          <p:cNvPr id="101" name="Shape 101"/>
          <p:cNvSpPr/>
          <p:nvPr/>
        </p:nvSpPr>
        <p:spPr>
          <a:xfrm>
            <a:off x="26056025" y="26907200"/>
            <a:ext cx="3459300" cy="2286900"/>
          </a:xfrm>
          <a:prstGeom prst="wedgeRoundRectCallout">
            <a:avLst>
              <a:gd name="adj1" fmla="val -114434"/>
              <a:gd name="adj2" fmla="val 5797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Publications contain links to jupyter notebooks and results so that reviewers and readers can re-execute them.</a:t>
            </a:r>
          </a:p>
        </p:txBody>
      </p:sp>
      <p:sp>
        <p:nvSpPr>
          <p:cNvPr id="102" name="Shape 102"/>
          <p:cNvSpPr/>
          <p:nvPr/>
        </p:nvSpPr>
        <p:spPr>
          <a:xfrm>
            <a:off x="15675375" y="27414984"/>
            <a:ext cx="3459300" cy="1565699"/>
          </a:xfrm>
          <a:prstGeom prst="wedgeRoundRectCallout">
            <a:avLst>
              <a:gd name="adj1" fmla="val 68647"/>
              <a:gd name="adj2" fmla="val 9250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chemeClr val="dk1"/>
                </a:solidFill>
              </a:rPr>
              <a:t>Jupyter notebooks contain analysis recipe with links to result. </a:t>
            </a:r>
          </a:p>
        </p:txBody>
      </p:sp>
      <p:sp>
        <p:nvSpPr>
          <p:cNvPr id="103" name="Shape 103"/>
          <p:cNvSpPr/>
          <p:nvPr/>
        </p:nvSpPr>
        <p:spPr>
          <a:xfrm>
            <a:off x="28303325" y="23696800"/>
            <a:ext cx="588599" cy="588599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7F6000"/>
                </a:solidFill>
              </a:rPr>
              <a:t>2</a:t>
            </a:r>
          </a:p>
        </p:txBody>
      </p:sp>
      <p:sp>
        <p:nvSpPr>
          <p:cNvPr id="104" name="Shape 104"/>
          <p:cNvSpPr/>
          <p:nvPr/>
        </p:nvSpPr>
        <p:spPr>
          <a:xfrm>
            <a:off x="14760210" y="16035004"/>
            <a:ext cx="588599" cy="588599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 dirty="0">
                <a:solidFill>
                  <a:srgbClr val="7F6000"/>
                </a:solidFill>
              </a:rPr>
              <a:t>3</a:t>
            </a:r>
          </a:p>
        </p:txBody>
      </p:sp>
      <p:sp>
        <p:nvSpPr>
          <p:cNvPr id="105" name="Shape 105"/>
          <p:cNvSpPr/>
          <p:nvPr/>
        </p:nvSpPr>
        <p:spPr>
          <a:xfrm>
            <a:off x="12077525" y="23145950"/>
            <a:ext cx="588599" cy="588599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>
                <a:solidFill>
                  <a:srgbClr val="7F6000"/>
                </a:solidFill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37475" y="16051925"/>
            <a:ext cx="588599" cy="588599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7F6000"/>
                </a:solidFill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33582625" y="23027975"/>
            <a:ext cx="588599" cy="588599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7F6000"/>
                </a:solidFill>
              </a:rPr>
              <a:t>6</a:t>
            </a:r>
          </a:p>
        </p:txBody>
      </p:sp>
      <p:sp>
        <p:nvSpPr>
          <p:cNvPr id="109" name="Shape 109"/>
          <p:cNvSpPr/>
          <p:nvPr/>
        </p:nvSpPr>
        <p:spPr>
          <a:xfrm>
            <a:off x="18827950" y="27156500"/>
            <a:ext cx="588599" cy="588599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7F6000"/>
                </a:solidFill>
              </a:rPr>
              <a:t>7</a:t>
            </a:r>
          </a:p>
        </p:txBody>
      </p:sp>
      <p:sp>
        <p:nvSpPr>
          <p:cNvPr id="110" name="Shape 110"/>
          <p:cNvSpPr/>
          <p:nvPr/>
        </p:nvSpPr>
        <p:spPr>
          <a:xfrm>
            <a:off x="29243700" y="26609425"/>
            <a:ext cx="588599" cy="588599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7F6000"/>
                </a:solidFill>
              </a:rPr>
              <a:t>8</a:t>
            </a:r>
          </a:p>
        </p:txBody>
      </p:sp>
      <p:sp>
        <p:nvSpPr>
          <p:cNvPr id="98" name="Shape 98"/>
          <p:cNvSpPr/>
          <p:nvPr/>
        </p:nvSpPr>
        <p:spPr>
          <a:xfrm>
            <a:off x="22403065" y="16051925"/>
            <a:ext cx="3459300" cy="1261500"/>
          </a:xfrm>
          <a:prstGeom prst="wedgeRoundRectCallout">
            <a:avLst>
              <a:gd name="adj1" fmla="val -25262"/>
              <a:gd name="adj2" fmla="val 240690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 dirty="0">
                <a:solidFill>
                  <a:schemeClr val="dk1"/>
                </a:solidFill>
              </a:rPr>
              <a:t>Experiment or simulation produces output.</a:t>
            </a:r>
          </a:p>
        </p:txBody>
      </p:sp>
      <p:sp>
        <p:nvSpPr>
          <p:cNvPr id="106" name="Shape 106"/>
          <p:cNvSpPr/>
          <p:nvPr/>
        </p:nvSpPr>
        <p:spPr>
          <a:xfrm>
            <a:off x="21724500" y="15699875"/>
            <a:ext cx="588599" cy="588599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 dirty="0">
                <a:solidFill>
                  <a:srgbClr val="7F6000"/>
                </a:solidFill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43700" y="20360438"/>
            <a:ext cx="4951310" cy="574352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6" y="17679498"/>
            <a:ext cx="7471996" cy="4071964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3700" y="18610811"/>
            <a:ext cx="3639977" cy="91227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5" y="18600759"/>
            <a:ext cx="2331229" cy="1881912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  <p:cxnSp>
        <p:nvCxnSpPr>
          <p:cNvPr id="60" name="Shape 60"/>
          <p:cNvCxnSpPr>
            <a:endCxn id="62" idx="1"/>
          </p:cNvCxnSpPr>
          <p:nvPr/>
        </p:nvCxnSpPr>
        <p:spPr>
          <a:xfrm>
            <a:off x="16738074" y="22819299"/>
            <a:ext cx="2994877" cy="3236726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73"/>
          <p:cNvCxnSpPr>
            <a:stCxn id="61" idx="6"/>
            <a:endCxn id="74" idx="1"/>
          </p:cNvCxnSpPr>
          <p:nvPr/>
        </p:nvCxnSpPr>
        <p:spPr>
          <a:xfrm flipV="1">
            <a:off x="17720037" y="21084644"/>
            <a:ext cx="1099423" cy="278456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" name="Picture 4" descr="Chamele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0" y="20627605"/>
            <a:ext cx="2670899" cy="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loudLab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0" y="21558646"/>
            <a:ext cx="2217973" cy="3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939520" y="20097950"/>
            <a:ext cx="222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PRObE</a:t>
            </a:r>
            <a:endParaRPr lang="en-US" sz="4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07000" y="30087816"/>
            <a:ext cx="2692400" cy="838200"/>
          </a:xfrm>
          <a:prstGeom prst="rect">
            <a:avLst/>
          </a:prstGeom>
        </p:spPr>
      </p:pic>
      <p:cxnSp>
        <p:nvCxnSpPr>
          <p:cNvPr id="76" name="Shape 76"/>
          <p:cNvCxnSpPr>
            <a:stCxn id="74" idx="5"/>
          </p:cNvCxnSpPr>
          <p:nvPr/>
        </p:nvCxnSpPr>
        <p:spPr>
          <a:xfrm flipV="1">
            <a:off x="22789984" y="19906900"/>
            <a:ext cx="5839906" cy="15946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430881" y="31040311"/>
            <a:ext cx="1072716" cy="10727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267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9</cp:revision>
  <dcterms:modified xsi:type="dcterms:W3CDTF">2016-05-08T15:10:19Z</dcterms:modified>
</cp:coreProperties>
</file>