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794238" cy="30267275"/>
  <p:notesSz cx="9144000" cy="6858000"/>
  <p:defaultTextStyle>
    <a:defPPr>
      <a:defRPr lang="en-US"/>
    </a:defPPr>
    <a:lvl1pPr marL="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2F2F2"/>
    <a:srgbClr val="7F7F7F"/>
    <a:srgbClr val="B6F921"/>
    <a:srgbClr val="7C9E1A"/>
    <a:srgbClr val="C4F92A"/>
    <a:srgbClr val="CCFF66"/>
    <a:srgbClr val="87AC1B"/>
    <a:srgbClr val="B2E625"/>
    <a:srgbClr val="BDF425"/>
    <a:srgbClr val="90B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587" autoAdjust="0"/>
  </p:normalViewPr>
  <p:slideViewPr>
    <p:cSldViewPr snapToGrid="0" snapToObjects="1">
      <p:cViewPr>
        <p:scale>
          <a:sx n="25" d="100"/>
          <a:sy n="25" d="100"/>
        </p:scale>
        <p:origin x="-864" y="-176"/>
      </p:cViewPr>
      <p:guideLst>
        <p:guide orient="horz" pos="9533"/>
        <p:guide pos="134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00A4-8360-A24C-B67B-9DD869772A3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9E3C6-1A2E-3A44-8C7C-0E7AC4142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the bootstrapping listing example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Make room by using smaller text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Include a list of collaborations projects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Intro can be specified as “reproducibility as a </a:t>
            </a:r>
            <a:r>
              <a:rPr lang="en-US" baseline="0" dirty="0" err="1" smtClean="0"/>
              <a:t>DevOps</a:t>
            </a:r>
            <a:r>
              <a:rPr lang="en-US" baseline="0" dirty="0" smtClean="0"/>
              <a:t> problem”</a:t>
            </a:r>
          </a:p>
          <a:p>
            <a:pPr marL="628650" lvl="1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E3C6-1A2E-3A44-8C7C-0E7AC4142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9402475"/>
            <a:ext cx="36375103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136" y="17151456"/>
            <a:ext cx="2995596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747" y="7566819"/>
            <a:ext cx="31872792" cy="1611452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0371" y="7566819"/>
            <a:ext cx="94905138" cy="161145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8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50" y="19449530"/>
            <a:ext cx="36375103" cy="6011417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50" y="12828565"/>
            <a:ext cx="36375103" cy="6620964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0369" y="44069715"/>
            <a:ext cx="63388965" cy="12464232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82571" y="44069715"/>
            <a:ext cx="63388965" cy="12464232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5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3" y="6775107"/>
            <a:ext cx="18908221" cy="28235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713" y="9598650"/>
            <a:ext cx="18908221" cy="1743871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881" y="6775107"/>
            <a:ext cx="18915648" cy="28235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881" y="9598650"/>
            <a:ext cx="18915648" cy="1743871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8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4" y="1205086"/>
            <a:ext cx="14079010" cy="512862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1359" y="1205089"/>
            <a:ext cx="23923167" cy="2583228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714" y="6333710"/>
            <a:ext cx="14079010" cy="20703659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971" y="21187093"/>
            <a:ext cx="25676543" cy="250125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971" y="2704437"/>
            <a:ext cx="25676543" cy="18160365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971" y="23688349"/>
            <a:ext cx="25676543" cy="3552199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5" cy="5044546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7062367"/>
            <a:ext cx="38514815" cy="1997500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28053283"/>
            <a:ext cx="9985322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5" y="28053283"/>
            <a:ext cx="13551509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28053283"/>
            <a:ext cx="9985322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3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208743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208743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208743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208743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208743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2.jpg"/><Relationship Id="rId47" Type="http://schemas.openxmlformats.org/officeDocument/2006/relationships/image" Target="../media/image43.png"/><Relationship Id="rId48" Type="http://schemas.openxmlformats.org/officeDocument/2006/relationships/image" Target="../media/image44.png"/><Relationship Id="rId49" Type="http://schemas.openxmlformats.org/officeDocument/2006/relationships/image" Target="../media/image45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5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3" Type="http://schemas.openxmlformats.org/officeDocument/2006/relationships/image" Target="../media/image30.png"/><Relationship Id="rId34" Type="http://schemas.microsoft.com/office/2007/relationships/hdphoto" Target="../media/hdphoto2.wdp"/><Relationship Id="rId35" Type="http://schemas.openxmlformats.org/officeDocument/2006/relationships/image" Target="../media/image31.png"/><Relationship Id="rId36" Type="http://schemas.openxmlformats.org/officeDocument/2006/relationships/image" Target="../media/image32.png"/><Relationship Id="rId10" Type="http://schemas.microsoft.com/office/2007/relationships/hdphoto" Target="../media/hdphoto1.wdp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37" Type="http://schemas.openxmlformats.org/officeDocument/2006/relationships/image" Target="../media/image33.png"/><Relationship Id="rId38" Type="http://schemas.openxmlformats.org/officeDocument/2006/relationships/image" Target="../media/image34.png"/><Relationship Id="rId39" Type="http://schemas.openxmlformats.org/officeDocument/2006/relationships/image" Target="../media/image35.png"/><Relationship Id="rId40" Type="http://schemas.openxmlformats.org/officeDocument/2006/relationships/image" Target="../media/image36.png"/><Relationship Id="rId41" Type="http://schemas.openxmlformats.org/officeDocument/2006/relationships/image" Target="../media/image37.png"/><Relationship Id="rId42" Type="http://schemas.openxmlformats.org/officeDocument/2006/relationships/image" Target="../media/image38.png"/><Relationship Id="rId43" Type="http://schemas.openxmlformats.org/officeDocument/2006/relationships/image" Target="../media/image39.png"/><Relationship Id="rId44" Type="http://schemas.openxmlformats.org/officeDocument/2006/relationships/image" Target="../media/image40.png"/><Relationship Id="rId45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241430"/>
            <a:ext cx="42794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499" y="404009"/>
            <a:ext cx="292073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Popper: </a:t>
            </a:r>
            <a:r>
              <a:rPr lang="en-US" sz="8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Practical</a:t>
            </a:r>
            <a:r>
              <a:rPr lang="en-US" sz="88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 Reproducible Evaluation of Systems</a:t>
            </a:r>
            <a:endParaRPr lang="en-US" sz="88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022" y="1601974"/>
            <a:ext cx="3356418" cy="6527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3103" y="2081549"/>
            <a:ext cx="2374374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Ivo Jimenez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Michael Sevilla, Noah Watkins, Carlos 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Maltzhan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Jay Lofstead,</a:t>
            </a:r>
          </a:p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Kathryn Mohror, Remzi 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Arpaci-Dusseau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Andrea 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Arpaci-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Dusseau</a:t>
            </a:r>
            <a:endParaRPr lang="en-US" sz="54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755598" y="10946842"/>
            <a:ext cx="12440639" cy="6059543"/>
            <a:chOff x="1589420" y="3900279"/>
            <a:chExt cx="13957427" cy="7361735"/>
          </a:xfrm>
        </p:grpSpPr>
        <p:cxnSp>
          <p:nvCxnSpPr>
            <p:cNvPr id="110" name="Shape 79"/>
            <p:cNvCxnSpPr>
              <a:stCxn id="101" idx="0"/>
              <a:endCxn id="99" idx="7"/>
            </p:cNvCxnSpPr>
            <p:nvPr/>
          </p:nvCxnSpPr>
          <p:spPr>
            <a:xfrm rot="16200000" flipH="1" flipV="1">
              <a:off x="8058574" y="5387829"/>
              <a:ext cx="1647488" cy="6715089"/>
            </a:xfrm>
            <a:prstGeom prst="curvedConnector3">
              <a:avLst>
                <a:gd name="adj1" fmla="val -13876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91" name="Picture 90" descr="Screen Shot 2016-07-17 at 8.18.31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116" y="3900279"/>
              <a:ext cx="5566242" cy="3576436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</p:pic>
        <p:sp>
          <p:nvSpPr>
            <p:cNvPr id="96" name="Shape 68"/>
            <p:cNvSpPr/>
            <p:nvPr/>
          </p:nvSpPr>
          <p:spPr>
            <a:xfrm>
              <a:off x="1589420" y="6813292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97" name="Shape 69"/>
            <p:cNvSpPr/>
            <p:nvPr/>
          </p:nvSpPr>
          <p:spPr>
            <a:xfrm>
              <a:off x="4007986" y="6813292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98" name="Shape 70"/>
            <p:cNvSpPr/>
            <p:nvPr/>
          </p:nvSpPr>
          <p:spPr>
            <a:xfrm>
              <a:off x="6426551" y="7921608"/>
              <a:ext cx="1777025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-US" sz="20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Shape 71"/>
            <p:cNvSpPr/>
            <p:nvPr/>
          </p:nvSpPr>
          <p:spPr>
            <a:xfrm>
              <a:off x="4007986" y="9278663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100" name="Shape 72"/>
            <p:cNvSpPr/>
            <p:nvPr/>
          </p:nvSpPr>
          <p:spPr>
            <a:xfrm>
              <a:off x="8845116" y="7921608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20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Shape 73"/>
            <p:cNvSpPr/>
            <p:nvPr/>
          </p:nvSpPr>
          <p:spPr>
            <a:xfrm>
              <a:off x="11351348" y="7921630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6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16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02" name="Shape 74"/>
            <p:cNvSpPr/>
            <p:nvPr/>
          </p:nvSpPr>
          <p:spPr>
            <a:xfrm>
              <a:off x="13769820" y="7921721"/>
              <a:ext cx="1777027" cy="1983349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03" name="Shape 75"/>
            <p:cNvCxnSpPr>
              <a:stCxn id="96" idx="6"/>
              <a:endCxn id="97" idx="2"/>
            </p:cNvCxnSpPr>
            <p:nvPr/>
          </p:nvCxnSpPr>
          <p:spPr>
            <a:xfrm>
              <a:off x="3366447" y="7804967"/>
              <a:ext cx="64177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4" name="Shape 76"/>
            <p:cNvCxnSpPr>
              <a:stCxn id="97" idx="6"/>
              <a:endCxn id="98" idx="1"/>
            </p:cNvCxnSpPr>
            <p:nvPr/>
          </p:nvCxnSpPr>
          <p:spPr>
            <a:xfrm>
              <a:off x="5785013" y="7804967"/>
              <a:ext cx="901972" cy="407022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5" name="Shape 77"/>
            <p:cNvCxnSpPr>
              <a:stCxn id="99" idx="6"/>
              <a:endCxn id="98" idx="3"/>
            </p:cNvCxnSpPr>
            <p:nvPr/>
          </p:nvCxnSpPr>
          <p:spPr>
            <a:xfrm rot="10800000" flipH="1">
              <a:off x="5785013" y="9614582"/>
              <a:ext cx="901972" cy="655757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6" name="Shape 78"/>
            <p:cNvCxnSpPr>
              <a:stCxn id="98" idx="6"/>
              <a:endCxn id="100" idx="2"/>
            </p:cNvCxnSpPr>
            <p:nvPr/>
          </p:nvCxnSpPr>
          <p:spPr>
            <a:xfrm>
              <a:off x="8203578" y="8913284"/>
              <a:ext cx="64177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7" name="Shape 79"/>
            <p:cNvCxnSpPr>
              <a:stCxn id="100" idx="6"/>
              <a:endCxn id="101" idx="2"/>
            </p:cNvCxnSpPr>
            <p:nvPr/>
          </p:nvCxnSpPr>
          <p:spPr>
            <a:xfrm>
              <a:off x="10622143" y="8913284"/>
              <a:ext cx="729133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8" name="Shape 80"/>
            <p:cNvCxnSpPr>
              <a:stCxn id="101" idx="6"/>
              <a:endCxn id="102" idx="2"/>
            </p:cNvCxnSpPr>
            <p:nvPr/>
          </p:nvCxnSpPr>
          <p:spPr>
            <a:xfrm>
              <a:off x="13128375" y="8913305"/>
              <a:ext cx="641297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9" name="Shape 79"/>
            <p:cNvCxnSpPr>
              <a:stCxn id="101" idx="0"/>
              <a:endCxn id="98" idx="7"/>
            </p:cNvCxnSpPr>
            <p:nvPr/>
          </p:nvCxnSpPr>
          <p:spPr>
            <a:xfrm rot="16200000" flipH="1" flipV="1">
              <a:off x="9946383" y="5918583"/>
              <a:ext cx="290433" cy="4296525"/>
            </a:xfrm>
            <a:prstGeom prst="curvedConnector3">
              <a:avLst>
                <a:gd name="adj1" fmla="val -78718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1" name="Shape 79"/>
            <p:cNvCxnSpPr>
              <a:stCxn id="101" idx="0"/>
              <a:endCxn id="96" idx="7"/>
            </p:cNvCxnSpPr>
            <p:nvPr/>
          </p:nvCxnSpPr>
          <p:spPr>
            <a:xfrm rot="16200000" flipV="1">
              <a:off x="7264094" y="2945861"/>
              <a:ext cx="817883" cy="9133655"/>
            </a:xfrm>
            <a:prstGeom prst="curvedConnector3">
              <a:avLst>
                <a:gd name="adj1" fmla="val 163463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167" name="Shape 82" descr="baskin-logo-banner.gif"/>
          <p:cNvPicPr preferRelativeResize="0"/>
          <p:nvPr/>
        </p:nvPicPr>
        <p:blipFill rotWithShape="1">
          <a:blip r:embed="rId5">
            <a:alphaModFix/>
          </a:blip>
          <a:srcRect r="47806"/>
          <a:stretch/>
        </p:blipFill>
        <p:spPr>
          <a:xfrm>
            <a:off x="33149789" y="1519977"/>
            <a:ext cx="2247932" cy="73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34022" y="404009"/>
            <a:ext cx="6152226" cy="88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TextBox 339"/>
          <p:cNvSpPr txBox="1"/>
          <p:nvPr/>
        </p:nvSpPr>
        <p:spPr>
          <a:xfrm>
            <a:off x="624295" y="5047977"/>
            <a:ext cx="13832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Reproducibility as a </a:t>
            </a:r>
            <a:r>
              <a:rPr lang="en-US" sz="6000" b="1" dirty="0" err="1" smtClean="0">
                <a:solidFill>
                  <a:srgbClr val="90B91B"/>
                </a:solidFill>
                <a:latin typeface="Helvetica Neue"/>
                <a:cs typeface="Helvetica Neue"/>
              </a:rPr>
              <a:t>DevOps</a:t>
            </a:r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 Problem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726011" y="6208933"/>
            <a:ext cx="15396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Independently </a:t>
            </a:r>
            <a:r>
              <a:rPr lang="en-US" sz="4000" dirty="0" smtClean="0">
                <a:latin typeface="Helvetica Neue"/>
                <a:cs typeface="Helvetica Neue"/>
              </a:rPr>
              <a:t>validating experimental </a:t>
            </a:r>
            <a:r>
              <a:rPr lang="en-US" sz="4000" dirty="0">
                <a:latin typeface="Helvetica Neue"/>
                <a:cs typeface="Helvetica Neue"/>
              </a:rPr>
              <a:t>results is </a:t>
            </a:r>
            <a:r>
              <a:rPr lang="en-US" sz="4000" dirty="0" smtClean="0">
                <a:latin typeface="Helvetica Neue"/>
                <a:cs typeface="Helvetica Neue"/>
              </a:rPr>
              <a:t>challenging.</a:t>
            </a:r>
          </a:p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Recreating experimental setup is often difficult to </a:t>
            </a:r>
            <a:r>
              <a:rPr lang="en-US" sz="4000" dirty="0" smtClean="0">
                <a:latin typeface="Helvetica Neue"/>
                <a:cs typeface="Helvetica Neue"/>
              </a:rPr>
              <a:t>impossible.  </a:t>
            </a:r>
            <a:endParaRPr lang="en-US" sz="4000" dirty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Software </a:t>
            </a:r>
            <a:r>
              <a:rPr lang="en-US" sz="4000" dirty="0">
                <a:latin typeface="Helvetica Neue"/>
                <a:cs typeface="Helvetica Neue"/>
              </a:rPr>
              <a:t>engineers deal with reproducibility all the </a:t>
            </a:r>
            <a:r>
              <a:rPr lang="en-US" sz="4000" dirty="0" smtClean="0">
                <a:latin typeface="Helvetica Neue"/>
                <a:cs typeface="Helvetica Neue"/>
              </a:rPr>
              <a:t>time:</a:t>
            </a:r>
            <a:endParaRPr lang="en-US" sz="4000" dirty="0">
              <a:latin typeface="Helvetica Neue"/>
              <a:cs typeface="Helvetica Neue"/>
            </a:endParaRPr>
          </a:p>
          <a:p>
            <a:r>
              <a:rPr lang="en-US" sz="4000" dirty="0"/>
              <a:t>           -  Bug </a:t>
            </a:r>
            <a:r>
              <a:rPr lang="en-US" sz="4000" b="1" dirty="0"/>
              <a:t>A</a:t>
            </a:r>
            <a:r>
              <a:rPr lang="en-US" sz="4000" dirty="0"/>
              <a:t> can be reproduced in version </a:t>
            </a:r>
            <a:r>
              <a:rPr lang="en-US" sz="4000" b="1" dirty="0"/>
              <a:t>X</a:t>
            </a:r>
            <a:r>
              <a:rPr lang="en-US" sz="4000" dirty="0"/>
              <a:t> on platform </a:t>
            </a:r>
            <a:r>
              <a:rPr lang="en-US" sz="4000" b="1" dirty="0"/>
              <a:t>Y</a:t>
            </a:r>
            <a:r>
              <a:rPr lang="en-US" sz="4000" dirty="0"/>
              <a:t> using input </a:t>
            </a:r>
            <a:r>
              <a:rPr lang="en-US" sz="4000" b="1" dirty="0" smtClean="0"/>
              <a:t>Z</a:t>
            </a:r>
            <a:r>
              <a:rPr lang="en-US" sz="4000" dirty="0" smtClean="0"/>
              <a:t>.</a:t>
            </a:r>
            <a:endParaRPr lang="en-US" sz="4000" dirty="0" smtClean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S</a:t>
            </a:r>
            <a:r>
              <a:rPr lang="en-US" sz="4000" dirty="0" smtClean="0">
                <a:latin typeface="Helvetica Neue"/>
                <a:cs typeface="Helvetica Neue"/>
              </a:rPr>
              <a:t>hared (</a:t>
            </a:r>
            <a:r>
              <a:rPr lang="en-US" sz="3600" dirty="0" smtClean="0">
                <a:latin typeface="Helvetica Neue"/>
                <a:cs typeface="Helvetica Neue"/>
              </a:rPr>
              <a:t>cloud</a:t>
            </a:r>
            <a:r>
              <a:rPr lang="en-US" sz="4000" dirty="0" smtClean="0">
                <a:latin typeface="Helvetica Neue"/>
                <a:cs typeface="Helvetica Neue"/>
              </a:rPr>
              <a:t>) computing and storage services readily available.</a:t>
            </a:r>
          </a:p>
          <a:p>
            <a:pPr marL="571500" indent="-571500">
              <a:buFontTx/>
              <a:buChar char="•"/>
            </a:pPr>
            <a:r>
              <a:rPr lang="en-US" sz="4000" b="1" dirty="0">
                <a:latin typeface="Helvetica Neue"/>
                <a:cs typeface="Helvetica Neue"/>
              </a:rPr>
              <a:t>Manage </a:t>
            </a:r>
            <a:r>
              <a:rPr lang="en-US" sz="4000" b="1" dirty="0" smtClean="0">
                <a:latin typeface="Helvetica Neue"/>
                <a:cs typeface="Helvetica Neue"/>
              </a:rPr>
              <a:t>an academic article as </a:t>
            </a:r>
            <a:r>
              <a:rPr lang="en-US" sz="4000" b="1" dirty="0">
                <a:latin typeface="Helvetica Neue"/>
                <a:cs typeface="Helvetica Neue"/>
              </a:rPr>
              <a:t>a software project</a:t>
            </a:r>
            <a:r>
              <a:rPr lang="en-US" sz="4000" b="1" dirty="0" smtClean="0">
                <a:latin typeface="Helvetica Neue"/>
                <a:cs typeface="Helvetica Neue"/>
              </a:rPr>
              <a:t>!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24295" y="10661300"/>
            <a:ext cx="5315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Our Approach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11019757" y="16513861"/>
            <a:ext cx="2535956" cy="2457471"/>
          </a:xfrm>
          <a:prstGeom prst="straightConnector1">
            <a:avLst/>
          </a:prstGeom>
          <a:ln w="228600" cmpd="sng">
            <a:solidFill>
              <a:srgbClr val="7F7F7F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708666" y="17244962"/>
            <a:ext cx="9879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 Neue"/>
              </a:rPr>
              <a:t>Popper</a:t>
            </a:r>
            <a:r>
              <a:rPr lang="en-US" sz="3600" dirty="0" smtClean="0">
                <a:latin typeface="Helvetica Neue"/>
                <a:cs typeface="Helvetica Neue"/>
              </a:rPr>
              <a:t>: Take a common generic experimentation workflow (above)  and apply a </a:t>
            </a:r>
            <a:r>
              <a:rPr lang="en-US" sz="3600" i="1" dirty="0" err="1" smtClean="0">
                <a:latin typeface="Helvetica Neue"/>
                <a:cs typeface="Helvetica Neue"/>
              </a:rPr>
              <a:t>DevOps</a:t>
            </a:r>
            <a:r>
              <a:rPr lang="en-US" sz="3600" dirty="0" smtClean="0">
                <a:latin typeface="Helvetica Neue"/>
                <a:cs typeface="Helvetica Neue"/>
              </a:rPr>
              <a:t> practice used in the development of open source software (OSS) projects (below).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726010" y="26829024"/>
            <a:ext cx="19611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 Neue"/>
              </a:rPr>
              <a:t>Tools: </a:t>
            </a:r>
            <a:r>
              <a:rPr lang="en-US" sz="3600" dirty="0">
                <a:latin typeface="Helvetica Neue"/>
                <a:cs typeface="Helvetica Neue"/>
              </a:rPr>
              <a:t>G</a:t>
            </a:r>
            <a:r>
              <a:rPr lang="en-US" sz="3600" dirty="0" smtClean="0">
                <a:latin typeface="Helvetica Neue"/>
                <a:cs typeface="Helvetica Neue"/>
              </a:rPr>
              <a:t>enerate </a:t>
            </a:r>
            <a:r>
              <a:rPr lang="en-US" sz="3600" dirty="0" err="1" smtClean="0">
                <a:latin typeface="Helvetica Neue"/>
                <a:cs typeface="Helvetica Neue"/>
              </a:rPr>
              <a:t>referenceable</a:t>
            </a:r>
            <a:r>
              <a:rPr lang="en-US" sz="3600" dirty="0" smtClean="0">
                <a:latin typeface="Helvetica Neue"/>
                <a:cs typeface="Helvetica Neue"/>
              </a:rPr>
              <a:t> assets (associate unique IDs to binaries, data, configuration and infrastructure state); usable from scripts/CLI and capable of acting upon IDs.</a:t>
            </a:r>
          </a:p>
          <a:p>
            <a:r>
              <a:rPr lang="en-US" sz="3600" b="1" dirty="0" smtClean="0">
                <a:latin typeface="Helvetica Neue"/>
                <a:cs typeface="Helvetica Neue"/>
              </a:rPr>
              <a:t>Experiment</a:t>
            </a:r>
            <a:r>
              <a:rPr lang="en-US" sz="3600" dirty="0" smtClean="0">
                <a:latin typeface="Helvetica Neue"/>
                <a:cs typeface="Helvetica Neue"/>
              </a:rPr>
              <a:t>: Provide all necessary assets in a single repository (self-contained), including experiment code, orchestration logic, data dependencies, results and validation criteria.</a:t>
            </a:r>
          </a:p>
          <a:p>
            <a:r>
              <a:rPr lang="en-US" sz="3600" b="1" dirty="0" smtClean="0">
                <a:latin typeface="Helvetica Neue"/>
                <a:cs typeface="Helvetica Neue"/>
              </a:rPr>
              <a:t>Article</a:t>
            </a:r>
            <a:r>
              <a:rPr lang="en-US" sz="3600" dirty="0" smtClean="0">
                <a:latin typeface="Helvetica Neue"/>
                <a:cs typeface="Helvetica Neue"/>
              </a:rPr>
              <a:t>: Provide full text and figures of article, as well as all popper-compliant experiments.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708667" y="25535862"/>
            <a:ext cx="7448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Popper Compliance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39619" y="4864357"/>
            <a:ext cx="6457038" cy="9113292"/>
            <a:chOff x="29065698" y="5202084"/>
            <a:chExt cx="6457038" cy="9113292"/>
          </a:xfrm>
        </p:grpSpPr>
        <p:sp>
          <p:nvSpPr>
            <p:cNvPr id="354" name="Rectangle 353"/>
            <p:cNvSpPr/>
            <p:nvPr/>
          </p:nvSpPr>
          <p:spPr>
            <a:xfrm>
              <a:off x="29254080" y="6436296"/>
              <a:ext cx="5822794" cy="7879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2200" b="1" dirty="0" err="1" smtClean="0">
                  <a:latin typeface="Consolas"/>
                  <a:cs typeface="Consolas"/>
                </a:rPr>
                <a:t>mypaper</a:t>
              </a:r>
              <a:r>
                <a:rPr lang="de-DE" sz="2200" b="1" dirty="0" err="1">
                  <a:latin typeface="Consolas"/>
                  <a:cs typeface="Consolas"/>
                </a:rPr>
                <a:t>-repo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</a:t>
              </a:r>
              <a:r>
                <a:rPr lang="de-DE" sz="2200" b="1" dirty="0" err="1">
                  <a:latin typeface="Consolas"/>
                  <a:cs typeface="Consolas"/>
                </a:rPr>
                <a:t>README.md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.git/</a:t>
              </a:r>
            </a:p>
            <a:p>
              <a:r>
                <a:rPr lang="de-DE" sz="2200" b="1" dirty="0" smtClean="0">
                  <a:latin typeface="Consolas"/>
                  <a:cs typeface="Consolas"/>
                </a:rPr>
                <a:t>| .</a:t>
              </a:r>
              <a:r>
                <a:rPr lang="de-DE" sz="2200" b="1" dirty="0" err="1" smtClean="0">
                  <a:latin typeface="Consolas"/>
                  <a:cs typeface="Consolas"/>
                </a:rPr>
                <a:t>popper.yml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</a:t>
              </a:r>
              <a:r>
                <a:rPr lang="de-DE" sz="2200" b="1" dirty="0" err="1">
                  <a:latin typeface="Consolas"/>
                  <a:cs typeface="Consolas"/>
                </a:rPr>
                <a:t>experiments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gassyfs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README.md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>
                  <a:latin typeface="Consolas"/>
                  <a:cs typeface="Consolas"/>
                </a:rPr>
                <a:t>ansible</a:t>
              </a:r>
              <a:r>
                <a:rPr lang="de-DE" sz="2200" b="1" dirty="0">
                  <a:latin typeface="Consolas"/>
                  <a:cs typeface="Consolas"/>
                </a:rPr>
                <a:t>/</a:t>
              </a: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|   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setup.yml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|   |</a:t>
              </a:r>
              <a:r>
                <a:rPr lang="de-DE" sz="2200" b="1" dirty="0">
                  <a:latin typeface="Consolas"/>
                  <a:cs typeface="Consolas"/>
                </a:rPr>
                <a:t>-- </a:t>
              </a:r>
              <a:r>
                <a:rPr lang="de-DE" sz="2200" b="1" dirty="0" err="1" smtClean="0">
                  <a:latin typeface="Consolas"/>
                  <a:cs typeface="Consolas"/>
                </a:rPr>
                <a:t>vars.yml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datasets</a:t>
              </a:r>
              <a:r>
                <a:rPr lang="de-DE" sz="2200" b="1" dirty="0" smtClean="0">
                  <a:latin typeface="Consolas"/>
                  <a:cs typeface="Consolas"/>
                </a:rPr>
                <a:t>/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>
                  <a:latin typeface="Consolas"/>
                  <a:cs typeface="Consolas"/>
                </a:rPr>
                <a:t>|-- input-</a:t>
              </a:r>
              <a:r>
                <a:rPr lang="de-DE" sz="2200" b="1" dirty="0" err="1" smtClean="0">
                  <a:latin typeface="Consolas"/>
                  <a:cs typeface="Consolas"/>
                </a:rPr>
                <a:t>data.csv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results</a:t>
              </a:r>
              <a:r>
                <a:rPr lang="de-DE" sz="2200" b="1" dirty="0" smtClean="0">
                  <a:latin typeface="Consolas"/>
                  <a:cs typeface="Consolas"/>
                </a:rPr>
                <a:t>/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 smtClean="0">
                  <a:latin typeface="Consolas"/>
                  <a:cs typeface="Consolas"/>
                </a:rPr>
                <a:t>|</a:t>
              </a:r>
              <a:r>
                <a:rPr lang="de-DE" sz="2200" b="1" dirty="0">
                  <a:latin typeface="Consolas"/>
                  <a:cs typeface="Consolas"/>
                </a:rPr>
                <a:t>-- </a:t>
              </a:r>
              <a:r>
                <a:rPr lang="de-DE" sz="2200" b="1" dirty="0" err="1" smtClean="0">
                  <a:latin typeface="Consolas"/>
                  <a:cs typeface="Consolas"/>
                </a:rPr>
                <a:t>figure.png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|   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postprocess.py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|   |</a:t>
              </a:r>
              <a:r>
                <a:rPr lang="de-DE" sz="2200" b="1" dirty="0">
                  <a:latin typeface="Consolas"/>
                  <a:cs typeface="Consolas"/>
                </a:rPr>
                <a:t>-- </a:t>
              </a:r>
              <a:r>
                <a:rPr lang="de-DE" sz="2200" b="1" dirty="0" err="1" smtClean="0">
                  <a:latin typeface="Consolas"/>
                  <a:cs typeface="Consolas"/>
                </a:rPr>
                <a:t>output.csv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run.sh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 -</a:t>
              </a:r>
              <a:r>
                <a:rPr lang="de-DE" sz="2200" b="1" dirty="0">
                  <a:latin typeface="Consolas"/>
                  <a:cs typeface="Consolas"/>
                </a:rPr>
                <a:t>- </a:t>
              </a:r>
              <a:r>
                <a:rPr lang="de-DE" sz="2200" b="1" dirty="0" err="1" smtClean="0">
                  <a:latin typeface="Consolas"/>
                  <a:cs typeface="Consolas"/>
                </a:rPr>
                <a:t>validate.sh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</a:t>
              </a:r>
              <a:r>
                <a:rPr lang="de-DE" sz="2200" b="1" dirty="0" err="1">
                  <a:latin typeface="Consolas"/>
                  <a:cs typeface="Consolas"/>
                </a:rPr>
                <a:t>paper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>
                  <a:latin typeface="Consolas"/>
                  <a:cs typeface="Consolas"/>
                </a:rPr>
                <a:t>build.sh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>
                  <a:latin typeface="Consolas"/>
                  <a:cs typeface="Consolas"/>
                </a:rPr>
                <a:t>figures</a:t>
              </a:r>
              <a:r>
                <a:rPr lang="de-DE" sz="2200" b="1" dirty="0">
                  <a:latin typeface="Consolas"/>
                  <a:cs typeface="Consolas"/>
                </a:rPr>
                <a:t>/</a:t>
              </a:r>
            </a:p>
            <a:p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>
                  <a:latin typeface="Consolas"/>
                  <a:cs typeface="Consolas"/>
                </a:rPr>
                <a:t>paper.tex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 -- </a:t>
              </a:r>
              <a:r>
                <a:rPr lang="de-DE" sz="2200" b="1" dirty="0" err="1">
                  <a:latin typeface="Consolas"/>
                  <a:cs typeface="Consolas"/>
                </a:rPr>
                <a:t>references.bib</a:t>
              </a:r>
              <a:endParaRPr lang="en-US" sz="2200" b="1" dirty="0">
                <a:latin typeface="Consolas"/>
                <a:cs typeface="Consola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065698" y="5202084"/>
              <a:ext cx="645703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 smtClean="0">
                  <a:solidFill>
                    <a:srgbClr val="90B91B"/>
                  </a:solidFill>
                  <a:latin typeface="Helvetica Neue"/>
                  <a:cs typeface="Helvetica Neue"/>
                </a:rPr>
                <a:t>Project Structure</a:t>
              </a:r>
              <a:endParaRPr lang="en-US" sz="6000" dirty="0">
                <a:solidFill>
                  <a:srgbClr val="90B91B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056780" y="11676963"/>
            <a:ext cx="11691500" cy="4174542"/>
            <a:chOff x="21052903" y="25524041"/>
            <a:chExt cx="11691500" cy="4174542"/>
          </a:xfrm>
        </p:grpSpPr>
        <p:sp>
          <p:nvSpPr>
            <p:cNvPr id="164" name="TextBox 163"/>
            <p:cNvSpPr txBox="1"/>
            <p:nvPr/>
          </p:nvSpPr>
          <p:spPr>
            <a:xfrm>
              <a:off x="21052903" y="25524041"/>
              <a:ext cx="116915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90B91B"/>
                  </a:solidFill>
                  <a:latin typeface="Helvetica Neue"/>
                  <a:cs typeface="Helvetica Neue"/>
                </a:rPr>
                <a:t>Communities Following Popper</a:t>
              </a:r>
              <a:endParaRPr lang="en-US" sz="6000" b="1" dirty="0">
                <a:solidFill>
                  <a:srgbClr val="90B91B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052903" y="26836261"/>
              <a:ext cx="1165359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Computer Systems Research (UCSC; UW Madison).</a:t>
              </a:r>
            </a:p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High Performance Computing (Sandia, LLNL, LANL).</a:t>
              </a:r>
            </a:p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Games and Playable Media (UCSC).</a:t>
              </a:r>
            </a:p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Genomics (UCSC).</a:t>
              </a:r>
            </a:p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Numeric Weather Prediction (Big Weather Web).</a:t>
              </a:r>
              <a:endParaRPr lang="en-US" sz="3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56780" y="5023130"/>
            <a:ext cx="11816055" cy="5727749"/>
            <a:chOff x="16150985" y="5157565"/>
            <a:chExt cx="11816055" cy="5727749"/>
          </a:xfrm>
        </p:grpSpPr>
        <p:sp>
          <p:nvSpPr>
            <p:cNvPr id="9" name="Rectangle 8"/>
            <p:cNvSpPr/>
            <p:nvPr/>
          </p:nvSpPr>
          <p:spPr>
            <a:xfrm>
              <a:off x="16545781" y="6391777"/>
              <a:ext cx="11258803" cy="4493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latin typeface="Consolas"/>
                  <a:cs typeface="Consolas"/>
                </a:rPr>
                <a:t>$ cd </a:t>
              </a:r>
              <a:r>
                <a:rPr lang="en-US" sz="2200" b="1" dirty="0" err="1">
                  <a:latin typeface="Consolas"/>
                  <a:cs typeface="Consolas"/>
                </a:rPr>
                <a:t>mypaper</a:t>
              </a:r>
              <a:r>
                <a:rPr lang="en-US" sz="2200" b="1" dirty="0">
                  <a:latin typeface="Consolas"/>
                  <a:cs typeface="Consolas"/>
                </a:rPr>
                <a:t>-repo</a:t>
              </a:r>
            </a:p>
            <a:p>
              <a:r>
                <a:rPr lang="en-US" sz="2200" b="1" dirty="0">
                  <a:latin typeface="Consolas"/>
                  <a:cs typeface="Consolas"/>
                </a:rPr>
                <a:t>$ popper </a:t>
              </a:r>
              <a:r>
                <a:rPr lang="en-US" sz="2200" b="1" dirty="0" err="1">
                  <a:latin typeface="Consolas"/>
                  <a:cs typeface="Consolas"/>
                </a:rPr>
                <a:t>init</a:t>
              </a:r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-- Initialized Popper </a:t>
              </a:r>
              <a:r>
                <a:rPr lang="en-US" sz="2200" b="1" dirty="0" smtClean="0">
                  <a:latin typeface="Consolas"/>
                  <a:cs typeface="Consolas"/>
                </a:rPr>
                <a:t>repo </a:t>
              </a:r>
              <a:r>
                <a:rPr lang="en-US" sz="2200" b="1" dirty="0" err="1" smtClean="0">
                  <a:latin typeface="Consolas"/>
                  <a:cs typeface="Consolas"/>
                </a:rPr>
                <a:t>mypaper</a:t>
              </a:r>
              <a:r>
                <a:rPr lang="en-US" sz="2200" b="1" dirty="0" smtClean="0">
                  <a:latin typeface="Consolas"/>
                  <a:cs typeface="Consolas"/>
                </a:rPr>
                <a:t>-repo</a:t>
              </a:r>
            </a:p>
            <a:p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$ popper experiment list</a:t>
              </a:r>
            </a:p>
            <a:p>
              <a:r>
                <a:rPr lang="en-US" sz="2200" b="1" dirty="0">
                  <a:latin typeface="Consolas"/>
                  <a:cs typeface="Consolas"/>
                </a:rPr>
                <a:t>-- available templates ---------------</a:t>
              </a:r>
            </a:p>
            <a:p>
              <a:r>
                <a:rPr lang="en-US" sz="2200" b="1" dirty="0" err="1">
                  <a:latin typeface="Consolas"/>
                  <a:cs typeface="Consolas"/>
                </a:rPr>
                <a:t>ceph-rados</a:t>
              </a:r>
              <a:r>
                <a:rPr lang="en-US" sz="2200" b="1" dirty="0">
                  <a:latin typeface="Consolas"/>
                  <a:cs typeface="Consolas"/>
                </a:rPr>
                <a:t>   </a:t>
              </a:r>
              <a:r>
                <a:rPr lang="en-US" sz="2200" b="1" dirty="0" err="1" smtClean="0">
                  <a:latin typeface="Consolas"/>
                  <a:cs typeface="Consolas"/>
                </a:rPr>
                <a:t>proteustm</a:t>
              </a:r>
              <a:r>
                <a:rPr lang="en-US" sz="2200" b="1" dirty="0" smtClean="0">
                  <a:latin typeface="Consolas"/>
                  <a:cs typeface="Consolas"/>
                </a:rPr>
                <a:t>  </a:t>
              </a:r>
              <a:r>
                <a:rPr lang="en-US" sz="2200" b="1" dirty="0" err="1">
                  <a:latin typeface="Consolas"/>
                  <a:cs typeface="Consolas"/>
                </a:rPr>
                <a:t>mpi-</a:t>
              </a:r>
              <a:r>
                <a:rPr lang="en-US" sz="2200" b="1" dirty="0" err="1" smtClean="0">
                  <a:latin typeface="Consolas"/>
                  <a:cs typeface="Consolas"/>
                </a:rPr>
                <a:t>comm</a:t>
              </a:r>
              <a:r>
                <a:rPr lang="en-US" sz="2200" b="1" dirty="0" smtClean="0">
                  <a:latin typeface="Consolas"/>
                  <a:cs typeface="Consolas"/>
                </a:rPr>
                <a:t>    </a:t>
              </a:r>
              <a:r>
                <a:rPr lang="en-US" sz="2200" b="1" dirty="0" err="1" smtClean="0">
                  <a:latin typeface="Consolas"/>
                  <a:cs typeface="Consolas"/>
                </a:rPr>
                <a:t>adam</a:t>
              </a:r>
              <a:r>
                <a:rPr lang="en-US" sz="2200" b="1" dirty="0" smtClean="0">
                  <a:latin typeface="Consolas"/>
                  <a:cs typeface="Consolas"/>
                </a:rPr>
                <a:t>    </a:t>
              </a:r>
              <a:r>
                <a:rPr lang="en-US" sz="2200" b="1" dirty="0" err="1" smtClean="0">
                  <a:latin typeface="Consolas"/>
                  <a:cs typeface="Consolas"/>
                </a:rPr>
                <a:t>sirius</a:t>
              </a:r>
              <a:r>
                <a:rPr lang="en-US" sz="2200" b="1" dirty="0" smtClean="0">
                  <a:latin typeface="Consolas"/>
                  <a:cs typeface="Consolas"/>
                </a:rPr>
                <a:t>    </a:t>
              </a:r>
              <a:r>
                <a:rPr lang="en-US" sz="2200" b="1" dirty="0" err="1" smtClean="0">
                  <a:latin typeface="Consolas"/>
                  <a:cs typeface="Consolas"/>
                </a:rPr>
                <a:t>comd-openmp</a:t>
              </a:r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cloverleaf   </a:t>
              </a:r>
              <a:r>
                <a:rPr lang="en-US" sz="2200" b="1" dirty="0" err="1" smtClean="0">
                  <a:latin typeface="Consolas"/>
                  <a:cs typeface="Consolas"/>
                </a:rPr>
                <a:t>gassyfs</a:t>
              </a:r>
              <a:r>
                <a:rPr lang="en-US" sz="2200" b="1" dirty="0" smtClean="0">
                  <a:latin typeface="Consolas"/>
                  <a:cs typeface="Consolas"/>
                </a:rPr>
                <a:t>    </a:t>
              </a:r>
              <a:r>
                <a:rPr lang="en-US" sz="2200" b="1" dirty="0" err="1" smtClean="0">
                  <a:latin typeface="Consolas"/>
                  <a:cs typeface="Consolas"/>
                </a:rPr>
                <a:t>zlog</a:t>
              </a:r>
              <a:r>
                <a:rPr lang="en-US" sz="2200" b="1" dirty="0" smtClean="0">
                  <a:latin typeface="Consolas"/>
                  <a:cs typeface="Consolas"/>
                </a:rPr>
                <a:t>        </a:t>
              </a:r>
              <a:r>
                <a:rPr lang="en-US" sz="2200" b="1" dirty="0" err="1" smtClean="0">
                  <a:latin typeface="Consolas"/>
                  <a:cs typeface="Consolas"/>
                </a:rPr>
                <a:t>bww</a:t>
              </a:r>
              <a:r>
                <a:rPr lang="en-US" sz="2200" b="1" dirty="0" smtClean="0">
                  <a:latin typeface="Consolas"/>
                  <a:cs typeface="Consolas"/>
                </a:rPr>
                <a:t>     </a:t>
              </a:r>
              <a:r>
                <a:rPr lang="en-US" sz="2200" b="1" dirty="0" err="1" smtClean="0">
                  <a:latin typeface="Consolas"/>
                  <a:cs typeface="Consolas"/>
                </a:rPr>
                <a:t>unum-py</a:t>
              </a:r>
              <a:r>
                <a:rPr lang="en-US" sz="2200" b="1" dirty="0" smtClean="0">
                  <a:latin typeface="Consolas"/>
                  <a:cs typeface="Consolas"/>
                </a:rPr>
                <a:t>   </a:t>
              </a:r>
              <a:r>
                <a:rPr lang="en-US" sz="2200" b="1" dirty="0" err="1" smtClean="0">
                  <a:latin typeface="Consolas"/>
                  <a:cs typeface="Consolas"/>
                </a:rPr>
                <a:t>cuddn-deeplrn</a:t>
              </a:r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spark-</a:t>
              </a:r>
              <a:r>
                <a:rPr lang="en-US" sz="2200" b="1" dirty="0" smtClean="0">
                  <a:latin typeface="Consolas"/>
                  <a:cs typeface="Consolas"/>
                </a:rPr>
                <a:t>stand  </a:t>
              </a:r>
              <a:r>
                <a:rPr lang="en-US" sz="2200" b="1" dirty="0">
                  <a:latin typeface="Consolas"/>
                  <a:cs typeface="Consolas"/>
                </a:rPr>
                <a:t>torpor     </a:t>
              </a:r>
              <a:r>
                <a:rPr lang="en-US" sz="2200" b="1" dirty="0" smtClean="0">
                  <a:latin typeface="Consolas"/>
                  <a:cs typeface="Consolas"/>
                </a:rPr>
                <a:t>malacology  </a:t>
              </a:r>
              <a:r>
                <a:rPr lang="en-US" sz="2200" b="1" dirty="0" err="1" smtClean="0">
                  <a:latin typeface="Consolas"/>
                  <a:cs typeface="Consolas"/>
                </a:rPr>
                <a:t>genevo</a:t>
              </a:r>
              <a:r>
                <a:rPr lang="en-US" sz="2200" b="1" dirty="0" smtClean="0">
                  <a:latin typeface="Consolas"/>
                  <a:cs typeface="Consolas"/>
                </a:rPr>
                <a:t>  mantle    </a:t>
              </a:r>
              <a:r>
                <a:rPr lang="en-US" sz="2200" b="1" dirty="0" err="1" smtClean="0">
                  <a:latin typeface="Consolas"/>
                  <a:cs typeface="Consolas"/>
                </a:rPr>
                <a:t>rita-idx</a:t>
              </a:r>
              <a:endParaRPr lang="en-US" sz="2200" b="1" dirty="0" smtClean="0">
                <a:latin typeface="Consolas"/>
                <a:cs typeface="Consolas"/>
              </a:endParaRPr>
            </a:p>
            <a:p>
              <a:r>
                <a:rPr lang="en-US" sz="2200" b="1" dirty="0" err="1" smtClean="0">
                  <a:latin typeface="Consolas"/>
                  <a:cs typeface="Consolas"/>
                </a:rPr>
                <a:t>hadoop</a:t>
              </a:r>
              <a:r>
                <a:rPr lang="en-US" sz="2200" b="1" dirty="0" smtClean="0">
                  <a:latin typeface="Consolas"/>
                  <a:cs typeface="Consolas"/>
                </a:rPr>
                <a:t>-yarn  </a:t>
              </a:r>
              <a:r>
                <a:rPr lang="en-US" sz="2200" b="1" dirty="0" err="1" smtClean="0">
                  <a:latin typeface="Consolas"/>
                  <a:cs typeface="Consolas"/>
                </a:rPr>
                <a:t>kubsched</a:t>
              </a:r>
              <a:r>
                <a:rPr lang="en-US" sz="2200" b="1" dirty="0" smtClean="0">
                  <a:latin typeface="Consolas"/>
                  <a:cs typeface="Consolas"/>
                </a:rPr>
                <a:t>   </a:t>
              </a:r>
              <a:r>
                <a:rPr lang="en-US" sz="2200" b="1" dirty="0" err="1" smtClean="0">
                  <a:latin typeface="Consolas"/>
                  <a:cs typeface="Consolas"/>
                </a:rPr>
                <a:t>alg-encycl</a:t>
              </a:r>
              <a:r>
                <a:rPr lang="en-US" sz="2200" b="1" dirty="0" smtClean="0">
                  <a:latin typeface="Consolas"/>
                  <a:cs typeface="Consolas"/>
                </a:rPr>
                <a:t>  </a:t>
              </a:r>
              <a:r>
                <a:rPr lang="en-US" sz="2200" b="1" dirty="0" err="1" smtClean="0">
                  <a:latin typeface="Consolas"/>
                  <a:cs typeface="Consolas"/>
                </a:rPr>
                <a:t>macrob</a:t>
              </a:r>
              <a:r>
                <a:rPr lang="en-US" sz="2200" b="1" dirty="0" smtClean="0">
                  <a:latin typeface="Consolas"/>
                  <a:cs typeface="Consolas"/>
                </a:rPr>
                <a:t>  </a:t>
              </a:r>
              <a:r>
                <a:rPr lang="en-US" sz="2200" b="1" dirty="0" err="1" smtClean="0">
                  <a:latin typeface="Consolas"/>
                  <a:cs typeface="Consolas"/>
                </a:rPr>
                <a:t>dadvisor</a:t>
              </a:r>
              <a:r>
                <a:rPr lang="en-US" sz="2200" b="1" dirty="0" smtClean="0">
                  <a:latin typeface="Consolas"/>
                  <a:cs typeface="Consolas"/>
                </a:rPr>
                <a:t>  </a:t>
              </a:r>
              <a:r>
                <a:rPr lang="en-US" sz="2200" b="1" dirty="0" err="1" smtClean="0">
                  <a:latin typeface="Consolas"/>
                  <a:cs typeface="Consolas"/>
                </a:rPr>
                <a:t>obfuscdata</a:t>
              </a:r>
              <a:endParaRPr lang="en-US" sz="2200" b="1" dirty="0">
                <a:latin typeface="Consolas"/>
                <a:cs typeface="Consolas"/>
              </a:endParaRPr>
            </a:p>
            <a:p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$ popper add </a:t>
              </a:r>
              <a:r>
                <a:rPr lang="en-US" sz="2200" b="1" dirty="0" err="1" smtClean="0">
                  <a:latin typeface="Consolas"/>
                  <a:cs typeface="Consolas"/>
                </a:rPr>
                <a:t>gassyfs</a:t>
              </a:r>
              <a:endParaRPr lang="en-US" sz="2200" b="1" dirty="0" smtClean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-- </a:t>
              </a:r>
              <a:r>
                <a:rPr lang="en-US" sz="2200" b="1" dirty="0" smtClean="0">
                  <a:latin typeface="Consolas"/>
                  <a:cs typeface="Consolas"/>
                </a:rPr>
                <a:t>Added </a:t>
              </a:r>
              <a:r>
                <a:rPr lang="en-US" sz="2200" b="1" dirty="0" err="1" smtClean="0">
                  <a:latin typeface="Consolas"/>
                  <a:cs typeface="Consolas"/>
                </a:rPr>
                <a:t>gassyfs</a:t>
              </a:r>
              <a:r>
                <a:rPr lang="en-US" sz="2200" b="1" dirty="0" smtClean="0">
                  <a:latin typeface="Consolas"/>
                  <a:cs typeface="Consolas"/>
                </a:rPr>
                <a:t> experiment to </a:t>
              </a:r>
              <a:r>
                <a:rPr lang="en-US" sz="2200" b="1" dirty="0" err="1" smtClean="0">
                  <a:latin typeface="Consolas"/>
                  <a:cs typeface="Consolas"/>
                </a:rPr>
                <a:t>mypaper</a:t>
              </a:r>
              <a:r>
                <a:rPr lang="en-US" sz="2200" b="1" dirty="0" smtClean="0">
                  <a:latin typeface="Consolas"/>
                  <a:cs typeface="Consolas"/>
                </a:rPr>
                <a:t>-</a:t>
              </a:r>
              <a:r>
                <a:rPr lang="en-US" sz="2200" b="1" dirty="0" smtClean="0">
                  <a:latin typeface="Consolas"/>
                  <a:cs typeface="Consolas"/>
                </a:rPr>
                <a:t>repo</a:t>
              </a:r>
              <a:endParaRPr lang="en-US" sz="2200" b="1" dirty="0">
                <a:latin typeface="Consolas"/>
                <a:cs typeface="Consola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6150985" y="5157565"/>
              <a:ext cx="1181605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 smtClean="0">
                  <a:solidFill>
                    <a:srgbClr val="90B91B"/>
                  </a:solidFill>
                  <a:latin typeface="Helvetica Neue"/>
                  <a:cs typeface="Helvetica Neue"/>
                </a:rPr>
                <a:t>Bootstrapping a Popper Project</a:t>
              </a:r>
              <a:endParaRPr lang="en-US" sz="6000" dirty="0">
                <a:solidFill>
                  <a:srgbClr val="90B91B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55597" y="20557383"/>
            <a:ext cx="70262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000" dirty="0" smtClean="0">
                <a:latin typeface="Helvetica Neue"/>
                <a:cs typeface="Helvetica Neue"/>
              </a:rPr>
              <a:t>Pick </a:t>
            </a:r>
            <a:r>
              <a:rPr lang="en-US" sz="3000" dirty="0">
                <a:latin typeface="Helvetica Neue"/>
                <a:cs typeface="Helvetica Neue"/>
              </a:rPr>
              <a:t>a </a:t>
            </a:r>
            <a:r>
              <a:rPr lang="en-US" sz="3000" dirty="0" err="1">
                <a:latin typeface="Helvetica Neue"/>
                <a:cs typeface="Helvetica Neue"/>
              </a:rPr>
              <a:t>DevOps</a:t>
            </a:r>
            <a:r>
              <a:rPr lang="en-US" sz="3000" dirty="0">
                <a:latin typeface="Helvetica Neue"/>
                <a:cs typeface="Helvetica Neue"/>
              </a:rPr>
              <a:t> tool for each stage of the scientific experimentation </a:t>
            </a:r>
            <a:r>
              <a:rPr lang="en-US" sz="3000" dirty="0" smtClean="0">
                <a:latin typeface="Helvetica Neue"/>
                <a:cs typeface="Helvetica Neue"/>
              </a:rPr>
              <a:t>workflow.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 smtClean="0">
                <a:latin typeface="Helvetica Neue"/>
                <a:cs typeface="Helvetica Neue"/>
              </a:rPr>
              <a:t>Put </a:t>
            </a:r>
            <a:r>
              <a:rPr lang="en-US" sz="3000" dirty="0">
                <a:latin typeface="Helvetica Neue"/>
                <a:cs typeface="Helvetica Neue"/>
              </a:rPr>
              <a:t>all associated scripts (experiment and manuscript) in version control, in order to provide a self-contained repository. </a:t>
            </a:r>
            <a:endParaRPr lang="en-US" sz="3000" dirty="0" smtClean="0">
              <a:latin typeface="Helvetica Neue"/>
              <a:cs typeface="Helvetica Neue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000" dirty="0" smtClean="0">
                <a:latin typeface="Helvetica Neue"/>
                <a:cs typeface="Helvetica Neue"/>
              </a:rPr>
              <a:t>Document </a:t>
            </a:r>
            <a:r>
              <a:rPr lang="en-US" sz="3000" dirty="0">
                <a:latin typeface="Helvetica Neue"/>
                <a:cs typeface="Helvetica Neue"/>
              </a:rPr>
              <a:t>changes as experiment evolves, in the form of version control commits. </a:t>
            </a:r>
          </a:p>
          <a:p>
            <a:pPr lvl="0"/>
            <a:endParaRPr lang="en-US" sz="3000" b="1" dirty="0" smtClean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781827" y="17006385"/>
            <a:ext cx="12555401" cy="8228462"/>
            <a:chOff x="245871" y="-7331633"/>
            <a:chExt cx="43580160" cy="27382441"/>
          </a:xfrm>
        </p:grpSpPr>
        <p:pic>
          <p:nvPicPr>
            <p:cNvPr id="217" name="Picture 216" descr="Screen Shot 2016-10-25 at 12.56.38 A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427"/>
            <a:stretch/>
          </p:blipFill>
          <p:spPr>
            <a:xfrm>
              <a:off x="22837101" y="-7331633"/>
              <a:ext cx="20888128" cy="12033184"/>
            </a:xfrm>
            <a:prstGeom prst="rect">
              <a:avLst/>
            </a:prstGeom>
          </p:spPr>
        </p:pic>
        <p:cxnSp>
          <p:nvCxnSpPr>
            <p:cNvPr id="170" name="Shape 79"/>
            <p:cNvCxnSpPr/>
            <p:nvPr/>
          </p:nvCxnSpPr>
          <p:spPr>
            <a:xfrm rot="16200000" flipH="1" flipV="1">
              <a:off x="26539244" y="3198833"/>
              <a:ext cx="832291" cy="13101470"/>
            </a:xfrm>
            <a:prstGeom prst="curvedConnector3">
              <a:avLst>
                <a:gd name="adj1" fmla="val -203506"/>
              </a:avLst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1" name="Shape 79"/>
            <p:cNvCxnSpPr/>
            <p:nvPr/>
          </p:nvCxnSpPr>
          <p:spPr>
            <a:xfrm rot="16200000" flipH="1" flipV="1">
              <a:off x="20907301" y="1455797"/>
              <a:ext cx="4721198" cy="20476445"/>
            </a:xfrm>
            <a:prstGeom prst="curvedConnector3">
              <a:avLst>
                <a:gd name="adj1" fmla="val -63947"/>
              </a:avLst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2" name="Shape 79"/>
            <p:cNvCxnSpPr/>
            <p:nvPr/>
          </p:nvCxnSpPr>
          <p:spPr>
            <a:xfrm rot="16200000" flipV="1">
              <a:off x="18408512" y="-5764190"/>
              <a:ext cx="2343806" cy="27851424"/>
            </a:xfrm>
            <a:prstGeom prst="curvedConnector3">
              <a:avLst>
                <a:gd name="adj1" fmla="val 182329"/>
              </a:avLst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3" name="Shape 66"/>
            <p:cNvSpPr/>
            <p:nvPr/>
          </p:nvSpPr>
          <p:spPr>
            <a:xfrm>
              <a:off x="245871" y="4207462"/>
              <a:ext cx="43580160" cy="15843346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711467" y="6507495"/>
              <a:ext cx="42560640" cy="12748685"/>
              <a:chOff x="148549" y="1623925"/>
              <a:chExt cx="8866800" cy="2655976"/>
            </a:xfrm>
          </p:grpSpPr>
          <p:sp>
            <p:nvSpPr>
              <p:cNvPr id="218" name="Shape 68"/>
              <p:cNvSpPr/>
              <p:nvPr/>
            </p:nvSpPr>
            <p:spPr>
              <a:xfrm>
                <a:off x="148549" y="16239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4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Code</a:t>
                </a:r>
              </a:p>
            </p:txBody>
          </p:sp>
          <p:sp>
            <p:nvSpPr>
              <p:cNvPr id="219" name="Shape 69"/>
              <p:cNvSpPr/>
              <p:nvPr/>
            </p:nvSpPr>
            <p:spPr>
              <a:xfrm>
                <a:off x="1685003" y="16239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0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Package</a:t>
                </a:r>
              </a:p>
            </p:txBody>
          </p:sp>
          <p:sp>
            <p:nvSpPr>
              <p:cNvPr id="220" name="Shape 70"/>
              <p:cNvSpPr/>
              <p:nvPr/>
            </p:nvSpPr>
            <p:spPr>
              <a:xfrm>
                <a:off x="3221456" y="2285612"/>
                <a:ext cx="1128899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-US" sz="24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Execute</a:t>
                </a:r>
                <a:endParaRPr lang="en" sz="24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21" name="Shape 71"/>
              <p:cNvSpPr/>
              <p:nvPr/>
            </p:nvSpPr>
            <p:spPr>
              <a:xfrm>
                <a:off x="1685003" y="3095801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400" b="1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Input Data</a:t>
                </a:r>
              </a:p>
            </p:txBody>
          </p:sp>
          <p:sp>
            <p:nvSpPr>
              <p:cNvPr id="222" name="Shape 72"/>
              <p:cNvSpPr/>
              <p:nvPr/>
            </p:nvSpPr>
            <p:spPr>
              <a:xfrm>
                <a:off x="4757909" y="2285612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4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Data</a:t>
                </a:r>
                <a:r>
                  <a:rPr lang="en-US" sz="24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 and</a:t>
                </a:r>
              </a:p>
              <a:p>
                <a:pPr algn="ctr" defTabSz="4388419">
                  <a:defRPr/>
                </a:pPr>
                <a:r>
                  <a:rPr lang="en-US" sz="24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Metrics</a:t>
                </a:r>
                <a:endParaRPr lang="en" sz="24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23" name="Shape 73"/>
              <p:cNvSpPr/>
              <p:nvPr/>
            </p:nvSpPr>
            <p:spPr>
              <a:xfrm>
                <a:off x="6350055" y="22856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18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Analyze/</a:t>
                </a:r>
              </a:p>
              <a:p>
                <a:pPr algn="ctr" defTabSz="4388419">
                  <a:defRPr/>
                </a:pPr>
                <a:r>
                  <a:rPr lang="en" sz="18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Visualize</a:t>
                </a:r>
              </a:p>
            </p:txBody>
          </p:sp>
          <p:sp>
            <p:nvSpPr>
              <p:cNvPr id="224" name="Shape 74"/>
              <p:cNvSpPr/>
              <p:nvPr/>
            </p:nvSpPr>
            <p:spPr>
              <a:xfrm>
                <a:off x="7886449" y="2285679"/>
                <a:ext cx="1128900" cy="1184099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14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Manuscript</a:t>
                </a:r>
              </a:p>
            </p:txBody>
          </p:sp>
          <p:cxnSp>
            <p:nvCxnSpPr>
              <p:cNvPr id="225" name="Shape 75"/>
              <p:cNvCxnSpPr>
                <a:stCxn id="218" idx="6"/>
                <a:endCxn id="219" idx="2"/>
              </p:cNvCxnSpPr>
              <p:nvPr/>
            </p:nvCxnSpPr>
            <p:spPr>
              <a:xfrm>
                <a:off x="1277449" y="2215975"/>
                <a:ext cx="4077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6" name="Shape 76"/>
              <p:cNvCxnSpPr>
                <a:stCxn id="219" idx="6"/>
                <a:endCxn id="220" idx="1"/>
              </p:cNvCxnSpPr>
              <p:nvPr/>
            </p:nvCxnSpPr>
            <p:spPr>
              <a:xfrm>
                <a:off x="2813903" y="2215975"/>
                <a:ext cx="573000" cy="2430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7" name="Shape 77"/>
              <p:cNvCxnSpPr>
                <a:stCxn id="221" idx="6"/>
                <a:endCxn id="220" idx="3"/>
              </p:cNvCxnSpPr>
              <p:nvPr/>
            </p:nvCxnSpPr>
            <p:spPr>
              <a:xfrm rot="10800000" flipH="1">
                <a:off x="2813903" y="3296351"/>
                <a:ext cx="573000" cy="391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8" name="Shape 78"/>
              <p:cNvCxnSpPr>
                <a:stCxn id="220" idx="6"/>
                <a:endCxn id="222" idx="2"/>
              </p:cNvCxnSpPr>
              <p:nvPr/>
            </p:nvCxnSpPr>
            <p:spPr>
              <a:xfrm>
                <a:off x="4350356" y="2877662"/>
                <a:ext cx="4077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9" name="Shape 79"/>
              <p:cNvCxnSpPr>
                <a:stCxn id="222" idx="6"/>
                <a:endCxn id="223" idx="2"/>
              </p:cNvCxnSpPr>
              <p:nvPr/>
            </p:nvCxnSpPr>
            <p:spPr>
              <a:xfrm>
                <a:off x="5886809" y="2877662"/>
                <a:ext cx="463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30" name="Shape 80"/>
              <p:cNvCxnSpPr>
                <a:stCxn id="223" idx="6"/>
                <a:endCxn id="224" idx="2"/>
              </p:cNvCxnSpPr>
              <p:nvPr/>
            </p:nvCxnSpPr>
            <p:spPr>
              <a:xfrm>
                <a:off x="7478955" y="2877675"/>
                <a:ext cx="4074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175" name="Shape 81"/>
            <p:cNvSpPr/>
            <p:nvPr/>
          </p:nvSpPr>
          <p:spPr>
            <a:xfrm>
              <a:off x="646911" y="5580135"/>
              <a:ext cx="5929920" cy="694512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76" name="Shape 82"/>
            <p:cNvSpPr/>
            <p:nvPr/>
          </p:nvSpPr>
          <p:spPr>
            <a:xfrm>
              <a:off x="8012631" y="5580855"/>
              <a:ext cx="6642720" cy="694512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77" name="Shape 83"/>
            <p:cNvPicPr preferRelativeResize="0"/>
            <p:nvPr/>
          </p:nvPicPr>
          <p:blipFill rotWithShape="1">
            <a:blip r:embed="rId8">
              <a:alphaModFix/>
            </a:blip>
            <a:srcRect l="6030" t="11670" r="56580" b="19024"/>
            <a:stretch/>
          </p:blipFill>
          <p:spPr>
            <a:xfrm>
              <a:off x="8086427" y="5580857"/>
              <a:ext cx="3000230" cy="2235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84"/>
            <p:cNvSpPr/>
            <p:nvPr/>
          </p:nvSpPr>
          <p:spPr>
            <a:xfrm>
              <a:off x="8012631" y="13263855"/>
              <a:ext cx="6642720" cy="62784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80" name="Shape 85"/>
            <p:cNvPicPr preferRelativeResize="0"/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86431" y="13263862"/>
              <a:ext cx="2748960" cy="2748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86"/>
            <p:cNvSpPr/>
            <p:nvPr/>
          </p:nvSpPr>
          <p:spPr>
            <a:xfrm>
              <a:off x="15052431" y="9550455"/>
              <a:ext cx="6236640" cy="60336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82" name="Shape 87"/>
            <p:cNvPicPr preferRelativeResize="0"/>
            <p:nvPr/>
          </p:nvPicPr>
          <p:blipFill rotWithShape="1">
            <a:blip r:embed="rId11">
              <a:alphaModFix/>
            </a:blip>
            <a:srcRect l="14387" t="5689" r="15155" b="25765"/>
            <a:stretch/>
          </p:blipFill>
          <p:spPr>
            <a:xfrm>
              <a:off x="18547204" y="9719221"/>
              <a:ext cx="2750395" cy="2675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8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5629871" y="9166337"/>
              <a:ext cx="3709920" cy="3710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89"/>
            <p:cNvSpPr/>
            <p:nvPr/>
          </p:nvSpPr>
          <p:spPr>
            <a:xfrm>
              <a:off x="22358031" y="9386295"/>
              <a:ext cx="6642720" cy="62784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89" name="Shape 91"/>
            <p:cNvSpPr/>
            <p:nvPr/>
          </p:nvSpPr>
          <p:spPr>
            <a:xfrm>
              <a:off x="30105711" y="9386295"/>
              <a:ext cx="6642720" cy="62784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90" name="Shape 9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0162592" y="9366991"/>
              <a:ext cx="2284675" cy="2407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93"/>
            <p:cNvSpPr/>
            <p:nvPr/>
          </p:nvSpPr>
          <p:spPr>
            <a:xfrm>
              <a:off x="37082511" y="9386295"/>
              <a:ext cx="6642720" cy="62784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92" name="Shape 9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9832914" y="13056888"/>
              <a:ext cx="2225021" cy="2227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Shape 9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7223394" y="10336251"/>
              <a:ext cx="3156134" cy="1433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Shape 9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9832907" y="4439833"/>
              <a:ext cx="3827280" cy="317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Shape 97" descr="@frictionlessdata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5189551" y="9290535"/>
              <a:ext cx="3000240" cy="300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Shape 98" descr="@frictionlessdata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0835391" y="13138215"/>
              <a:ext cx="3000240" cy="300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Shape 99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0439434" y="13138215"/>
              <a:ext cx="1842283" cy="2397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00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711467" y="5580850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Shape 101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3114227" y="5580845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Shape 102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11134129" y="5580855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Shape 85"/>
            <p:cNvPicPr preferRelativeResize="0"/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58031" y="9442227"/>
              <a:ext cx="2748960" cy="2748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7544164" y="4710464"/>
              <a:ext cx="2288750" cy="2637432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4408307" y="4786961"/>
              <a:ext cx="2545920" cy="2352427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24"/>
            <a:srcRect r="73480"/>
            <a:stretch/>
          </p:blipFill>
          <p:spPr>
            <a:xfrm>
              <a:off x="8238347" y="9664239"/>
              <a:ext cx="2895782" cy="2637072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134131" y="9442222"/>
              <a:ext cx="3069346" cy="2656814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91827" y="10025083"/>
              <a:ext cx="2122402" cy="1917466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9033503" y="12876389"/>
              <a:ext cx="2255568" cy="2069328"/>
            </a:xfrm>
            <a:prstGeom prst="rect">
              <a:avLst/>
            </a:prstGeom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28"/>
            <a:srcRect r="71369"/>
            <a:stretch/>
          </p:blipFill>
          <p:spPr>
            <a:xfrm>
              <a:off x="16408655" y="12876389"/>
              <a:ext cx="2138549" cy="2163322"/>
            </a:xfrm>
            <a:prstGeom prst="rect">
              <a:avLst/>
            </a:prstGeom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 rotWithShape="1">
            <a:blip r:embed="rId29"/>
            <a:srcRect l="51186" r="26169" b="53017"/>
            <a:stretch/>
          </p:blipFill>
          <p:spPr>
            <a:xfrm>
              <a:off x="10595903" y="16213241"/>
              <a:ext cx="3464520" cy="2479877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 rotWithShape="1">
            <a:blip r:embed="rId30"/>
            <a:srcRect l="33394" r="33923" b="34986"/>
            <a:stretch/>
          </p:blipFill>
          <p:spPr>
            <a:xfrm>
              <a:off x="8307111" y="16046842"/>
              <a:ext cx="2288784" cy="2830291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7345423" y="12971182"/>
              <a:ext cx="2429846" cy="2429846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2287430" y="13138215"/>
              <a:ext cx="2819561" cy="2314129"/>
            </a:xfrm>
            <a:prstGeom prst="rect">
              <a:avLst/>
            </a:prstGeom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0" b="86328" l="11426" r="89844">
                          <a14:foregroundMark x1="34473" y1="86328" x2="34473" y2="863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443546" y="13196160"/>
              <a:ext cx="2621406" cy="2621406"/>
            </a:xfrm>
            <a:prstGeom prst="rect">
              <a:avLst/>
            </a:prstGeom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7345423" y="9581398"/>
              <a:ext cx="6030152" cy="572631"/>
            </a:xfrm>
            <a:prstGeom prst="rect">
              <a:avLst/>
            </a:prstGeom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32049930" y="9491762"/>
              <a:ext cx="2559932" cy="2047946"/>
            </a:xfrm>
            <a:prstGeom prst="rect">
              <a:avLst/>
            </a:prstGeom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 rotWithShape="1">
            <a:blip r:embed="rId37"/>
            <a:srcRect r="57171"/>
            <a:stretch/>
          </p:blipFill>
          <p:spPr>
            <a:xfrm>
              <a:off x="32497942" y="13568785"/>
              <a:ext cx="2016369" cy="1832243"/>
            </a:xfrm>
            <a:prstGeom prst="rect">
              <a:avLst/>
            </a:prstGeom>
          </p:spPr>
        </p:pic>
      </p:grpSp>
      <p:sp>
        <p:nvSpPr>
          <p:cNvPr id="231" name="Rectangle 230"/>
          <p:cNvSpPr/>
          <p:nvPr/>
        </p:nvSpPr>
        <p:spPr>
          <a:xfrm>
            <a:off x="21066984" y="16229298"/>
            <a:ext cx="80456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Automated Validation</a:t>
            </a:r>
            <a:endParaRPr lang="en-US" sz="6000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grpSp>
        <p:nvGrpSpPr>
          <p:cNvPr id="279" name="Group 278"/>
          <p:cNvGrpSpPr/>
          <p:nvPr/>
        </p:nvGrpSpPr>
        <p:grpSpPr>
          <a:xfrm>
            <a:off x="21066984" y="19291370"/>
            <a:ext cx="14228069" cy="4674483"/>
            <a:chOff x="-287325" y="158384"/>
            <a:chExt cx="32772653" cy="11367645"/>
          </a:xfrm>
        </p:grpSpPr>
        <p:pic>
          <p:nvPicPr>
            <p:cNvPr id="389" name="Shape 9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5628406" y="3462761"/>
              <a:ext cx="2967189" cy="27791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" name="Group 280"/>
            <p:cNvGrpSpPr/>
            <p:nvPr/>
          </p:nvGrpSpPr>
          <p:grpSpPr>
            <a:xfrm>
              <a:off x="21337363" y="158384"/>
              <a:ext cx="11147965" cy="4640307"/>
              <a:chOff x="20422963" y="158384"/>
              <a:chExt cx="11147965" cy="4640307"/>
            </a:xfrm>
          </p:grpSpPr>
          <p:sp>
            <p:nvSpPr>
              <p:cNvPr id="384" name="Cloud 383"/>
              <p:cNvSpPr/>
              <p:nvPr/>
            </p:nvSpPr>
            <p:spPr>
              <a:xfrm>
                <a:off x="20422963" y="158384"/>
                <a:ext cx="11147965" cy="4640307"/>
              </a:xfrm>
              <a:prstGeom prst="cloud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pic>
            <p:nvPicPr>
              <p:cNvPr id="385" name="Picture 4" descr="Chameleon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07955" y="950834"/>
                <a:ext cx="5321876" cy="1524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6" name="Picture 2" descr="CloudLab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1155" y="2494987"/>
                <a:ext cx="5321879" cy="925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7" name="Picture 386"/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728231" y="1798076"/>
                <a:ext cx="3487820" cy="2615865"/>
              </a:xfrm>
              <a:prstGeom prst="rect">
                <a:avLst/>
              </a:prstGeom>
            </p:spPr>
          </p:pic>
          <p:pic>
            <p:nvPicPr>
              <p:cNvPr id="388" name="Picture 387"/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728234" y="559673"/>
                <a:ext cx="4057495" cy="1525618"/>
              </a:xfrm>
              <a:prstGeom prst="rect">
                <a:avLst/>
              </a:prstGeom>
            </p:spPr>
          </p:pic>
        </p:grpSp>
        <p:pic>
          <p:nvPicPr>
            <p:cNvPr id="282" name="Shape 62"/>
            <p:cNvPicPr preferRelativeResize="0"/>
            <p:nvPr/>
          </p:nvPicPr>
          <p:blipFill>
            <a:blip r:embed="rId42">
              <a:alphaModFix/>
              <a:duotone>
                <a:prstClr val="black"/>
                <a:prstClr val="white">
                  <a:tint val="45000"/>
                  <a:satMod val="400000"/>
                </a:prstClr>
              </a:duotone>
            </a:blip>
            <a:stretch>
              <a:fillRect/>
            </a:stretch>
          </p:blipFill>
          <p:spPr>
            <a:xfrm>
              <a:off x="-287325" y="5369391"/>
              <a:ext cx="5384800" cy="452235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4" name="Shape 60"/>
            <p:cNvCxnSpPr/>
            <p:nvPr/>
          </p:nvCxnSpPr>
          <p:spPr>
            <a:xfrm flipV="1">
              <a:off x="3812331" y="5369391"/>
              <a:ext cx="1928069" cy="1197346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345" name="Group 344"/>
            <p:cNvGrpSpPr/>
            <p:nvPr/>
          </p:nvGrpSpPr>
          <p:grpSpPr>
            <a:xfrm>
              <a:off x="10208108" y="1130732"/>
              <a:ext cx="6858000" cy="4877417"/>
              <a:chOff x="12750800" y="21076818"/>
              <a:chExt cx="6858000" cy="4877417"/>
            </a:xfrm>
          </p:grpSpPr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54239" y="21076818"/>
                <a:ext cx="3664563" cy="3667960"/>
              </a:xfrm>
              <a:prstGeom prst="rect">
                <a:avLst/>
              </a:prstGeom>
            </p:spPr>
          </p:pic>
          <p:pic>
            <p:nvPicPr>
              <p:cNvPr id="382" name="Shape 56"/>
              <p:cNvPicPr preferRelativeResize="0"/>
              <p:nvPr/>
            </p:nvPicPr>
            <p:blipFill>
              <a:blip r:embed="rId44">
                <a:alphaModFix/>
              </a:blip>
              <a:stretch>
                <a:fillRect/>
              </a:stretch>
            </p:blipFill>
            <p:spPr>
              <a:xfrm>
                <a:off x="15221605" y="22418623"/>
                <a:ext cx="1929828" cy="1911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" name="Shape 57"/>
              <p:cNvSpPr txBox="1"/>
              <p:nvPr/>
            </p:nvSpPr>
            <p:spPr>
              <a:xfrm>
                <a:off x="12750800" y="24455457"/>
                <a:ext cx="6858000" cy="14987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48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P</a:t>
                </a:r>
                <a:r>
                  <a:rPr lang="en" sz="48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opper</a:t>
                </a:r>
                <a:r>
                  <a:rPr lang="en-US" sz="48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CI</a:t>
                </a:r>
                <a:endParaRPr lang="en" sz="4800" dirty="0">
                  <a:latin typeface="Overpass Bold"/>
                  <a:ea typeface="Open Sans"/>
                  <a:cs typeface="Overpass Bold"/>
                  <a:sym typeface="Open Sans"/>
                </a:endParaRPr>
              </a:p>
            </p:txBody>
          </p:sp>
        </p:grpSp>
        <p:cxnSp>
          <p:nvCxnSpPr>
            <p:cNvPr id="346" name="Shape 60"/>
            <p:cNvCxnSpPr/>
            <p:nvPr/>
          </p:nvCxnSpPr>
          <p:spPr>
            <a:xfrm flipV="1">
              <a:off x="9448800" y="3471086"/>
              <a:ext cx="1981200" cy="532064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0" name="Shape 60"/>
            <p:cNvCxnSpPr/>
            <p:nvPr/>
          </p:nvCxnSpPr>
          <p:spPr>
            <a:xfrm flipV="1">
              <a:off x="17186675" y="2644091"/>
              <a:ext cx="4314933" cy="49701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1" name="Shape 60"/>
            <p:cNvCxnSpPr/>
            <p:nvPr/>
          </p:nvCxnSpPr>
          <p:spPr>
            <a:xfrm>
              <a:off x="17647881" y="6008149"/>
              <a:ext cx="3151682" cy="1281901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26532929" y="6883648"/>
              <a:ext cx="3691021" cy="3279793"/>
            </a:xfrm>
            <a:prstGeom prst="rect">
              <a:avLst/>
            </a:prstGeom>
          </p:spPr>
        </p:pic>
        <p:pic>
          <p:nvPicPr>
            <p:cNvPr id="353" name="Shape 75"/>
            <p:cNvPicPr preferRelativeResize="0"/>
            <p:nvPr/>
          </p:nvPicPr>
          <p:blipFill rotWithShape="1">
            <a:blip r:embed="rId46">
              <a:alphaModFix/>
            </a:blip>
            <a:srcRect l="13043" t="4643" r="43112"/>
            <a:stretch/>
          </p:blipFill>
          <p:spPr>
            <a:xfrm>
              <a:off x="22003394" y="6883649"/>
              <a:ext cx="3531278" cy="3267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6" name="Shape 60"/>
            <p:cNvCxnSpPr/>
            <p:nvPr/>
          </p:nvCxnSpPr>
          <p:spPr>
            <a:xfrm flipH="1">
              <a:off x="17186675" y="9450385"/>
              <a:ext cx="3612888" cy="700703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357" name="Group 356"/>
            <p:cNvGrpSpPr/>
            <p:nvPr/>
          </p:nvGrpSpPr>
          <p:grpSpPr>
            <a:xfrm>
              <a:off x="11755098" y="8476297"/>
              <a:ext cx="3541482" cy="3049732"/>
              <a:chOff x="14391995" y="8145056"/>
              <a:chExt cx="3541482" cy="3049732"/>
            </a:xfrm>
          </p:grpSpPr>
          <p:pic>
            <p:nvPicPr>
              <p:cNvPr id="378" name="Shape 283" descr="Screen Shot 2016-11-08 at 11.42.44 AM.png"/>
              <p:cNvPicPr preferRelativeResize="0"/>
              <p:nvPr/>
            </p:nvPicPr>
            <p:blipFill rotWithShape="1">
              <a:blip r:embed="rId47">
                <a:alphaModFix/>
              </a:blip>
              <a:srcRect/>
              <a:stretch/>
            </p:blipFill>
            <p:spPr>
              <a:xfrm>
                <a:off x="14432635" y="10028730"/>
                <a:ext cx="3483833" cy="11660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" name="Shape 282" descr="Screen Shot 2016-11-08 at 11.43.50 AM.png"/>
              <p:cNvPicPr preferRelativeResize="0"/>
              <p:nvPr/>
            </p:nvPicPr>
            <p:blipFill rotWithShape="1">
              <a:blip r:embed="rId48">
                <a:alphaModFix/>
              </a:blip>
              <a:srcRect/>
              <a:stretch/>
            </p:blipFill>
            <p:spPr>
              <a:xfrm>
                <a:off x="14391995" y="9004359"/>
                <a:ext cx="3541482" cy="10896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Shape 281" descr="Screen Shot 2016-11-08 at 11.39.10 AM.png"/>
              <p:cNvPicPr preferRelativeResize="0"/>
              <p:nvPr/>
            </p:nvPicPr>
            <p:blipFill rotWithShape="1">
              <a:blip r:embed="rId49">
                <a:alphaModFix/>
              </a:blip>
              <a:srcRect l="8214" t="79746" r="83591" b="16904"/>
              <a:stretch/>
            </p:blipFill>
            <p:spPr>
              <a:xfrm>
                <a:off x="14575028" y="8145056"/>
                <a:ext cx="33020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8" name="Group 357"/>
            <p:cNvGrpSpPr/>
            <p:nvPr/>
          </p:nvGrpSpPr>
          <p:grpSpPr>
            <a:xfrm>
              <a:off x="1649488" y="3673941"/>
              <a:ext cx="3549587" cy="1269999"/>
              <a:chOff x="3460813" y="3501977"/>
              <a:chExt cx="3549587" cy="1269999"/>
            </a:xfrm>
          </p:grpSpPr>
          <p:sp>
            <p:nvSpPr>
              <p:cNvPr id="376" name="Rectangle 375"/>
              <p:cNvSpPr/>
              <p:nvPr/>
            </p:nvSpPr>
            <p:spPr>
              <a:xfrm>
                <a:off x="3937843" y="3501977"/>
                <a:ext cx="3072557" cy="1122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Commit change to experiment</a:t>
                </a:r>
                <a:endParaRPr lang="en-US" sz="1200" dirty="0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460813" y="4010833"/>
                <a:ext cx="824423" cy="761143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1</a:t>
                </a:r>
                <a:endParaRPr lang="en-US" sz="1600" b="1" dirty="0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>
              <a:off x="7948211" y="1695132"/>
              <a:ext cx="3481789" cy="1270000"/>
              <a:chOff x="3528611" y="3501977"/>
              <a:chExt cx="3481789" cy="1270000"/>
            </a:xfrm>
          </p:grpSpPr>
          <p:sp>
            <p:nvSpPr>
              <p:cNvPr id="374" name="Rectangle 373"/>
              <p:cNvSpPr/>
              <p:nvPr/>
            </p:nvSpPr>
            <p:spPr>
              <a:xfrm>
                <a:off x="3937841" y="3501977"/>
                <a:ext cx="3072559" cy="673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Trigger execution</a:t>
                </a:r>
                <a:endParaRPr lang="en-US" sz="1200" dirty="0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28611" y="3838245"/>
                <a:ext cx="756625" cy="933732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2</a:t>
                </a:r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>
              <a:off x="15596677" y="483473"/>
              <a:ext cx="6000184" cy="1270000"/>
              <a:chOff x="3434501" y="3501977"/>
              <a:chExt cx="6000184" cy="1270000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4128346" y="3501977"/>
                <a:ext cx="5306339" cy="1122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Run multi-node experiment on one of supported </a:t>
                </a:r>
                <a:r>
                  <a:rPr lang="en-US" sz="1200" dirty="0" err="1" smtClean="0">
                    <a:solidFill>
                      <a:prstClr val="black"/>
                    </a:solidFill>
                  </a:rPr>
                  <a:t>backends</a:t>
                </a:r>
                <a:endParaRPr lang="en-US" sz="1200" dirty="0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434501" y="3869965"/>
                <a:ext cx="850735" cy="902012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3</a:t>
                </a:r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>
              <a:off x="25809224" y="4942515"/>
              <a:ext cx="5989555" cy="1269999"/>
              <a:chOff x="3445130" y="3501977"/>
              <a:chExt cx="5989555" cy="1269999"/>
            </a:xfrm>
          </p:grpSpPr>
          <p:sp>
            <p:nvSpPr>
              <p:cNvPr id="370" name="Rectangle 369"/>
              <p:cNvSpPr/>
              <p:nvPr/>
            </p:nvSpPr>
            <p:spPr>
              <a:xfrm>
                <a:off x="4128347" y="3501977"/>
                <a:ext cx="5306338" cy="1122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Experiment generates output datasets or runtime metrics</a:t>
                </a:r>
                <a:endParaRPr lang="en-US" sz="1200" dirty="0"/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4</a:t>
                </a:r>
                <a:endParaRPr lang="en-US" sz="1600" b="1" dirty="0"/>
              </a:p>
            </p:txBody>
          </p:sp>
        </p:grpSp>
        <p:cxnSp>
          <p:nvCxnSpPr>
            <p:cNvPr id="363" name="Shape 60"/>
            <p:cNvCxnSpPr/>
            <p:nvPr/>
          </p:nvCxnSpPr>
          <p:spPr>
            <a:xfrm>
              <a:off x="25303697" y="4996806"/>
              <a:ext cx="0" cy="1569931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364" name="Group 363"/>
            <p:cNvGrpSpPr/>
            <p:nvPr/>
          </p:nvGrpSpPr>
          <p:grpSpPr>
            <a:xfrm>
              <a:off x="17264148" y="4171585"/>
              <a:ext cx="5989555" cy="1571780"/>
              <a:chOff x="3445130" y="3501977"/>
              <a:chExt cx="5989555" cy="1571780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4128347" y="3501977"/>
                <a:ext cx="5306338" cy="1571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Validate experiment results by testing codified assertions on output</a:t>
                </a:r>
                <a:endParaRPr lang="en-US" sz="1200" dirty="0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5</a:t>
                </a: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15416800" y="7206298"/>
              <a:ext cx="6084808" cy="1571780"/>
              <a:chOff x="3445130" y="3501977"/>
              <a:chExt cx="6084808" cy="1571780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4223599" y="3501977"/>
                <a:ext cx="5306339" cy="1571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Keep track of execution and associated status to the corresponding commit</a:t>
                </a:r>
                <a:endParaRPr lang="en-US" sz="1200" dirty="0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6</a:t>
                </a:r>
                <a:endParaRPr lang="en-US" sz="1600" b="1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9887689" y="14361575"/>
            <a:ext cx="4779548" cy="47641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2844" y="19683622"/>
            <a:ext cx="3776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latin typeface="Helvetica Neue"/>
                <a:cs typeface="Helvetica Neue"/>
              </a:rPr>
              <a:t>The Convention: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086827" y="17352187"/>
            <a:ext cx="7786472" cy="203132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  <a:latin typeface="Helvetica Neue"/>
                <a:cs typeface="Helvetica Neue"/>
              </a:rPr>
              <a:t>Codified Validations</a:t>
            </a:r>
            <a:r>
              <a:rPr lang="en-US" sz="3600" b="1" dirty="0" smtClean="0">
                <a:solidFill>
                  <a:prstClr val="black"/>
                </a:solidFill>
                <a:latin typeface="Helvetica Neue"/>
                <a:cs typeface="Helvetica Neue"/>
              </a:rPr>
              <a:t>:</a:t>
            </a:r>
            <a:endParaRPr lang="en-US" sz="1800" b="1" dirty="0" smtClean="0">
              <a:solidFill>
                <a:srgbClr val="214987"/>
              </a:solidFill>
              <a:latin typeface="Consolas"/>
              <a:cs typeface="Consolas"/>
            </a:endParaRPr>
          </a:p>
          <a:p>
            <a:r>
              <a:rPr lang="en-US" sz="1800" b="1" dirty="0" smtClean="0">
                <a:solidFill>
                  <a:srgbClr val="214987"/>
                </a:solidFill>
                <a:latin typeface="Consolas"/>
                <a:cs typeface="Consolas"/>
              </a:rPr>
              <a:t>WHEN</a:t>
            </a:r>
            <a:r>
              <a:rPr lang="en-US" sz="1800" b="1" dirty="0">
                <a:solidFill>
                  <a:srgbClr val="214987"/>
                </a:solidFill>
                <a:latin typeface="Consolas"/>
                <a:cs typeface="Consolas"/>
              </a:rPr>
              <a:t/>
            </a:r>
            <a:br>
              <a:rPr lang="en-US" sz="1800" b="1" dirty="0">
                <a:solidFill>
                  <a:srgbClr val="214987"/>
                </a:solidFill>
                <a:latin typeface="Consolas"/>
                <a:cs typeface="Consolas"/>
              </a:rPr>
            </a:br>
            <a:r>
              <a:rPr lang="en-US" sz="1800" b="1" dirty="0" smtClean="0">
                <a:solidFill>
                  <a:srgbClr val="214987"/>
                </a:solidFill>
                <a:latin typeface="Consolas"/>
                <a:cs typeface="Consolas"/>
              </a:rPr>
              <a:t>    NOT </a:t>
            </a:r>
            <a:r>
              <a:rPr lang="en-US" sz="1800" dirty="0" err="1">
                <a:latin typeface="Consolas"/>
                <a:cs typeface="Consolas"/>
              </a:rPr>
              <a:t>network_saturated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214987"/>
                </a:solidFill>
                <a:latin typeface="Consolas"/>
                <a:cs typeface="Consolas"/>
              </a:rPr>
              <a:t>AND </a:t>
            </a:r>
            <a:r>
              <a:rPr lang="en-US" sz="1800" dirty="0" err="1">
                <a:latin typeface="Consolas"/>
                <a:cs typeface="Consolas"/>
              </a:rPr>
              <a:t>num_nodes</a:t>
            </a:r>
            <a:r>
              <a:rPr lang="en-US" sz="1800" dirty="0">
                <a:latin typeface="Consolas"/>
                <a:cs typeface="Consolas"/>
              </a:rPr>
              <a:t>=* </a:t>
            </a:r>
          </a:p>
          <a:p>
            <a:r>
              <a:rPr lang="en-US" sz="1800" b="1" dirty="0" smtClean="0">
                <a:solidFill>
                  <a:schemeClr val="tx2"/>
                </a:solidFill>
                <a:latin typeface="Consolas"/>
                <a:cs typeface="Consolas"/>
              </a:rPr>
              <a:t>EXPECT</a:t>
            </a:r>
            <a:endParaRPr lang="en-US" sz="1800" dirty="0" smtClean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/>
                <a:cs typeface="Consolas"/>
              </a:rPr>
              <a:t>   </a:t>
            </a:r>
            <a:r>
              <a:rPr lang="en-US" sz="1800" dirty="0" err="1" smtClean="0">
                <a:latin typeface="Consolas"/>
                <a:cs typeface="Consolas"/>
              </a:rPr>
              <a:t>system_throughput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&gt;= (</a:t>
            </a:r>
            <a:r>
              <a:rPr lang="en-US" sz="1800" dirty="0" err="1">
                <a:latin typeface="Consolas"/>
                <a:cs typeface="Consolas"/>
              </a:rPr>
              <a:t>baseline_throughput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>
                <a:solidFill>
                  <a:srgbClr val="0000CE"/>
                </a:solidFill>
                <a:latin typeface="Consolas"/>
                <a:cs typeface="Consolas"/>
              </a:rPr>
              <a:t>0.9</a:t>
            </a:r>
            <a:r>
              <a:rPr lang="en-US" sz="1800" dirty="0">
                <a:latin typeface="Consolas"/>
                <a:cs typeface="Consolas"/>
              </a:rPr>
              <a:t>) </a:t>
            </a:r>
          </a:p>
          <a:p>
            <a:pPr lvl="0"/>
            <a:endParaRPr lang="en-US" sz="18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21086827" y="24219828"/>
            <a:ext cx="14208226" cy="4728540"/>
            <a:chOff x="21052903" y="25524041"/>
            <a:chExt cx="14208226" cy="4728540"/>
          </a:xfrm>
        </p:grpSpPr>
        <p:sp>
          <p:nvSpPr>
            <p:cNvPr id="401" name="TextBox 400"/>
            <p:cNvSpPr txBox="1"/>
            <p:nvPr/>
          </p:nvSpPr>
          <p:spPr>
            <a:xfrm>
              <a:off x="21052903" y="25524041"/>
              <a:ext cx="91038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90B91B"/>
                  </a:solidFill>
                  <a:latin typeface="Helvetica Neue"/>
                  <a:cs typeface="Helvetica Neue"/>
                </a:rPr>
                <a:t>Benefits and Challenges</a:t>
              </a:r>
              <a:endParaRPr lang="en-US" sz="6000" b="1" dirty="0">
                <a:solidFill>
                  <a:srgbClr val="90B91B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1052903" y="26836261"/>
              <a:ext cx="1420822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Helvetica Neue"/>
                  <a:cs typeface="Helvetica Neue"/>
                </a:rPr>
                <a:t>Pros: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Experiments can be falsifiable with minimal re-execution effort.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Transparent visibility to all components of experimentation process.</a:t>
              </a:r>
            </a:p>
            <a:p>
              <a:r>
                <a:rPr lang="en-US" sz="3600" dirty="0" smtClean="0">
                  <a:latin typeface="Helvetica Neue"/>
                  <a:cs typeface="Helvetica Neue"/>
                </a:rPr>
                <a:t>Challenges: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Steep learning curve of </a:t>
              </a:r>
              <a:r>
                <a:rPr lang="en-US" sz="3600" dirty="0" err="1" smtClean="0">
                  <a:latin typeface="Helvetica Neue"/>
                  <a:cs typeface="Helvetica Neue"/>
                </a:rPr>
                <a:t>DevOps</a:t>
              </a:r>
              <a:r>
                <a:rPr lang="en-US" sz="3600" dirty="0" smtClean="0">
                  <a:latin typeface="Helvetica Neue"/>
                  <a:cs typeface="Helvetica Neue"/>
                </a:rPr>
                <a:t> practices and tools/frameworks..</a:t>
              </a:r>
              <a:endParaRPr lang="en-US" sz="3600" dirty="0" smtClean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67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690</Words>
  <Application>Microsoft Macintosh PowerPoint</Application>
  <PresentationFormat>Custom</PresentationFormat>
  <Paragraphs>111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TidalScale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136</cp:revision>
  <cp:lastPrinted>2016-09-27T08:21:46Z</cp:lastPrinted>
  <dcterms:created xsi:type="dcterms:W3CDTF">2016-09-24T17:36:01Z</dcterms:created>
  <dcterms:modified xsi:type="dcterms:W3CDTF">2017-01-21T09:09:37Z</dcterms:modified>
</cp:coreProperties>
</file>