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2794238" cy="30267275"/>
  <p:notesSz cx="9144000" cy="6858000"/>
  <p:defaultTextStyle>
    <a:defPPr>
      <a:defRPr lang="en-US"/>
    </a:defPPr>
    <a:lvl1pPr marL="0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7F7F"/>
    <a:srgbClr val="B6F921"/>
    <a:srgbClr val="7C9E1A"/>
    <a:srgbClr val="C4F92A"/>
    <a:srgbClr val="CCFF66"/>
    <a:srgbClr val="87AC1B"/>
    <a:srgbClr val="B2E625"/>
    <a:srgbClr val="BDF425"/>
    <a:srgbClr val="90B91B"/>
    <a:srgbClr val="1A4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587" autoAdjust="0"/>
  </p:normalViewPr>
  <p:slideViewPr>
    <p:cSldViewPr snapToGrid="0" snapToObjects="1">
      <p:cViewPr>
        <p:scale>
          <a:sx n="35" d="100"/>
          <a:sy n="35" d="100"/>
        </p:scale>
        <p:origin x="-864" y="200"/>
      </p:cViewPr>
      <p:guideLst>
        <p:guide orient="horz" pos="9533"/>
        <p:guide pos="134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500A4-8360-A24C-B67B-9DD869772A3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4313" y="514350"/>
            <a:ext cx="3635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9E3C6-1A2E-3A44-8C7C-0E7AC4142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Add</a:t>
            </a:r>
            <a:r>
              <a:rPr lang="en-US" baseline="0" dirty="0" smtClean="0"/>
              <a:t> the bootstrapping listing example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Make room by using smaller text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Include a list of collaborations projects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Intro can be specified as “reproducibility as a </a:t>
            </a:r>
            <a:r>
              <a:rPr lang="en-US" baseline="0" dirty="0" err="1" smtClean="0"/>
              <a:t>DevOps</a:t>
            </a:r>
            <a:r>
              <a:rPr lang="en-US" baseline="0" dirty="0" smtClean="0"/>
              <a:t> problem”</a:t>
            </a:r>
          </a:p>
          <a:p>
            <a:pPr marL="628650" lvl="1" indent="-171450">
              <a:buFontTx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9E3C6-1A2E-3A44-8C7C-0E7AC4142C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0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9402475"/>
            <a:ext cx="36375103" cy="64878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9136" y="17151456"/>
            <a:ext cx="29955967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2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98747" y="7566819"/>
            <a:ext cx="31872792" cy="1611452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0371" y="7566819"/>
            <a:ext cx="94905138" cy="1611452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8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5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450" y="19449530"/>
            <a:ext cx="36375103" cy="6011417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0450" y="12828565"/>
            <a:ext cx="36375103" cy="6620964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0369" y="44069715"/>
            <a:ext cx="63388965" cy="12464232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82571" y="44069715"/>
            <a:ext cx="63388965" cy="12464232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6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12" y="1212095"/>
            <a:ext cx="38514815" cy="50445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713" y="6775107"/>
            <a:ext cx="18908221" cy="282354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9713" y="9598650"/>
            <a:ext cx="18908221" cy="17438717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8881" y="6775107"/>
            <a:ext cx="18915648" cy="282354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8881" y="9598650"/>
            <a:ext cx="18915648" cy="17438717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0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8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8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14" y="1205086"/>
            <a:ext cx="14079010" cy="512862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1359" y="1205089"/>
            <a:ext cx="23923167" cy="25832281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9714" y="6333710"/>
            <a:ext cx="14079010" cy="20703659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7971" y="21187093"/>
            <a:ext cx="25676543" cy="250125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7971" y="2704437"/>
            <a:ext cx="25676543" cy="18160365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7971" y="23688349"/>
            <a:ext cx="25676543" cy="3552199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FAF-03E4-FE42-A83F-29BC1870A1A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9712" y="1212095"/>
            <a:ext cx="38514815" cy="5044546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712" y="7062367"/>
            <a:ext cx="38514815" cy="19975002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9712" y="28053283"/>
            <a:ext cx="9985322" cy="1611452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EFAF-03E4-FE42-A83F-29BC1870A1AD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1365" y="28053283"/>
            <a:ext cx="13551509" cy="1611452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69204" y="28053283"/>
            <a:ext cx="9985322" cy="1611452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E976-4D49-FF4C-8CBC-86AEAF31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43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208743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208743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208743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208743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208743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50" Type="http://schemas.openxmlformats.org/officeDocument/2006/relationships/image" Target="../media/image46.png"/><Relationship Id="rId51" Type="http://schemas.openxmlformats.org/officeDocument/2006/relationships/image" Target="../media/image47.png"/><Relationship Id="rId52" Type="http://schemas.openxmlformats.org/officeDocument/2006/relationships/image" Target="../media/image48.png"/><Relationship Id="rId53" Type="http://schemas.openxmlformats.org/officeDocument/2006/relationships/image" Target="../media/image49.png"/><Relationship Id="rId54" Type="http://schemas.openxmlformats.org/officeDocument/2006/relationships/image" Target="../media/image50.png"/><Relationship Id="rId55" Type="http://schemas.openxmlformats.org/officeDocument/2006/relationships/image" Target="../media/image51.png"/><Relationship Id="rId56" Type="http://schemas.openxmlformats.org/officeDocument/2006/relationships/image" Target="../media/image52.png"/><Relationship Id="rId40" Type="http://schemas.openxmlformats.org/officeDocument/2006/relationships/image" Target="../media/image36.png"/><Relationship Id="rId41" Type="http://schemas.openxmlformats.org/officeDocument/2006/relationships/image" Target="../media/image37.png"/><Relationship Id="rId42" Type="http://schemas.openxmlformats.org/officeDocument/2006/relationships/image" Target="../media/image38.png"/><Relationship Id="rId43" Type="http://schemas.openxmlformats.org/officeDocument/2006/relationships/image" Target="../media/image39.png"/><Relationship Id="rId44" Type="http://schemas.openxmlformats.org/officeDocument/2006/relationships/image" Target="../media/image40.png"/><Relationship Id="rId45" Type="http://schemas.openxmlformats.org/officeDocument/2006/relationships/image" Target="../media/image41.jpg"/><Relationship Id="rId46" Type="http://schemas.openxmlformats.org/officeDocument/2006/relationships/image" Target="../media/image42.png"/><Relationship Id="rId47" Type="http://schemas.openxmlformats.org/officeDocument/2006/relationships/image" Target="../media/image43.png"/><Relationship Id="rId48" Type="http://schemas.openxmlformats.org/officeDocument/2006/relationships/image" Target="../media/image44.png"/><Relationship Id="rId49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microsoft.com/office/2007/relationships/hdphoto" Target="../media/hdphoto1.wdp"/><Relationship Id="rId9" Type="http://schemas.openxmlformats.org/officeDocument/2006/relationships/image" Target="../media/image6.png"/><Relationship Id="rId30" Type="http://schemas.openxmlformats.org/officeDocument/2006/relationships/image" Target="../media/image27.png"/><Relationship Id="rId31" Type="http://schemas.openxmlformats.org/officeDocument/2006/relationships/image" Target="../media/image28.png"/><Relationship Id="rId32" Type="http://schemas.openxmlformats.org/officeDocument/2006/relationships/image" Target="../media/image29.png"/><Relationship Id="rId33" Type="http://schemas.openxmlformats.org/officeDocument/2006/relationships/image" Target="../media/image30.png"/><Relationship Id="rId34" Type="http://schemas.microsoft.com/office/2007/relationships/hdphoto" Target="../media/hdphoto2.wdp"/><Relationship Id="rId35" Type="http://schemas.openxmlformats.org/officeDocument/2006/relationships/image" Target="../media/image31.png"/><Relationship Id="rId36" Type="http://schemas.openxmlformats.org/officeDocument/2006/relationships/image" Target="../media/image32.gif"/><Relationship Id="rId37" Type="http://schemas.openxmlformats.org/officeDocument/2006/relationships/image" Target="../media/image33.png"/><Relationship Id="rId38" Type="http://schemas.openxmlformats.org/officeDocument/2006/relationships/image" Target="../media/image34.png"/><Relationship Id="rId39" Type="http://schemas.openxmlformats.org/officeDocument/2006/relationships/image" Target="../media/image35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Relationship Id="rId29" Type="http://schemas.openxmlformats.org/officeDocument/2006/relationships/image" Target="../media/image2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4241430"/>
            <a:ext cx="42794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1499" y="404009"/>
            <a:ext cx="318457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Popper: Practical Reproducible Evaluation of Systems</a:t>
            </a:r>
            <a:endParaRPr lang="en-US" sz="9400" b="1" dirty="0">
              <a:solidFill>
                <a:srgbClr val="90B91B"/>
              </a:solidFill>
              <a:latin typeface="Helvetica Neue"/>
              <a:cs typeface="Helvetica Neue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009" y="2059169"/>
            <a:ext cx="5797786" cy="112752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3103" y="1878369"/>
            <a:ext cx="263614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Ivo Jimenez</a:t>
            </a:r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, Michael Sevilla, Noah Watkins, Carlos </a:t>
            </a:r>
            <a:r>
              <a:rPr lang="en-US" sz="6000" dirty="0" err="1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Maltzhan</a:t>
            </a:r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, Jay Lofstead,</a:t>
            </a:r>
          </a:p>
          <a:p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Kathryn Mohror, Remzi </a:t>
            </a:r>
            <a:r>
              <a:rPr lang="en-US" sz="6000" dirty="0" err="1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Arpaci-Dusseau</a:t>
            </a:r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, Andrea </a:t>
            </a:r>
            <a:r>
              <a:rPr lang="en-US" sz="6000" dirty="0" err="1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Arpaci-Dusseau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755598" y="10946842"/>
            <a:ext cx="12440639" cy="6059543"/>
            <a:chOff x="1589420" y="3900279"/>
            <a:chExt cx="13957427" cy="7361735"/>
          </a:xfrm>
        </p:grpSpPr>
        <p:cxnSp>
          <p:nvCxnSpPr>
            <p:cNvPr id="110" name="Shape 79"/>
            <p:cNvCxnSpPr>
              <a:stCxn id="101" idx="0"/>
              <a:endCxn id="99" idx="7"/>
            </p:cNvCxnSpPr>
            <p:nvPr/>
          </p:nvCxnSpPr>
          <p:spPr>
            <a:xfrm rot="16200000" flipH="1" flipV="1">
              <a:off x="8058574" y="5387829"/>
              <a:ext cx="1647488" cy="6715089"/>
            </a:xfrm>
            <a:prstGeom prst="curvedConnector3">
              <a:avLst>
                <a:gd name="adj1" fmla="val -13876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pic>
          <p:nvPicPr>
            <p:cNvPr id="91" name="Picture 90" descr="Screen Shot 2016-07-17 at 8.18.31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5116" y="3900279"/>
              <a:ext cx="5566242" cy="3576436"/>
            </a:xfrm>
            <a:prstGeom prst="rect">
              <a:avLst/>
            </a:prstGeom>
            <a:ln w="12700" cmpd="sng">
              <a:solidFill>
                <a:schemeClr val="tx1"/>
              </a:solidFill>
            </a:ln>
          </p:spPr>
        </p:pic>
        <p:sp>
          <p:nvSpPr>
            <p:cNvPr id="96" name="Shape 68"/>
            <p:cNvSpPr/>
            <p:nvPr/>
          </p:nvSpPr>
          <p:spPr>
            <a:xfrm>
              <a:off x="1589420" y="6813292"/>
              <a:ext cx="1777027" cy="1983351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20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Code</a:t>
              </a:r>
            </a:p>
          </p:txBody>
        </p:sp>
        <p:sp>
          <p:nvSpPr>
            <p:cNvPr id="97" name="Shape 69"/>
            <p:cNvSpPr/>
            <p:nvPr/>
          </p:nvSpPr>
          <p:spPr>
            <a:xfrm>
              <a:off x="4007986" y="6813292"/>
              <a:ext cx="1777027" cy="1983351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1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Package</a:t>
              </a:r>
            </a:p>
          </p:txBody>
        </p:sp>
        <p:sp>
          <p:nvSpPr>
            <p:cNvPr id="98" name="Shape 70"/>
            <p:cNvSpPr/>
            <p:nvPr/>
          </p:nvSpPr>
          <p:spPr>
            <a:xfrm>
              <a:off x="6426551" y="7921608"/>
              <a:ext cx="1777025" cy="1983351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-US" sz="20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Execute</a:t>
              </a:r>
              <a:endParaRPr lang="en-US" sz="20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Shape 71"/>
            <p:cNvSpPr/>
            <p:nvPr/>
          </p:nvSpPr>
          <p:spPr>
            <a:xfrm>
              <a:off x="4007986" y="9278663"/>
              <a:ext cx="1777027" cy="1983351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20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Input Data</a:t>
              </a:r>
            </a:p>
          </p:txBody>
        </p:sp>
        <p:sp>
          <p:nvSpPr>
            <p:cNvPr id="100" name="Shape 72"/>
            <p:cNvSpPr/>
            <p:nvPr/>
          </p:nvSpPr>
          <p:spPr>
            <a:xfrm>
              <a:off x="8845116" y="7921608"/>
              <a:ext cx="1777027" cy="1983351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20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Data</a:t>
              </a:r>
              <a:r>
                <a:rPr lang="en-US" sz="20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 and</a:t>
              </a:r>
            </a:p>
            <a:p>
              <a:pPr algn="ctr" defTabSz="4388419">
                <a:defRPr/>
              </a:pPr>
              <a:r>
                <a:rPr lang="en-US" sz="2000" b="1" dirty="0" smtClean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Metrics</a:t>
              </a:r>
              <a:endParaRPr lang="en" sz="2000" b="1" dirty="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Shape 73"/>
            <p:cNvSpPr/>
            <p:nvPr/>
          </p:nvSpPr>
          <p:spPr>
            <a:xfrm>
              <a:off x="11351348" y="7921630"/>
              <a:ext cx="1777027" cy="1983351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16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Analyze/</a:t>
              </a:r>
            </a:p>
            <a:p>
              <a:pPr algn="ctr" defTabSz="4388419">
                <a:defRPr/>
              </a:pPr>
              <a:r>
                <a:rPr lang="en" sz="16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Visualize</a:t>
              </a:r>
            </a:p>
          </p:txBody>
        </p:sp>
        <p:sp>
          <p:nvSpPr>
            <p:cNvPr id="102" name="Shape 74"/>
            <p:cNvSpPr/>
            <p:nvPr/>
          </p:nvSpPr>
          <p:spPr>
            <a:xfrm>
              <a:off x="13769820" y="7921721"/>
              <a:ext cx="1777027" cy="1983349"/>
            </a:xfrm>
            <a:prstGeom prst="ellipse">
              <a:avLst/>
            </a:prstGeom>
            <a:solidFill>
              <a:srgbClr val="EEEEEE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12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Manuscript</a:t>
              </a:r>
            </a:p>
          </p:txBody>
        </p:sp>
        <p:cxnSp>
          <p:nvCxnSpPr>
            <p:cNvPr id="103" name="Shape 75"/>
            <p:cNvCxnSpPr>
              <a:stCxn id="96" idx="6"/>
              <a:endCxn id="97" idx="2"/>
            </p:cNvCxnSpPr>
            <p:nvPr/>
          </p:nvCxnSpPr>
          <p:spPr>
            <a:xfrm>
              <a:off x="3366447" y="7804967"/>
              <a:ext cx="641770" cy="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4" name="Shape 76"/>
            <p:cNvCxnSpPr>
              <a:stCxn id="97" idx="6"/>
              <a:endCxn id="98" idx="1"/>
            </p:cNvCxnSpPr>
            <p:nvPr/>
          </p:nvCxnSpPr>
          <p:spPr>
            <a:xfrm>
              <a:off x="5785013" y="7804967"/>
              <a:ext cx="901972" cy="407022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5" name="Shape 77"/>
            <p:cNvCxnSpPr>
              <a:stCxn id="99" idx="6"/>
              <a:endCxn id="98" idx="3"/>
            </p:cNvCxnSpPr>
            <p:nvPr/>
          </p:nvCxnSpPr>
          <p:spPr>
            <a:xfrm rot="10800000" flipH="1">
              <a:off x="5785013" y="9614582"/>
              <a:ext cx="901972" cy="655757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6" name="Shape 78"/>
            <p:cNvCxnSpPr>
              <a:stCxn id="98" idx="6"/>
              <a:endCxn id="100" idx="2"/>
            </p:cNvCxnSpPr>
            <p:nvPr/>
          </p:nvCxnSpPr>
          <p:spPr>
            <a:xfrm>
              <a:off x="8203578" y="8913284"/>
              <a:ext cx="641770" cy="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7" name="Shape 79"/>
            <p:cNvCxnSpPr>
              <a:stCxn id="100" idx="6"/>
              <a:endCxn id="101" idx="2"/>
            </p:cNvCxnSpPr>
            <p:nvPr/>
          </p:nvCxnSpPr>
          <p:spPr>
            <a:xfrm>
              <a:off x="10622143" y="8913284"/>
              <a:ext cx="729133" cy="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8" name="Shape 80"/>
            <p:cNvCxnSpPr>
              <a:stCxn id="101" idx="6"/>
              <a:endCxn id="102" idx="2"/>
            </p:cNvCxnSpPr>
            <p:nvPr/>
          </p:nvCxnSpPr>
          <p:spPr>
            <a:xfrm>
              <a:off x="13128375" y="8913305"/>
              <a:ext cx="641297" cy="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09" name="Shape 79"/>
            <p:cNvCxnSpPr>
              <a:stCxn id="101" idx="0"/>
              <a:endCxn id="98" idx="7"/>
            </p:cNvCxnSpPr>
            <p:nvPr/>
          </p:nvCxnSpPr>
          <p:spPr>
            <a:xfrm rot="16200000" flipH="1" flipV="1">
              <a:off x="9946383" y="5918583"/>
              <a:ext cx="290433" cy="4296525"/>
            </a:xfrm>
            <a:prstGeom prst="curvedConnector3">
              <a:avLst>
                <a:gd name="adj1" fmla="val -78718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11" name="Shape 79"/>
            <p:cNvCxnSpPr>
              <a:stCxn id="101" idx="0"/>
              <a:endCxn id="96" idx="7"/>
            </p:cNvCxnSpPr>
            <p:nvPr/>
          </p:nvCxnSpPr>
          <p:spPr>
            <a:xfrm rot="16200000" flipV="1">
              <a:off x="7264094" y="2945861"/>
              <a:ext cx="817883" cy="9133655"/>
            </a:xfrm>
            <a:prstGeom prst="curvedConnector3">
              <a:avLst>
                <a:gd name="adj1" fmla="val 163463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5" name="Group 4"/>
          <p:cNvGrpSpPr/>
          <p:nvPr/>
        </p:nvGrpSpPr>
        <p:grpSpPr>
          <a:xfrm>
            <a:off x="6650977" y="16925540"/>
            <a:ext cx="13446222" cy="8060464"/>
            <a:chOff x="-33553738" y="19008852"/>
            <a:chExt cx="44270826" cy="27452861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1512179" y="19823453"/>
              <a:ext cx="21832325" cy="9237346"/>
            </a:xfrm>
            <a:prstGeom prst="rect">
              <a:avLst/>
            </a:prstGeom>
          </p:spPr>
        </p:pic>
        <p:sp>
          <p:nvSpPr>
            <p:cNvPr id="90" name="Rounded Rectangular Callout 89"/>
            <p:cNvSpPr/>
            <p:nvPr/>
          </p:nvSpPr>
          <p:spPr>
            <a:xfrm>
              <a:off x="-11887303" y="19008852"/>
              <a:ext cx="22604391" cy="10449272"/>
            </a:xfrm>
            <a:prstGeom prst="wedgeRoundRectCallout">
              <a:avLst>
                <a:gd name="adj1" fmla="val 31677"/>
                <a:gd name="adj2" fmla="val 59018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92" name="Shape 79"/>
            <p:cNvCxnSpPr/>
            <p:nvPr/>
          </p:nvCxnSpPr>
          <p:spPr>
            <a:xfrm rot="16200000" flipH="1" flipV="1">
              <a:off x="-7260365" y="29609738"/>
              <a:ext cx="832291" cy="13101470"/>
            </a:xfrm>
            <a:prstGeom prst="curvedConnector3">
              <a:avLst>
                <a:gd name="adj1" fmla="val -203506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3" name="Shape 79"/>
            <p:cNvCxnSpPr/>
            <p:nvPr/>
          </p:nvCxnSpPr>
          <p:spPr>
            <a:xfrm rot="16200000" flipH="1" flipV="1">
              <a:off x="-12892308" y="27866702"/>
              <a:ext cx="4721198" cy="20476445"/>
            </a:xfrm>
            <a:prstGeom prst="curvedConnector3">
              <a:avLst>
                <a:gd name="adj1" fmla="val -63947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4" name="Shape 79"/>
            <p:cNvCxnSpPr/>
            <p:nvPr/>
          </p:nvCxnSpPr>
          <p:spPr>
            <a:xfrm rot="16200000" flipV="1">
              <a:off x="-15391097" y="20646715"/>
              <a:ext cx="2343806" cy="27851424"/>
            </a:xfrm>
            <a:prstGeom prst="curvedConnector3">
              <a:avLst>
                <a:gd name="adj1" fmla="val 182329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12" name="Shape 66"/>
            <p:cNvSpPr/>
            <p:nvPr/>
          </p:nvSpPr>
          <p:spPr>
            <a:xfrm>
              <a:off x="-33553738" y="30618367"/>
              <a:ext cx="43580160" cy="15843346"/>
            </a:xfrm>
            <a:prstGeom prst="rect">
              <a:avLst/>
            </a:prstGeom>
            <a:noFill/>
            <a:ln w="127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20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-33088142" y="32918400"/>
              <a:ext cx="42560640" cy="12748685"/>
              <a:chOff x="148549" y="1623925"/>
              <a:chExt cx="8866800" cy="2655976"/>
            </a:xfrm>
          </p:grpSpPr>
          <p:sp>
            <p:nvSpPr>
              <p:cNvPr id="114" name="Shape 68"/>
              <p:cNvSpPr/>
              <p:nvPr/>
            </p:nvSpPr>
            <p:spPr>
              <a:xfrm>
                <a:off x="148549" y="1623925"/>
                <a:ext cx="1128900" cy="11841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" sz="2000" b="1" dirty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Code</a:t>
                </a:r>
              </a:p>
            </p:txBody>
          </p:sp>
          <p:sp>
            <p:nvSpPr>
              <p:cNvPr id="115" name="Shape 69"/>
              <p:cNvSpPr/>
              <p:nvPr/>
            </p:nvSpPr>
            <p:spPr>
              <a:xfrm>
                <a:off x="1685003" y="1623925"/>
                <a:ext cx="1128900" cy="11841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" sz="1800" b="1" dirty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Package</a:t>
                </a:r>
              </a:p>
            </p:txBody>
          </p:sp>
          <p:sp>
            <p:nvSpPr>
              <p:cNvPr id="116" name="Shape 70"/>
              <p:cNvSpPr/>
              <p:nvPr/>
            </p:nvSpPr>
            <p:spPr>
              <a:xfrm>
                <a:off x="3221456" y="2285612"/>
                <a:ext cx="1128899" cy="11841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-US" sz="2000" b="1" dirty="0" smtClean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Execute</a:t>
                </a:r>
                <a:endParaRPr lang="en" sz="20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7" name="Shape 71"/>
              <p:cNvSpPr/>
              <p:nvPr/>
            </p:nvSpPr>
            <p:spPr>
              <a:xfrm>
                <a:off x="1685003" y="3095801"/>
                <a:ext cx="1128900" cy="11841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" sz="2000" b="1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Input Data</a:t>
                </a:r>
              </a:p>
            </p:txBody>
          </p:sp>
          <p:sp>
            <p:nvSpPr>
              <p:cNvPr id="118" name="Shape 72"/>
              <p:cNvSpPr/>
              <p:nvPr/>
            </p:nvSpPr>
            <p:spPr>
              <a:xfrm>
                <a:off x="4757909" y="2285612"/>
                <a:ext cx="1128900" cy="11841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" sz="2000" b="1" dirty="0" smtClean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Data</a:t>
                </a:r>
                <a:r>
                  <a:rPr lang="en-US" sz="2000" b="1" dirty="0" smtClean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 and</a:t>
                </a:r>
              </a:p>
              <a:p>
                <a:pPr algn="ctr" defTabSz="4388419">
                  <a:defRPr/>
                </a:pPr>
                <a:r>
                  <a:rPr lang="en-US" sz="2000" b="1" dirty="0" smtClean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Metrics</a:t>
                </a:r>
                <a:endParaRPr lang="en" sz="20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9" name="Shape 73"/>
              <p:cNvSpPr/>
              <p:nvPr/>
            </p:nvSpPr>
            <p:spPr>
              <a:xfrm>
                <a:off x="6350055" y="2285625"/>
                <a:ext cx="1128900" cy="11841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" sz="1600" b="1" dirty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Analyze/</a:t>
                </a:r>
              </a:p>
              <a:p>
                <a:pPr algn="ctr" defTabSz="4388419">
                  <a:defRPr/>
                </a:pPr>
                <a:r>
                  <a:rPr lang="en" sz="1600" b="1" dirty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Visualize</a:t>
                </a:r>
              </a:p>
            </p:txBody>
          </p:sp>
          <p:sp>
            <p:nvSpPr>
              <p:cNvPr id="120" name="Shape 74"/>
              <p:cNvSpPr/>
              <p:nvPr/>
            </p:nvSpPr>
            <p:spPr>
              <a:xfrm>
                <a:off x="7886449" y="2285679"/>
                <a:ext cx="1128900" cy="1184099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4388419">
                  <a:defRPr/>
                </a:pPr>
                <a:r>
                  <a:rPr lang="en" sz="1200" b="1" dirty="0">
                    <a:solidFill>
                      <a:sysClr val="windowText" lastClr="000000"/>
                    </a:solidFill>
                    <a:latin typeface="PT Sans"/>
                    <a:ea typeface="+mn-ea"/>
                    <a:cs typeface="PT Sans"/>
                  </a:rPr>
                  <a:t>Manuscript</a:t>
                </a:r>
              </a:p>
            </p:txBody>
          </p:sp>
          <p:cxnSp>
            <p:nvCxnSpPr>
              <p:cNvPr id="121" name="Shape 75"/>
              <p:cNvCxnSpPr>
                <a:stCxn id="114" idx="6"/>
                <a:endCxn id="115" idx="2"/>
              </p:cNvCxnSpPr>
              <p:nvPr/>
            </p:nvCxnSpPr>
            <p:spPr>
              <a:xfrm>
                <a:off x="1277449" y="2215975"/>
                <a:ext cx="4077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595959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22" name="Shape 76"/>
              <p:cNvCxnSpPr>
                <a:stCxn id="115" idx="6"/>
                <a:endCxn id="116" idx="1"/>
              </p:cNvCxnSpPr>
              <p:nvPr/>
            </p:nvCxnSpPr>
            <p:spPr>
              <a:xfrm>
                <a:off x="2813903" y="2215975"/>
                <a:ext cx="573000" cy="2430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595959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23" name="Shape 77"/>
              <p:cNvCxnSpPr>
                <a:stCxn id="117" idx="6"/>
                <a:endCxn id="116" idx="3"/>
              </p:cNvCxnSpPr>
              <p:nvPr/>
            </p:nvCxnSpPr>
            <p:spPr>
              <a:xfrm rot="10800000" flipH="1">
                <a:off x="2813903" y="3296351"/>
                <a:ext cx="573000" cy="39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595959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24" name="Shape 78"/>
              <p:cNvCxnSpPr>
                <a:stCxn id="116" idx="6"/>
                <a:endCxn id="118" idx="2"/>
              </p:cNvCxnSpPr>
              <p:nvPr/>
            </p:nvCxnSpPr>
            <p:spPr>
              <a:xfrm>
                <a:off x="4350356" y="2877662"/>
                <a:ext cx="4077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595959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25" name="Shape 79"/>
              <p:cNvCxnSpPr>
                <a:stCxn id="118" idx="6"/>
                <a:endCxn id="119" idx="2"/>
              </p:cNvCxnSpPr>
              <p:nvPr/>
            </p:nvCxnSpPr>
            <p:spPr>
              <a:xfrm>
                <a:off x="5886809" y="2877662"/>
                <a:ext cx="4632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595959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26" name="Shape 80"/>
              <p:cNvCxnSpPr>
                <a:stCxn id="119" idx="6"/>
                <a:endCxn id="120" idx="2"/>
              </p:cNvCxnSpPr>
              <p:nvPr/>
            </p:nvCxnSpPr>
            <p:spPr>
              <a:xfrm>
                <a:off x="7478955" y="2877675"/>
                <a:ext cx="4074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595959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127" name="Shape 81"/>
            <p:cNvSpPr/>
            <p:nvPr/>
          </p:nvSpPr>
          <p:spPr>
            <a:xfrm>
              <a:off x="-33152698" y="31991040"/>
              <a:ext cx="5929920" cy="6945120"/>
            </a:xfrm>
            <a:prstGeom prst="rect">
              <a:avLst/>
            </a:prstGeom>
            <a:noFill/>
            <a:ln w="127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2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Shape 82"/>
            <p:cNvSpPr/>
            <p:nvPr/>
          </p:nvSpPr>
          <p:spPr>
            <a:xfrm>
              <a:off x="-25786978" y="31991760"/>
              <a:ext cx="6642720" cy="6945120"/>
            </a:xfrm>
            <a:prstGeom prst="rect">
              <a:avLst/>
            </a:prstGeom>
            <a:noFill/>
            <a:ln w="127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2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pic>
          <p:nvPicPr>
            <p:cNvPr id="129" name="Shape 83"/>
            <p:cNvPicPr preferRelativeResize="0"/>
            <p:nvPr/>
          </p:nvPicPr>
          <p:blipFill rotWithShape="1">
            <a:blip r:embed="rId6">
              <a:alphaModFix/>
            </a:blip>
            <a:srcRect l="6030" t="11670" r="56580" b="19024"/>
            <a:stretch/>
          </p:blipFill>
          <p:spPr>
            <a:xfrm>
              <a:off x="-25713182" y="31991762"/>
              <a:ext cx="3000230" cy="22357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Shape 84"/>
            <p:cNvSpPr/>
            <p:nvPr/>
          </p:nvSpPr>
          <p:spPr>
            <a:xfrm>
              <a:off x="-25786978" y="39674760"/>
              <a:ext cx="6642720" cy="6278400"/>
            </a:xfrm>
            <a:prstGeom prst="rect">
              <a:avLst/>
            </a:prstGeom>
            <a:noFill/>
            <a:ln w="127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2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pic>
          <p:nvPicPr>
            <p:cNvPr id="131" name="Shape 85"/>
            <p:cNvPicPr preferRelativeResize="0"/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25713178" y="39674767"/>
              <a:ext cx="2748960" cy="2748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Shape 86"/>
            <p:cNvSpPr/>
            <p:nvPr/>
          </p:nvSpPr>
          <p:spPr>
            <a:xfrm>
              <a:off x="-18747178" y="35961360"/>
              <a:ext cx="6236640" cy="6033600"/>
            </a:xfrm>
            <a:prstGeom prst="rect">
              <a:avLst/>
            </a:prstGeom>
            <a:noFill/>
            <a:ln w="127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2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pic>
          <p:nvPicPr>
            <p:cNvPr id="133" name="Shape 87"/>
            <p:cNvPicPr preferRelativeResize="0"/>
            <p:nvPr/>
          </p:nvPicPr>
          <p:blipFill rotWithShape="1">
            <a:blip r:embed="rId9">
              <a:alphaModFix/>
            </a:blip>
            <a:srcRect l="14387" t="5689" r="15155" b="25765"/>
            <a:stretch/>
          </p:blipFill>
          <p:spPr>
            <a:xfrm>
              <a:off x="-15252405" y="36130126"/>
              <a:ext cx="2750395" cy="2675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Shape 8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-18169738" y="35577242"/>
              <a:ext cx="3709920" cy="3710059"/>
            </a:xfrm>
            <a:prstGeom prst="rect">
              <a:avLst/>
            </a:prstGeom>
            <a:noFill/>
            <a:ln w="12700" cmpd="sng">
              <a:noFill/>
            </a:ln>
          </p:spPr>
        </p:pic>
        <p:sp>
          <p:nvSpPr>
            <p:cNvPr id="135" name="Shape 89"/>
            <p:cNvSpPr/>
            <p:nvPr/>
          </p:nvSpPr>
          <p:spPr>
            <a:xfrm>
              <a:off x="-11441578" y="35797200"/>
              <a:ext cx="6642720" cy="6278400"/>
            </a:xfrm>
            <a:prstGeom prst="rect">
              <a:avLst/>
            </a:prstGeom>
            <a:noFill/>
            <a:ln w="127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2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Shape 91"/>
            <p:cNvSpPr/>
            <p:nvPr/>
          </p:nvSpPr>
          <p:spPr>
            <a:xfrm>
              <a:off x="-3693898" y="35797200"/>
              <a:ext cx="6642720" cy="6278400"/>
            </a:xfrm>
            <a:prstGeom prst="rect">
              <a:avLst/>
            </a:prstGeom>
            <a:noFill/>
            <a:ln w="127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2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pic>
          <p:nvPicPr>
            <p:cNvPr id="137" name="Shape 9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-3637017" y="35777896"/>
              <a:ext cx="2284675" cy="2407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Shape 93"/>
            <p:cNvSpPr/>
            <p:nvPr/>
          </p:nvSpPr>
          <p:spPr>
            <a:xfrm>
              <a:off x="3282902" y="35797200"/>
              <a:ext cx="6642720" cy="6278400"/>
            </a:xfrm>
            <a:prstGeom prst="rect">
              <a:avLst/>
            </a:prstGeom>
            <a:noFill/>
            <a:ln w="12700" cap="flat" cmpd="sng">
              <a:solidFill>
                <a:srgbClr val="59595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438768" tIns="438768" rIns="438768" bIns="438768" anchor="b" anchorCtr="0">
              <a:noAutofit/>
            </a:bodyPr>
            <a:lstStyle/>
            <a:p>
              <a:pPr defTabSz="4388419">
                <a:defRPr/>
              </a:pPr>
              <a:endParaRPr sz="1200">
                <a:solidFill>
                  <a:sysClr val="windowText" lastClr="000000"/>
                </a:solidFill>
                <a:latin typeface="PT Sans"/>
                <a:ea typeface="+mn-ea"/>
                <a:cs typeface="PT Sans"/>
              </a:endParaRPr>
            </a:p>
          </p:txBody>
        </p:sp>
        <p:pic>
          <p:nvPicPr>
            <p:cNvPr id="139" name="Shape 9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033305" y="39467793"/>
              <a:ext cx="2225021" cy="2227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Shape 9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423785" y="36747156"/>
              <a:ext cx="3156134" cy="14333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Shape 9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6033298" y="30850738"/>
              <a:ext cx="3827280" cy="317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Shape 97" descr="@frictionlessdata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8610058" y="35701440"/>
              <a:ext cx="3000240" cy="300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Shape 98" descr="@frictionlessdata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22964218" y="39549120"/>
              <a:ext cx="3000240" cy="300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Shape 99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-1431506" y="35656404"/>
              <a:ext cx="1842283" cy="2397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Shape 10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-33088142" y="31991755"/>
              <a:ext cx="2402755" cy="2402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Shape 101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-30685382" y="31991750"/>
              <a:ext cx="2402755" cy="2402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Shape 102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-22665480" y="31991760"/>
              <a:ext cx="2402755" cy="2402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Shape 85"/>
            <p:cNvPicPr preferRelativeResize="0"/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1441578" y="35853132"/>
              <a:ext cx="2748960" cy="2748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3637015" y="39786605"/>
              <a:ext cx="1996507" cy="1980566"/>
            </a:xfrm>
            <a:prstGeom prst="rect">
              <a:avLst/>
            </a:prstGeom>
          </p:spPr>
        </p:pic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-1352347" y="39752445"/>
              <a:ext cx="1734979" cy="2400840"/>
            </a:xfrm>
            <a:prstGeom prst="rect">
              <a:avLst/>
            </a:prstGeom>
          </p:spPr>
        </p:pic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744555" y="31121369"/>
              <a:ext cx="2288750" cy="2637432"/>
            </a:xfrm>
            <a:prstGeom prst="rect">
              <a:avLst/>
            </a:prstGeom>
          </p:spPr>
        </p:pic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08698" y="31197866"/>
              <a:ext cx="2545920" cy="2352427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 rotWithShape="1">
            <a:blip r:embed="rId24"/>
            <a:srcRect r="73480"/>
            <a:stretch/>
          </p:blipFill>
          <p:spPr>
            <a:xfrm>
              <a:off x="-25561262" y="36075144"/>
              <a:ext cx="2895782" cy="2637072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-22665478" y="35853127"/>
              <a:ext cx="3069346" cy="2656814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-32807782" y="36435988"/>
              <a:ext cx="2122402" cy="1917466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-14766106" y="39287294"/>
              <a:ext cx="2255568" cy="2069328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 rotWithShape="1">
            <a:blip r:embed="rId28"/>
            <a:srcRect r="71369"/>
            <a:stretch/>
          </p:blipFill>
          <p:spPr>
            <a:xfrm>
              <a:off x="-17390954" y="39287294"/>
              <a:ext cx="2138549" cy="2163322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 rotWithShape="1">
            <a:blip r:embed="rId29"/>
            <a:srcRect l="51186" r="26169" b="53017"/>
            <a:stretch/>
          </p:blipFill>
          <p:spPr>
            <a:xfrm>
              <a:off x="-23203706" y="42624146"/>
              <a:ext cx="3464520" cy="2479877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 rotWithShape="1">
            <a:blip r:embed="rId30"/>
            <a:srcRect l="33394" r="33923" b="34986"/>
            <a:stretch/>
          </p:blipFill>
          <p:spPr>
            <a:xfrm>
              <a:off x="-25492498" y="42457747"/>
              <a:ext cx="2288784" cy="2830291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3545814" y="39382087"/>
              <a:ext cx="2429846" cy="2429846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-11512179" y="39549120"/>
              <a:ext cx="2819561" cy="2314129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3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backgroundRemoval t="0" b="86328" l="11426" r="89844">
                          <a14:foregroundMark x1="34473" y1="86328" x2="34473" y2="8632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9356063" y="39607065"/>
              <a:ext cx="2621406" cy="2621406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545814" y="35992303"/>
              <a:ext cx="6030152" cy="572631"/>
            </a:xfrm>
            <a:prstGeom prst="rect">
              <a:avLst/>
            </a:prstGeom>
          </p:spPr>
        </p:pic>
      </p:grpSp>
      <p:pic>
        <p:nvPicPr>
          <p:cNvPr id="167" name="Shape 82" descr="baskin-logo-banner.gif"/>
          <p:cNvPicPr preferRelativeResize="0"/>
          <p:nvPr/>
        </p:nvPicPr>
        <p:blipFill rotWithShape="1">
          <a:blip r:embed="rId36">
            <a:alphaModFix/>
          </a:blip>
          <a:srcRect r="47806"/>
          <a:stretch/>
        </p:blipFill>
        <p:spPr>
          <a:xfrm>
            <a:off x="38353355" y="1957579"/>
            <a:ext cx="3964615" cy="124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56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32350821" y="607189"/>
            <a:ext cx="9761412" cy="10361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roup 282"/>
          <p:cNvGrpSpPr/>
          <p:nvPr/>
        </p:nvGrpSpPr>
        <p:grpSpPr>
          <a:xfrm>
            <a:off x="16431393" y="4409218"/>
            <a:ext cx="25680840" cy="14670147"/>
            <a:chOff x="10629401" y="14586056"/>
            <a:chExt cx="26525360" cy="15646193"/>
          </a:xfrm>
        </p:grpSpPr>
        <p:sp>
          <p:nvSpPr>
            <p:cNvPr id="284" name="Shape 69"/>
            <p:cNvSpPr/>
            <p:nvPr/>
          </p:nvSpPr>
          <p:spPr>
            <a:xfrm>
              <a:off x="10629401" y="14586056"/>
              <a:ext cx="26525360" cy="9784843"/>
            </a:xfrm>
            <a:prstGeom prst="cloud">
              <a:avLst/>
            </a:prstGeom>
            <a:noFill/>
            <a:ln w="76200" cap="flat" cmpd="sng">
              <a:solidFill>
                <a:srgbClr val="37609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19" tIns="91419" rIns="91419" bIns="9141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Shape 66"/>
            <p:cNvSpPr txBox="1"/>
            <p:nvPr/>
          </p:nvSpPr>
          <p:spPr>
            <a:xfrm>
              <a:off x="12631545" y="19318301"/>
              <a:ext cx="4734298" cy="588602"/>
            </a:xfrm>
            <a:prstGeom prst="rect">
              <a:avLst/>
            </a:prstGeom>
            <a:noFill/>
            <a:ln>
              <a:noFill/>
            </a:ln>
          </p:spPr>
          <p:txBody>
            <a:bodyPr lIns="91419" tIns="91419" rIns="91419" bIns="91419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System images and code versions</a:t>
              </a:r>
            </a:p>
          </p:txBody>
        </p:sp>
        <p:sp>
          <p:nvSpPr>
            <p:cNvPr id="286" name="Shape 67"/>
            <p:cNvSpPr txBox="1"/>
            <p:nvPr/>
          </p:nvSpPr>
          <p:spPr>
            <a:xfrm>
              <a:off x="32360650" y="16239498"/>
              <a:ext cx="2067302" cy="588602"/>
            </a:xfrm>
            <a:prstGeom prst="rect">
              <a:avLst/>
            </a:prstGeom>
            <a:noFill/>
            <a:ln>
              <a:noFill/>
            </a:ln>
          </p:spPr>
          <p:txBody>
            <a:bodyPr lIns="91419" tIns="91419" rIns="91419" bIns="91419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Cloud storage</a:t>
              </a:r>
            </a:p>
          </p:txBody>
        </p:sp>
        <p:sp>
          <p:nvSpPr>
            <p:cNvPr id="287" name="Shape 61"/>
            <p:cNvSpPr/>
            <p:nvPr/>
          </p:nvSpPr>
          <p:spPr>
            <a:xfrm>
              <a:off x="13294738" y="19906899"/>
              <a:ext cx="4425302" cy="2912397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595959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19" tIns="91419" rIns="91419" bIns="9141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88" name="Shape 7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15675370" y="20591581"/>
              <a:ext cx="1857245" cy="1543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Shape 71"/>
            <p:cNvPicPr preferRelativeResize="0"/>
            <p:nvPr/>
          </p:nvPicPr>
          <p:blipFill>
            <a:blip r:embed="rId38">
              <a:alphaModFix/>
            </a:blip>
            <a:stretch>
              <a:fillRect/>
            </a:stretch>
          </p:blipFill>
          <p:spPr>
            <a:xfrm>
              <a:off x="13499714" y="20158192"/>
              <a:ext cx="2409826" cy="2409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Shape 62"/>
            <p:cNvPicPr preferRelativeResize="0"/>
            <p:nvPr/>
          </p:nvPicPr>
          <p:blipFill>
            <a:blip r:embed="rId39">
              <a:alphaModFix/>
            </a:blip>
            <a:stretch>
              <a:fillRect/>
            </a:stretch>
          </p:blipFill>
          <p:spPr>
            <a:xfrm>
              <a:off x="19669551" y="23506958"/>
              <a:ext cx="4425278" cy="357452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1" name="Shape 77"/>
            <p:cNvCxnSpPr>
              <a:endCxn id="290" idx="3"/>
            </p:cNvCxnSpPr>
            <p:nvPr/>
          </p:nvCxnSpPr>
          <p:spPr>
            <a:xfrm flipH="1">
              <a:off x="24094822" y="20057281"/>
              <a:ext cx="4172822" cy="5236941"/>
            </a:xfrm>
            <a:prstGeom prst="straightConnector1">
              <a:avLst/>
            </a:prstGeom>
            <a:noFill/>
            <a:ln w="76200" cap="flat" cmpd="sng">
              <a:solidFill>
                <a:srgbClr val="595959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292" name="Shape 78"/>
            <p:cNvCxnSpPr>
              <a:endCxn id="336" idx="0"/>
            </p:cNvCxnSpPr>
            <p:nvPr/>
          </p:nvCxnSpPr>
          <p:spPr>
            <a:xfrm flipH="1">
              <a:off x="18954719" y="25904638"/>
              <a:ext cx="1144218" cy="1341842"/>
            </a:xfrm>
            <a:prstGeom prst="straightConnector1">
              <a:avLst/>
            </a:prstGeom>
            <a:noFill/>
            <a:ln w="762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4" name="Shape 82"/>
            <p:cNvSpPr txBox="1"/>
            <p:nvPr/>
          </p:nvSpPr>
          <p:spPr>
            <a:xfrm>
              <a:off x="29386718" y="25183537"/>
              <a:ext cx="6963709" cy="3795898"/>
            </a:xfrm>
            <a:prstGeom prst="rect">
              <a:avLst/>
            </a:prstGeom>
            <a:noFill/>
            <a:ln>
              <a:noFill/>
            </a:ln>
          </p:spPr>
          <p:txBody>
            <a:bodyPr lIns="91419" tIns="91419" rIns="91419" bIns="91419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Publications contain links to: </a:t>
              </a:r>
            </a:p>
            <a:p>
              <a:pPr marL="457170" marR="0" lvl="0" indent="-387325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Char char="●"/>
                <a:tabLst/>
                <a:defRPr/>
              </a:pPr>
              <a:r>
                <a:rPr kumimoji="0" lang="e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Source code in git</a:t>
              </a:r>
            </a:p>
            <a:p>
              <a:pPr marL="457170" marR="0" lvl="0" indent="-387325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Char char="●"/>
                <a:tabLst/>
                <a:defRPr/>
              </a:pPr>
              <a:r>
                <a:rPr kumimoji="0" lang="e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Images in docker</a:t>
              </a:r>
            </a:p>
            <a:p>
              <a:pPr marL="457170" marR="0" lvl="0" indent="-387325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Char char="●"/>
                <a:tabLst/>
                <a:defRPr/>
              </a:pPr>
              <a:r>
                <a:rPr kumimoji="0" lang="e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Datasets in cloud storage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"/>
                <a:cs typeface="Helvetica Neue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Experiments can be re-executed:</a:t>
              </a:r>
            </a:p>
            <a:p>
              <a:pPr marL="457170" marR="0" lvl="0" indent="-387325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Char char="●"/>
                <a:tabLst/>
                <a:defRPr/>
              </a:pPr>
              <a:r>
                <a:rPr kumimoji="0" lang="e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Ansible playbooks contain orchestration logic of containers.</a:t>
              </a:r>
            </a:p>
            <a:p>
              <a:pPr marL="457170" marR="0" lvl="0" indent="-387325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Char char="●"/>
                <a:tabLst/>
                <a:defRPr/>
              </a:pPr>
              <a:r>
                <a:rPr kumimoji="0" lang="e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Output can be compared with previous results.</a:t>
              </a:r>
            </a:p>
          </p:txBody>
        </p:sp>
        <p:grpSp>
          <p:nvGrpSpPr>
            <p:cNvPr id="295" name="Shape 83"/>
            <p:cNvGrpSpPr/>
            <p:nvPr/>
          </p:nvGrpSpPr>
          <p:grpSpPr>
            <a:xfrm>
              <a:off x="19075239" y="18249597"/>
              <a:ext cx="3458966" cy="4651821"/>
              <a:chOff x="13230337" y="5602346"/>
              <a:chExt cx="3458966" cy="4651820"/>
            </a:xfrm>
          </p:grpSpPr>
          <p:sp>
            <p:nvSpPr>
              <p:cNvPr id="338" name="Shape 74"/>
              <p:cNvSpPr/>
              <p:nvPr/>
            </p:nvSpPr>
            <p:spPr>
              <a:xfrm rot="18538951">
                <a:off x="12633910" y="6198773"/>
                <a:ext cx="4651820" cy="3458966"/>
              </a:xfrm>
              <a:prstGeom prst="ellipse">
                <a:avLst/>
              </a:prstGeom>
              <a:noFill/>
              <a:ln w="76200" cap="flat" cmpd="sng">
                <a:solidFill>
                  <a:srgbClr val="595959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39" name="Shape 84"/>
              <p:cNvPicPr preferRelativeResize="0"/>
              <p:nvPr/>
            </p:nvPicPr>
            <p:blipFill>
              <a:blip r:embed="rId40">
                <a:alphaModFix/>
              </a:blip>
              <a:stretch>
                <a:fillRect/>
              </a:stretch>
            </p:blipFill>
            <p:spPr>
              <a:xfrm>
                <a:off x="14903590" y="5882044"/>
                <a:ext cx="1607100" cy="1612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96" name="Shape 85"/>
            <p:cNvCxnSpPr/>
            <p:nvPr/>
          </p:nvCxnSpPr>
          <p:spPr>
            <a:xfrm flipH="1" flipV="1">
              <a:off x="21554483" y="22568017"/>
              <a:ext cx="515628" cy="2130302"/>
            </a:xfrm>
            <a:prstGeom prst="straightConnector1">
              <a:avLst/>
            </a:prstGeom>
            <a:noFill/>
            <a:ln w="762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297" name="Shape 86"/>
            <p:cNvGrpSpPr/>
            <p:nvPr/>
          </p:nvGrpSpPr>
          <p:grpSpPr>
            <a:xfrm>
              <a:off x="16964362" y="27246482"/>
              <a:ext cx="2975160" cy="2734212"/>
              <a:chOff x="3615456" y="16769230"/>
              <a:chExt cx="4113314" cy="3780190"/>
            </a:xfrm>
          </p:grpSpPr>
          <p:pic>
            <p:nvPicPr>
              <p:cNvPr id="336" name="Shape 79"/>
              <p:cNvPicPr preferRelativeResize="0"/>
              <p:nvPr/>
            </p:nvPicPr>
            <p:blipFill>
              <a:blip r:embed="rId41">
                <a:alphaModFix/>
              </a:blip>
              <a:stretch>
                <a:fillRect/>
              </a:stretch>
            </p:blipFill>
            <p:spPr>
              <a:xfrm>
                <a:off x="5005688" y="16769230"/>
                <a:ext cx="2723082" cy="37801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7" name="Shape 87"/>
              <p:cNvPicPr preferRelativeResize="0"/>
              <p:nvPr/>
            </p:nvPicPr>
            <p:blipFill>
              <a:blip r:embed="rId42">
                <a:alphaModFix/>
              </a:blip>
              <a:stretch>
                <a:fillRect/>
              </a:stretch>
            </p:blipFill>
            <p:spPr>
              <a:xfrm>
                <a:off x="3615456" y="18531783"/>
                <a:ext cx="1453741" cy="13928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8" name="Shape 88"/>
            <p:cNvGrpSpPr/>
            <p:nvPr/>
          </p:nvGrpSpPr>
          <p:grpSpPr>
            <a:xfrm>
              <a:off x="20447819" y="27026637"/>
              <a:ext cx="2240513" cy="3205612"/>
              <a:chOff x="8473701" y="16284145"/>
              <a:chExt cx="3328156" cy="4761757"/>
            </a:xfrm>
          </p:grpSpPr>
          <p:pic>
            <p:nvPicPr>
              <p:cNvPr id="334" name="Shape 81"/>
              <p:cNvPicPr preferRelativeResize="0"/>
              <p:nvPr/>
            </p:nvPicPr>
            <p:blipFill>
              <a:blip r:embed="rId43">
                <a:alphaModFix/>
              </a:blip>
              <a:stretch>
                <a:fillRect/>
              </a:stretch>
            </p:blipFill>
            <p:spPr>
              <a:xfrm>
                <a:off x="8707035" y="16284145"/>
                <a:ext cx="3094822" cy="47617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5" name="Shape 89"/>
              <p:cNvPicPr preferRelativeResize="0"/>
              <p:nvPr/>
            </p:nvPicPr>
            <p:blipFill>
              <a:blip r:embed="rId44">
                <a:alphaModFix/>
              </a:blip>
              <a:stretch>
                <a:fillRect/>
              </a:stretch>
            </p:blipFill>
            <p:spPr>
              <a:xfrm>
                <a:off x="8473701" y="18532977"/>
                <a:ext cx="2409824" cy="10030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9" name="Shape 91"/>
            <p:cNvGrpSpPr/>
            <p:nvPr/>
          </p:nvGrpSpPr>
          <p:grpSpPr>
            <a:xfrm>
              <a:off x="23842166" y="20230755"/>
              <a:ext cx="2452397" cy="2046982"/>
              <a:chOff x="16750775" y="9814953"/>
              <a:chExt cx="2896549" cy="2419696"/>
            </a:xfrm>
          </p:grpSpPr>
          <p:pic>
            <p:nvPicPr>
              <p:cNvPr id="332" name="Shape 75"/>
              <p:cNvPicPr preferRelativeResize="0"/>
              <p:nvPr/>
            </p:nvPicPr>
            <p:blipFill rotWithShape="1">
              <a:blip r:embed="rId45">
                <a:alphaModFix/>
              </a:blip>
              <a:srcRect l="13043" t="4643" r="43112"/>
              <a:stretch/>
            </p:blipFill>
            <p:spPr>
              <a:xfrm>
                <a:off x="17237500" y="9814953"/>
                <a:ext cx="2409824" cy="21800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3" name="Shape 92"/>
              <p:cNvPicPr preferRelativeResize="0"/>
              <p:nvPr/>
            </p:nvPicPr>
            <p:blipFill>
              <a:blip r:embed="rId46">
                <a:alphaModFix/>
              </a:blip>
              <a:stretch>
                <a:fillRect/>
              </a:stretch>
            </p:blipFill>
            <p:spPr>
              <a:xfrm>
                <a:off x="16750775" y="11524600"/>
                <a:ext cx="988675" cy="710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0" name="Shape 93"/>
            <p:cNvSpPr/>
            <p:nvPr/>
          </p:nvSpPr>
          <p:spPr>
            <a:xfrm>
              <a:off x="14439925" y="17090902"/>
              <a:ext cx="4388015" cy="1902356"/>
            </a:xfrm>
            <a:prstGeom prst="wedgeRoundRectCallout">
              <a:avLst>
                <a:gd name="adj1" fmla="val 29391"/>
                <a:gd name="adj2" fmla="val 142292"/>
                <a:gd name="adj3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19" tIns="91419" rIns="91419" bIns="9141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7826"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cs typeface="Helvetica Neue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7826"/>
                <a:buFontTx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Triggered </a:t>
              </a: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by execute command Ansible pulls images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, datasets from cloud storage, </a:t>
              </a: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and deploys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an experiment </a:t>
              </a: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on cluster and configues it.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"/>
                <a:cs typeface="Helvetica Neue"/>
              </a:endParaRPr>
            </a:p>
          </p:txBody>
        </p:sp>
        <p:sp>
          <p:nvSpPr>
            <p:cNvPr id="301" name="Shape 94"/>
            <p:cNvSpPr/>
            <p:nvPr/>
          </p:nvSpPr>
          <p:spPr>
            <a:xfrm>
              <a:off x="11680622" y="23123672"/>
              <a:ext cx="4930005" cy="2098090"/>
            </a:xfrm>
            <a:prstGeom prst="wedgeRoundRectCallout">
              <a:avLst>
                <a:gd name="adj1" fmla="val 76698"/>
                <a:gd name="adj2" fmla="val -36326"/>
                <a:gd name="adj3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19" tIns="91419" rIns="91419" bIns="91419" anchor="ctr" anchorCtr="0">
              <a:noAutofit/>
            </a:bodyPr>
            <a:lstStyle/>
            <a:p>
              <a:pPr marL="457170" marR="0" lvl="0" indent="-374627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Char char="●"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User pulls or pushes code versions and system images to </a:t>
              </a:r>
            </a:p>
            <a:p>
              <a:pPr marL="457170" marR="0" lvl="0" indent="-374627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Char char="●"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access / adapt / improve community artifacts (applications, workflows, jupyter notebooks, and Ansible playbook roles)</a:t>
              </a:r>
            </a:p>
          </p:txBody>
        </p:sp>
        <p:sp>
          <p:nvSpPr>
            <p:cNvPr id="302" name="Shape 95"/>
            <p:cNvSpPr/>
            <p:nvPr/>
          </p:nvSpPr>
          <p:spPr>
            <a:xfrm>
              <a:off x="26229160" y="23396125"/>
              <a:ext cx="3475527" cy="1462778"/>
            </a:xfrm>
            <a:prstGeom prst="wedgeRoundRectCallout">
              <a:avLst>
                <a:gd name="adj1" fmla="val -181812"/>
                <a:gd name="adj2" fmla="val -156901"/>
                <a:gd name="adj3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19" tIns="91419" rIns="91419" bIns="9141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User executes experiment or simulation using Ansible playbooks  that are available in github.</a:t>
              </a:r>
            </a:p>
          </p:txBody>
        </p:sp>
        <p:sp>
          <p:nvSpPr>
            <p:cNvPr id="303" name="Shape 96"/>
            <p:cNvSpPr txBox="1"/>
            <p:nvPr/>
          </p:nvSpPr>
          <p:spPr>
            <a:xfrm>
              <a:off x="19436885" y="16677744"/>
              <a:ext cx="3353098" cy="1811398"/>
            </a:xfrm>
            <a:prstGeom prst="rect">
              <a:avLst/>
            </a:prstGeom>
            <a:noFill/>
            <a:ln>
              <a:noFill/>
            </a:ln>
          </p:spPr>
          <p:txBody>
            <a:bodyPr lIns="91419" tIns="91419" rIns="91419" bIns="91419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Cluster configuration management, orchestration, and deployment</a:t>
              </a:r>
            </a:p>
          </p:txBody>
        </p:sp>
        <p:sp>
          <p:nvSpPr>
            <p:cNvPr id="304" name="Shape 97"/>
            <p:cNvSpPr txBox="1"/>
            <p:nvPr/>
          </p:nvSpPr>
          <p:spPr>
            <a:xfrm>
              <a:off x="23736780" y="18433565"/>
              <a:ext cx="3763800" cy="1261498"/>
            </a:xfrm>
            <a:prstGeom prst="rect">
              <a:avLst/>
            </a:prstGeom>
            <a:noFill/>
            <a:ln>
              <a:noFill/>
            </a:ln>
          </p:spPr>
          <p:txBody>
            <a:bodyPr lIns="91419" tIns="91419" rIns="91419" bIns="91419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Immutable &amp; versioned 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inputs and output </a:t>
              </a:r>
              <a:r>
                <a:rPr kumimoji="0" lang="en" sz="2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result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  <a:r>
                <a:rPr kumimoji="0" lang="en" sz="2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containing all information to re-execute it.</a:t>
              </a:r>
            </a:p>
          </p:txBody>
        </p:sp>
        <p:sp>
          <p:nvSpPr>
            <p:cNvPr id="305" name="Shape 99"/>
            <p:cNvSpPr/>
            <p:nvPr/>
          </p:nvSpPr>
          <p:spPr>
            <a:xfrm>
              <a:off x="26828823" y="15725910"/>
              <a:ext cx="3459302" cy="1261498"/>
            </a:xfrm>
            <a:prstGeom prst="wedgeRoundRectCallout">
              <a:avLst>
                <a:gd name="adj1" fmla="val -25752"/>
                <a:gd name="adj2" fmla="val 192773"/>
                <a:gd name="adj3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19" tIns="91419" rIns="91419" bIns="9141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Result stored in the cloud (access public or restricted).</a:t>
              </a:r>
            </a:p>
          </p:txBody>
        </p:sp>
        <p:sp>
          <p:nvSpPr>
            <p:cNvPr id="306" name="Shape 100"/>
            <p:cNvSpPr/>
            <p:nvPr/>
          </p:nvSpPr>
          <p:spPr>
            <a:xfrm>
              <a:off x="30215063" y="22134627"/>
              <a:ext cx="3459302" cy="1261498"/>
            </a:xfrm>
            <a:prstGeom prst="wedgeRoundRectCallout">
              <a:avLst>
                <a:gd name="adj1" fmla="val -129266"/>
                <a:gd name="adj2" fmla="val -137848"/>
                <a:gd name="adj3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19" tIns="91419" rIns="91419" bIns="9141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Users refers to data sets, results, and stores and shares analysis.</a:t>
              </a:r>
            </a:p>
          </p:txBody>
        </p:sp>
        <p:sp>
          <p:nvSpPr>
            <p:cNvPr id="307" name="Shape 101"/>
            <p:cNvSpPr/>
            <p:nvPr/>
          </p:nvSpPr>
          <p:spPr>
            <a:xfrm>
              <a:off x="23842166" y="25691968"/>
              <a:ext cx="3775711" cy="1679778"/>
            </a:xfrm>
            <a:prstGeom prst="wedgeRoundRectCallout">
              <a:avLst>
                <a:gd name="adj1" fmla="val -77147"/>
                <a:gd name="adj2" fmla="val 75733"/>
                <a:gd name="adj3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19" tIns="91419" rIns="91419" bIns="9141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Publications contain links to jupyter notebooks and results so that reviewers and readers can re-execute them.</a:t>
              </a:r>
            </a:p>
          </p:txBody>
        </p:sp>
        <p:sp>
          <p:nvSpPr>
            <p:cNvPr id="308" name="Shape 102"/>
            <p:cNvSpPr/>
            <p:nvPr/>
          </p:nvSpPr>
          <p:spPr>
            <a:xfrm>
              <a:off x="14636080" y="25574522"/>
              <a:ext cx="3459302" cy="1171989"/>
            </a:xfrm>
            <a:prstGeom prst="wedgeRoundRectCallout">
              <a:avLst>
                <a:gd name="adj1" fmla="val 68647"/>
                <a:gd name="adj2" fmla="val 92508"/>
                <a:gd name="adj3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19" tIns="91419" rIns="91419" bIns="9141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Jupyter notebooks contain analysis recipe with links to result. </a:t>
              </a:r>
            </a:p>
          </p:txBody>
        </p:sp>
        <p:sp>
          <p:nvSpPr>
            <p:cNvPr id="309" name="Shape 103"/>
            <p:cNvSpPr/>
            <p:nvPr/>
          </p:nvSpPr>
          <p:spPr>
            <a:xfrm>
              <a:off x="29300893" y="22968138"/>
              <a:ext cx="588600" cy="5886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19" tIns="91419" rIns="91419" bIns="9141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200" b="0" i="0" u="none" strike="noStrike" kern="0" cap="none" spc="0" normalizeH="0" baseline="0" noProof="0">
                  <a:ln>
                    <a:noFill/>
                  </a:ln>
                  <a:solidFill>
                    <a:srgbClr val="7F6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310" name="Shape 104"/>
            <p:cNvSpPr/>
            <p:nvPr/>
          </p:nvSpPr>
          <p:spPr>
            <a:xfrm>
              <a:off x="14145625" y="16678638"/>
              <a:ext cx="588600" cy="5886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19" tIns="91419" rIns="91419" bIns="9141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7F6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311" name="Shape 105"/>
            <p:cNvSpPr/>
            <p:nvPr/>
          </p:nvSpPr>
          <p:spPr>
            <a:xfrm>
              <a:off x="11442358" y="22684899"/>
              <a:ext cx="588600" cy="5886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19" tIns="91419" rIns="91419" bIns="9141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200" b="0" i="0" u="none" strike="noStrike" kern="0" cap="none" spc="0" normalizeH="0" baseline="0" noProof="0">
                  <a:ln>
                    <a:noFill/>
                  </a:ln>
                  <a:solidFill>
                    <a:srgbClr val="7F6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312" name="Shape 107"/>
            <p:cNvSpPr/>
            <p:nvPr/>
          </p:nvSpPr>
          <p:spPr>
            <a:xfrm>
              <a:off x="26511046" y="15205753"/>
              <a:ext cx="588600" cy="5886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19" tIns="91419" rIns="91419" bIns="9141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200" b="0" i="0" u="none" strike="noStrike" kern="0" cap="none" spc="0" normalizeH="0" baseline="0" noProof="0">
                  <a:ln>
                    <a:noFill/>
                  </a:ln>
                  <a:solidFill>
                    <a:srgbClr val="7F6000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313" name="Shape 108"/>
            <p:cNvSpPr/>
            <p:nvPr/>
          </p:nvSpPr>
          <p:spPr>
            <a:xfrm>
              <a:off x="33378942" y="21802249"/>
              <a:ext cx="588600" cy="5886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19" tIns="91419" rIns="91419" bIns="9141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200" b="0" i="0" u="none" strike="noStrike" kern="0" cap="none" spc="0" normalizeH="0" baseline="0" noProof="0">
                  <a:ln>
                    <a:noFill/>
                  </a:ln>
                  <a:solidFill>
                    <a:srgbClr val="7F6000"/>
                  </a:solidFill>
                  <a:effectLst/>
                  <a:uLnTx/>
                  <a:uFillTx/>
                </a:rPr>
                <a:t>6</a:t>
              </a:r>
            </a:p>
          </p:txBody>
        </p:sp>
        <p:sp>
          <p:nvSpPr>
            <p:cNvPr id="314" name="Shape 109"/>
            <p:cNvSpPr/>
            <p:nvPr/>
          </p:nvSpPr>
          <p:spPr>
            <a:xfrm>
              <a:off x="17788659" y="25316035"/>
              <a:ext cx="588600" cy="5886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19" tIns="91419" rIns="91419" bIns="9141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200" b="0" i="0" u="none" strike="noStrike" kern="0" cap="none" spc="0" normalizeH="0" baseline="0" noProof="0">
                  <a:ln>
                    <a:noFill/>
                  </a:ln>
                  <a:solidFill>
                    <a:srgbClr val="7F6000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315" name="Shape 110"/>
            <p:cNvSpPr/>
            <p:nvPr/>
          </p:nvSpPr>
          <p:spPr>
            <a:xfrm>
              <a:off x="27447860" y="25394197"/>
              <a:ext cx="588600" cy="5886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19" tIns="91419" rIns="91419" bIns="9141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200" b="0" i="0" u="none" strike="noStrike" kern="0" cap="none" spc="0" normalizeH="0" baseline="0" noProof="0">
                  <a:ln>
                    <a:noFill/>
                  </a:ln>
                  <a:solidFill>
                    <a:srgbClr val="7F6000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316" name="Shape 98"/>
            <p:cNvSpPr/>
            <p:nvPr/>
          </p:nvSpPr>
          <p:spPr>
            <a:xfrm>
              <a:off x="22403064" y="16051926"/>
              <a:ext cx="3459302" cy="1261498"/>
            </a:xfrm>
            <a:prstGeom prst="wedgeRoundRectCallout">
              <a:avLst>
                <a:gd name="adj1" fmla="val -25262"/>
                <a:gd name="adj2" fmla="val 240690"/>
                <a:gd name="adj3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19" tIns="91419" rIns="91419" bIns="9141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cs typeface="Helvetica Neue"/>
                </a:rPr>
                <a:t>Experiment or simulation produces output.</a:t>
              </a:r>
            </a:p>
          </p:txBody>
        </p:sp>
        <p:sp>
          <p:nvSpPr>
            <p:cNvPr id="317" name="Shape 106"/>
            <p:cNvSpPr/>
            <p:nvPr/>
          </p:nvSpPr>
          <p:spPr>
            <a:xfrm>
              <a:off x="22008500" y="15616155"/>
              <a:ext cx="588600" cy="5886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19" tIns="91419" rIns="91419" bIns="9141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7F6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319" name="Shape 74"/>
            <p:cNvSpPr/>
            <p:nvPr/>
          </p:nvSpPr>
          <p:spPr>
            <a:xfrm>
              <a:off x="28340805" y="16828097"/>
              <a:ext cx="7471997" cy="4071962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595959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19" tIns="91419" rIns="91419" bIns="91419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20" name="Picture 319"/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29281179" y="17759408"/>
              <a:ext cx="3639979" cy="912275"/>
            </a:xfrm>
            <a:prstGeom prst="rect">
              <a:avLst/>
            </a:prstGeom>
          </p:spPr>
        </p:pic>
        <p:grpSp>
          <p:nvGrpSpPr>
            <p:cNvPr id="321" name="Group 320"/>
            <p:cNvGrpSpPr/>
            <p:nvPr/>
          </p:nvGrpSpPr>
          <p:grpSpPr>
            <a:xfrm>
              <a:off x="32749919" y="17749356"/>
              <a:ext cx="2331230" cy="1881914"/>
              <a:chOff x="28964524" y="11728373"/>
              <a:chExt cx="4515726" cy="3382052"/>
            </a:xfrm>
          </p:grpSpPr>
          <p:pic>
            <p:nvPicPr>
              <p:cNvPr id="330" name="Picture 329"/>
              <p:cNvPicPr>
                <a:picLocks noChangeAspect="1"/>
              </p:cNvPicPr>
              <p:nvPr/>
            </p:nvPicPr>
            <p:blipFill rotWithShape="1">
              <a:blip r:embed="rId48"/>
              <a:srcRect l="6931" t="71147" r="39891"/>
              <a:stretch/>
            </p:blipFill>
            <p:spPr>
              <a:xfrm>
                <a:off x="28964524" y="13596623"/>
                <a:ext cx="4515726" cy="1513802"/>
              </a:xfrm>
              <a:prstGeom prst="rect">
                <a:avLst/>
              </a:prstGeom>
            </p:spPr>
          </p:pic>
          <p:pic>
            <p:nvPicPr>
              <p:cNvPr id="331" name="Picture 330"/>
              <p:cNvPicPr>
                <a:picLocks noChangeAspect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212737" y="11728373"/>
                <a:ext cx="2019301" cy="1917699"/>
              </a:xfrm>
              <a:prstGeom prst="rect">
                <a:avLst/>
              </a:prstGeom>
            </p:spPr>
          </p:pic>
        </p:grpSp>
        <p:cxnSp>
          <p:nvCxnSpPr>
            <p:cNvPr id="322" name="Shape 60"/>
            <p:cNvCxnSpPr>
              <a:endCxn id="290" idx="1"/>
            </p:cNvCxnSpPr>
            <p:nvPr/>
          </p:nvCxnSpPr>
          <p:spPr>
            <a:xfrm>
              <a:off x="17213070" y="22568016"/>
              <a:ext cx="2456481" cy="2726206"/>
            </a:xfrm>
            <a:prstGeom prst="straightConnector1">
              <a:avLst/>
            </a:prstGeom>
            <a:noFill/>
            <a:ln w="76200" cap="flat" cmpd="sng">
              <a:solidFill>
                <a:srgbClr val="595959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323" name="Shape 73"/>
            <p:cNvCxnSpPr>
              <a:stCxn id="287" idx="6"/>
              <a:endCxn id="338" idx="1"/>
            </p:cNvCxnSpPr>
            <p:nvPr/>
          </p:nvCxnSpPr>
          <p:spPr>
            <a:xfrm flipV="1">
              <a:off x="17720040" y="21084649"/>
              <a:ext cx="1099421" cy="278458"/>
            </a:xfrm>
            <a:prstGeom prst="straightConnector1">
              <a:avLst/>
            </a:prstGeom>
            <a:noFill/>
            <a:ln w="762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pic>
          <p:nvPicPr>
            <p:cNvPr id="324" name="Picture 4" descr="Chameleon"/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11292" y="20627603"/>
              <a:ext cx="2670898" cy="764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5" name="Picture 2" descr="CloudLab"/>
            <p:cNvPicPr>
              <a:picLocks noChangeAspect="1" noChangeArrowheads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11290" y="21558646"/>
              <a:ext cx="2217974" cy="385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6" name="TextBox 325"/>
            <p:cNvSpPr txBox="1"/>
            <p:nvPr/>
          </p:nvSpPr>
          <p:spPr>
            <a:xfrm>
              <a:off x="19939522" y="20097955"/>
              <a:ext cx="2225923" cy="754049"/>
            </a:xfrm>
            <a:prstGeom prst="rect">
              <a:avLst/>
            </a:prstGeom>
            <a:noFill/>
          </p:spPr>
          <p:txBody>
            <a:bodyPr wrap="square" lIns="91435" tIns="45718" rIns="91435" bIns="45718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PRObE</a:t>
              </a:r>
              <a:endPara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27" name="Picture 326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16231646" y="27824190"/>
              <a:ext cx="2239311" cy="697145"/>
            </a:xfrm>
            <a:prstGeom prst="rect">
              <a:avLst/>
            </a:prstGeom>
          </p:spPr>
        </p:pic>
        <p:cxnSp>
          <p:nvCxnSpPr>
            <p:cNvPr id="328" name="Shape 76"/>
            <p:cNvCxnSpPr>
              <a:stCxn id="338" idx="5"/>
            </p:cNvCxnSpPr>
            <p:nvPr/>
          </p:nvCxnSpPr>
          <p:spPr>
            <a:xfrm flipV="1">
              <a:off x="22757343" y="19509034"/>
              <a:ext cx="5736839" cy="582398"/>
            </a:xfrm>
            <a:prstGeom prst="straightConnector1">
              <a:avLst/>
            </a:prstGeom>
            <a:noFill/>
            <a:ln w="76200" cap="flat" cmpd="sng">
              <a:solidFill>
                <a:srgbClr val="595959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pic>
          <p:nvPicPr>
            <p:cNvPr id="329" name="Picture 328"/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22154208" y="28474956"/>
              <a:ext cx="1072718" cy="1072717"/>
            </a:xfrm>
            <a:prstGeom prst="rect">
              <a:avLst/>
            </a:prstGeom>
          </p:spPr>
        </p:pic>
        <p:pic>
          <p:nvPicPr>
            <p:cNvPr id="318" name="Picture 317"/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29281179" y="19509034"/>
              <a:ext cx="4951311" cy="574355"/>
            </a:xfrm>
            <a:prstGeom prst="rect">
              <a:avLst/>
            </a:prstGeom>
          </p:spPr>
        </p:pic>
        <p:cxnSp>
          <p:nvCxnSpPr>
            <p:cNvPr id="293" name="Shape 80"/>
            <p:cNvCxnSpPr/>
            <p:nvPr/>
          </p:nvCxnSpPr>
          <p:spPr>
            <a:xfrm>
              <a:off x="21129602" y="26531857"/>
              <a:ext cx="299662" cy="1020719"/>
            </a:xfrm>
            <a:prstGeom prst="straightConnector1">
              <a:avLst/>
            </a:prstGeom>
            <a:noFill/>
            <a:ln w="76200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340" name="TextBox 339"/>
          <p:cNvSpPr txBox="1"/>
          <p:nvPr/>
        </p:nvSpPr>
        <p:spPr>
          <a:xfrm>
            <a:off x="624295" y="5047977"/>
            <a:ext cx="13832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Reproducibility </a:t>
            </a:r>
            <a:r>
              <a:rPr lang="en-US" sz="6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as a </a:t>
            </a:r>
            <a:r>
              <a:rPr lang="en-US" sz="6000" b="1" dirty="0" err="1" smtClean="0">
                <a:solidFill>
                  <a:srgbClr val="90B91B"/>
                </a:solidFill>
                <a:latin typeface="Helvetica Neue"/>
                <a:cs typeface="Helvetica Neue"/>
              </a:rPr>
              <a:t>DevOps</a:t>
            </a:r>
            <a:r>
              <a:rPr lang="en-US" sz="6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 Problem</a:t>
            </a:r>
            <a:endParaRPr lang="en-US" sz="6000" b="1" dirty="0">
              <a:solidFill>
                <a:srgbClr val="90B91B"/>
              </a:solidFill>
              <a:latin typeface="Helvetica Neue"/>
              <a:cs typeface="Helvetica Neue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726011" y="6208933"/>
            <a:ext cx="153966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•"/>
            </a:pPr>
            <a:r>
              <a:rPr lang="en-US" sz="4000" dirty="0">
                <a:latin typeface="Helvetica Neue"/>
                <a:cs typeface="Helvetica Neue"/>
              </a:rPr>
              <a:t>Independently </a:t>
            </a:r>
            <a:r>
              <a:rPr lang="en-US" sz="4000" dirty="0" smtClean="0">
                <a:latin typeface="Helvetica Neue"/>
                <a:cs typeface="Helvetica Neue"/>
              </a:rPr>
              <a:t>validating experimental </a:t>
            </a:r>
            <a:r>
              <a:rPr lang="en-US" sz="4000" dirty="0">
                <a:latin typeface="Helvetica Neue"/>
                <a:cs typeface="Helvetica Neue"/>
              </a:rPr>
              <a:t>results is </a:t>
            </a:r>
            <a:r>
              <a:rPr lang="en-US" sz="4000" dirty="0" smtClean="0">
                <a:latin typeface="Helvetica Neue"/>
                <a:cs typeface="Helvetica Neue"/>
              </a:rPr>
              <a:t>challenging.</a:t>
            </a:r>
          </a:p>
          <a:p>
            <a:pPr marL="571500" indent="-571500">
              <a:buFontTx/>
              <a:buChar char="•"/>
            </a:pPr>
            <a:r>
              <a:rPr lang="en-US" sz="4000" dirty="0">
                <a:latin typeface="Helvetica Neue"/>
                <a:cs typeface="Helvetica Neue"/>
              </a:rPr>
              <a:t>Recreating experimental setup is often difficult to </a:t>
            </a:r>
            <a:r>
              <a:rPr lang="en-US" sz="4000" dirty="0" smtClean="0">
                <a:latin typeface="Helvetica Neue"/>
                <a:cs typeface="Helvetica Neue"/>
              </a:rPr>
              <a:t>impossible.  </a:t>
            </a:r>
            <a:endParaRPr lang="en-US" sz="4000" dirty="0">
              <a:latin typeface="Helvetica Neue"/>
              <a:cs typeface="Helvetica Neue"/>
            </a:endParaRPr>
          </a:p>
          <a:p>
            <a:pPr marL="571500" indent="-571500">
              <a:buFontTx/>
              <a:buChar char="•"/>
            </a:pPr>
            <a:r>
              <a:rPr lang="en-US" sz="4000" dirty="0" smtClean="0">
                <a:latin typeface="Helvetica Neue"/>
                <a:cs typeface="Helvetica Neue"/>
              </a:rPr>
              <a:t>Software </a:t>
            </a:r>
            <a:r>
              <a:rPr lang="en-US" sz="4000" dirty="0">
                <a:latin typeface="Helvetica Neue"/>
                <a:cs typeface="Helvetica Neue"/>
              </a:rPr>
              <a:t>engineers deal with reproducibility all the </a:t>
            </a:r>
            <a:r>
              <a:rPr lang="en-US" sz="4000" dirty="0" smtClean="0">
                <a:latin typeface="Helvetica Neue"/>
                <a:cs typeface="Helvetica Neue"/>
              </a:rPr>
              <a:t>time:</a:t>
            </a:r>
            <a:endParaRPr lang="en-US" sz="4000" dirty="0">
              <a:latin typeface="Helvetica Neue"/>
              <a:cs typeface="Helvetica Neue"/>
            </a:endParaRPr>
          </a:p>
          <a:p>
            <a:r>
              <a:rPr lang="en-US" sz="4000" dirty="0"/>
              <a:t>           -  Bug </a:t>
            </a:r>
            <a:r>
              <a:rPr lang="en-US" sz="4000" b="1" dirty="0"/>
              <a:t>A</a:t>
            </a:r>
            <a:r>
              <a:rPr lang="en-US" sz="4000" dirty="0"/>
              <a:t> can be reproduced in version </a:t>
            </a:r>
            <a:r>
              <a:rPr lang="en-US" sz="4000" b="1" dirty="0"/>
              <a:t>X</a:t>
            </a:r>
            <a:r>
              <a:rPr lang="en-US" sz="4000" dirty="0"/>
              <a:t> on platform </a:t>
            </a:r>
            <a:r>
              <a:rPr lang="en-US" sz="4000" b="1" dirty="0"/>
              <a:t>Y</a:t>
            </a:r>
            <a:r>
              <a:rPr lang="en-US" sz="4000" dirty="0"/>
              <a:t> using input </a:t>
            </a:r>
            <a:r>
              <a:rPr lang="en-US" sz="4000" b="1" dirty="0" smtClean="0"/>
              <a:t>Z</a:t>
            </a:r>
            <a:r>
              <a:rPr lang="en-US" sz="4000" dirty="0" smtClean="0"/>
              <a:t>.</a:t>
            </a:r>
            <a:endParaRPr lang="en-US" sz="4000" dirty="0" smtClean="0">
              <a:latin typeface="Helvetica Neue"/>
              <a:cs typeface="Helvetica Neue"/>
            </a:endParaRPr>
          </a:p>
          <a:p>
            <a:pPr marL="571500" indent="-571500">
              <a:buFontTx/>
              <a:buChar char="•"/>
            </a:pPr>
            <a:r>
              <a:rPr lang="en-US" sz="4000" dirty="0">
                <a:latin typeface="Helvetica Neue"/>
                <a:cs typeface="Helvetica Neue"/>
              </a:rPr>
              <a:t>S</a:t>
            </a:r>
            <a:r>
              <a:rPr lang="en-US" sz="4000" dirty="0" smtClean="0">
                <a:latin typeface="Helvetica Neue"/>
                <a:cs typeface="Helvetica Neue"/>
              </a:rPr>
              <a:t>hared (</a:t>
            </a:r>
            <a:r>
              <a:rPr lang="en-US" sz="3600" dirty="0" smtClean="0">
                <a:latin typeface="Helvetica Neue"/>
                <a:cs typeface="Helvetica Neue"/>
              </a:rPr>
              <a:t>cloud</a:t>
            </a:r>
            <a:r>
              <a:rPr lang="en-US" sz="4000" dirty="0" smtClean="0">
                <a:latin typeface="Helvetica Neue"/>
                <a:cs typeface="Helvetica Neue"/>
              </a:rPr>
              <a:t>) computing and storage services readily available.</a:t>
            </a:r>
          </a:p>
          <a:p>
            <a:pPr marL="571500" indent="-571500">
              <a:buFontTx/>
              <a:buChar char="•"/>
            </a:pPr>
            <a:r>
              <a:rPr lang="en-US" sz="4000" b="1" dirty="0">
                <a:latin typeface="Helvetica Neue"/>
                <a:cs typeface="Helvetica Neue"/>
              </a:rPr>
              <a:t>Manage </a:t>
            </a:r>
            <a:r>
              <a:rPr lang="en-US" sz="4000" b="1" dirty="0" smtClean="0">
                <a:latin typeface="Helvetica Neue"/>
                <a:cs typeface="Helvetica Neue"/>
              </a:rPr>
              <a:t>an academic article as </a:t>
            </a:r>
            <a:r>
              <a:rPr lang="en-US" sz="4000" b="1" dirty="0">
                <a:latin typeface="Helvetica Neue"/>
                <a:cs typeface="Helvetica Neue"/>
              </a:rPr>
              <a:t>a software project</a:t>
            </a:r>
            <a:r>
              <a:rPr lang="en-US" sz="4000" b="1" dirty="0" smtClean="0">
                <a:latin typeface="Helvetica Neue"/>
                <a:cs typeface="Helvetica Neue"/>
              </a:rPr>
              <a:t>!</a:t>
            </a:r>
            <a:endParaRPr lang="en-US" sz="4000" b="1" dirty="0" smtClean="0">
              <a:latin typeface="Helvetica Neue"/>
              <a:cs typeface="Helvetica Neue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624295" y="10661300"/>
            <a:ext cx="5315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Our Approach</a:t>
            </a:r>
            <a:endParaRPr lang="en-US" sz="6000" b="1" dirty="0">
              <a:solidFill>
                <a:srgbClr val="90B91B"/>
              </a:solidFill>
              <a:latin typeface="Helvetica Neue"/>
              <a:cs typeface="Helvetica Neue"/>
            </a:endParaRPr>
          </a:p>
        </p:txBody>
      </p:sp>
      <p:cxnSp>
        <p:nvCxnSpPr>
          <p:cNvPr id="343" name="Straight Arrow Connector 342"/>
          <p:cNvCxnSpPr/>
          <p:nvPr/>
        </p:nvCxnSpPr>
        <p:spPr>
          <a:xfrm>
            <a:off x="10467665" y="16279855"/>
            <a:ext cx="1741911" cy="3121046"/>
          </a:xfrm>
          <a:prstGeom prst="straightConnector1">
            <a:avLst/>
          </a:prstGeom>
          <a:ln w="228600" cmpd="sng">
            <a:solidFill>
              <a:srgbClr val="7F7F7F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708666" y="17244962"/>
            <a:ext cx="9879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Helvetica Neue"/>
                <a:cs typeface="Helvetica Neue"/>
              </a:rPr>
              <a:t>Popper</a:t>
            </a:r>
            <a:r>
              <a:rPr lang="en-US" sz="3600" dirty="0" smtClean="0">
                <a:latin typeface="Helvetica Neue"/>
                <a:cs typeface="Helvetica Neue"/>
              </a:rPr>
              <a:t>: Take a common generic experimentation workflow (above)  and apply a </a:t>
            </a:r>
            <a:r>
              <a:rPr lang="en-US" sz="3600" i="1" dirty="0" err="1" smtClean="0">
                <a:latin typeface="Helvetica Neue"/>
                <a:cs typeface="Helvetica Neue"/>
              </a:rPr>
              <a:t>DevOps</a:t>
            </a:r>
            <a:r>
              <a:rPr lang="en-US" sz="3600" dirty="0" smtClean="0">
                <a:latin typeface="Helvetica Neue"/>
                <a:cs typeface="Helvetica Neue"/>
              </a:rPr>
              <a:t> practice used in the development of open source software (OSS) projects (below)</a:t>
            </a:r>
            <a:r>
              <a:rPr lang="en-US" sz="3600" dirty="0" smtClean="0">
                <a:latin typeface="Helvetica Neue"/>
                <a:cs typeface="Helvetica Neue"/>
              </a:rPr>
              <a:t>.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726011" y="27082999"/>
            <a:ext cx="18931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Helvetica Neue"/>
                <a:cs typeface="Helvetica Neue"/>
              </a:rPr>
              <a:t>Tools: </a:t>
            </a:r>
            <a:r>
              <a:rPr lang="en-US" sz="3600" dirty="0" smtClean="0">
                <a:latin typeface="Helvetica Neue"/>
                <a:cs typeface="Helvetica Neue"/>
              </a:rPr>
              <a:t>generate </a:t>
            </a:r>
            <a:r>
              <a:rPr lang="en-US" sz="3600" dirty="0" err="1" smtClean="0">
                <a:latin typeface="Helvetica Neue"/>
                <a:cs typeface="Helvetica Neue"/>
              </a:rPr>
              <a:t>referenceable</a:t>
            </a:r>
            <a:r>
              <a:rPr lang="en-US" sz="3600" dirty="0" smtClean="0">
                <a:latin typeface="Helvetica Neue"/>
                <a:cs typeface="Helvetica Neue"/>
              </a:rPr>
              <a:t> assets (associate unique IDs to binaries, data, configuration and infrastructure state); usable from scripts/CLI and capable of acting upon IDs.</a:t>
            </a:r>
          </a:p>
          <a:p>
            <a:r>
              <a:rPr lang="en-US" sz="3600" b="1" dirty="0" smtClean="0">
                <a:latin typeface="Helvetica Neue"/>
                <a:cs typeface="Helvetica Neue"/>
              </a:rPr>
              <a:t>Experiment</a:t>
            </a:r>
            <a:r>
              <a:rPr lang="en-US" sz="3600" dirty="0" smtClean="0">
                <a:latin typeface="Helvetica Neue"/>
                <a:cs typeface="Helvetica Neue"/>
              </a:rPr>
              <a:t>: Provide all necessary assets in a single repository (self-contained), including experiment code, orchestration logic, data dependencies, results and validation criteria.</a:t>
            </a:r>
          </a:p>
          <a:p>
            <a:r>
              <a:rPr lang="en-US" sz="3600" b="1" dirty="0" smtClean="0">
                <a:latin typeface="Helvetica Neue"/>
                <a:cs typeface="Helvetica Neue"/>
              </a:rPr>
              <a:t>Article</a:t>
            </a:r>
            <a:r>
              <a:rPr lang="en-US" sz="3600" dirty="0" smtClean="0">
                <a:latin typeface="Helvetica Neue"/>
                <a:cs typeface="Helvetica Neue"/>
              </a:rPr>
              <a:t>: Provide full text and figures of article, as well as all popper-compliant experiments.</a:t>
            </a:r>
            <a:endParaRPr lang="en-US" sz="3600" dirty="0" smtClean="0">
              <a:latin typeface="Helvetica Neue"/>
              <a:cs typeface="Helvetica Neue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708667" y="25789837"/>
            <a:ext cx="7448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Popper Compliance</a:t>
            </a:r>
            <a:endParaRPr lang="en-US" sz="6000" b="1" dirty="0">
              <a:solidFill>
                <a:srgbClr val="90B91B"/>
              </a:solidFill>
              <a:latin typeface="Helvetica Neue"/>
              <a:cs typeface="Helvetica Neue"/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34286125" y="20327103"/>
            <a:ext cx="6864054" cy="7201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200" b="1" dirty="0" err="1" smtClean="0">
                <a:latin typeface="Consolas"/>
                <a:cs typeface="Consolas"/>
              </a:rPr>
              <a:t>mypaper</a:t>
            </a:r>
            <a:r>
              <a:rPr lang="de-DE" sz="2200" b="1" dirty="0" err="1">
                <a:latin typeface="Consolas"/>
                <a:cs typeface="Consolas"/>
              </a:rPr>
              <a:t>-repo</a:t>
            </a:r>
            <a:endParaRPr lang="de-DE" sz="2200" b="1" dirty="0">
              <a:latin typeface="Consolas"/>
              <a:cs typeface="Consolas"/>
            </a:endParaRPr>
          </a:p>
          <a:p>
            <a:r>
              <a:rPr lang="de-DE" sz="2200" b="1" dirty="0">
                <a:latin typeface="Consolas"/>
                <a:cs typeface="Consolas"/>
              </a:rPr>
              <a:t>| </a:t>
            </a:r>
            <a:r>
              <a:rPr lang="de-DE" sz="2200" b="1" dirty="0" err="1">
                <a:latin typeface="Consolas"/>
                <a:cs typeface="Consolas"/>
              </a:rPr>
              <a:t>README.md</a:t>
            </a:r>
            <a:endParaRPr lang="de-DE" sz="2200" b="1" dirty="0">
              <a:latin typeface="Consolas"/>
              <a:cs typeface="Consolas"/>
            </a:endParaRPr>
          </a:p>
          <a:p>
            <a:r>
              <a:rPr lang="de-DE" sz="2200" b="1" dirty="0">
                <a:latin typeface="Consolas"/>
                <a:cs typeface="Consolas"/>
              </a:rPr>
              <a:t>| .git/</a:t>
            </a:r>
          </a:p>
          <a:p>
            <a:r>
              <a:rPr lang="de-DE" sz="2200" b="1" dirty="0">
                <a:latin typeface="Consolas"/>
                <a:cs typeface="Consolas"/>
              </a:rPr>
              <a:t>| .</a:t>
            </a:r>
            <a:r>
              <a:rPr lang="de-DE" sz="2200" b="1" dirty="0" err="1">
                <a:latin typeface="Consolas"/>
                <a:cs typeface="Consolas"/>
              </a:rPr>
              <a:t>popper.yml</a:t>
            </a:r>
            <a:endParaRPr lang="de-DE" sz="2200" b="1" dirty="0">
              <a:latin typeface="Consolas"/>
              <a:cs typeface="Consolas"/>
            </a:endParaRPr>
          </a:p>
          <a:p>
            <a:r>
              <a:rPr lang="de-DE" sz="2200" b="1" dirty="0">
                <a:latin typeface="Consolas"/>
                <a:cs typeface="Consolas"/>
              </a:rPr>
              <a:t>| .</a:t>
            </a:r>
            <a:r>
              <a:rPr lang="de-DE" sz="2200" b="1" dirty="0" err="1">
                <a:latin typeface="Consolas"/>
                <a:cs typeface="Consolas"/>
              </a:rPr>
              <a:t>travis.yml</a:t>
            </a:r>
            <a:endParaRPr lang="de-DE" sz="2200" b="1" dirty="0">
              <a:latin typeface="Consolas"/>
              <a:cs typeface="Consolas"/>
            </a:endParaRPr>
          </a:p>
          <a:p>
            <a:r>
              <a:rPr lang="de-DE" sz="2200" b="1" dirty="0">
                <a:latin typeface="Consolas"/>
                <a:cs typeface="Consolas"/>
              </a:rPr>
              <a:t>| </a:t>
            </a:r>
            <a:r>
              <a:rPr lang="de-DE" sz="2200" b="1" dirty="0" err="1">
                <a:latin typeface="Consolas"/>
                <a:cs typeface="Consolas"/>
              </a:rPr>
              <a:t>experiments</a:t>
            </a:r>
            <a:endParaRPr lang="de-DE" sz="2200" b="1" dirty="0">
              <a:latin typeface="Consolas"/>
              <a:cs typeface="Consolas"/>
            </a:endParaRPr>
          </a:p>
          <a:p>
            <a:r>
              <a:rPr lang="de-DE" sz="2200" b="1" dirty="0">
                <a:latin typeface="Consolas"/>
                <a:cs typeface="Consolas"/>
              </a:rPr>
              <a:t>|   |-- </a:t>
            </a:r>
            <a:r>
              <a:rPr lang="de-DE" sz="2200" b="1" dirty="0" err="1" smtClean="0">
                <a:latin typeface="Consolas"/>
                <a:cs typeface="Consolas"/>
              </a:rPr>
              <a:t>gassyfs</a:t>
            </a:r>
            <a:endParaRPr lang="de-DE" sz="2200" b="1" dirty="0">
              <a:latin typeface="Consolas"/>
              <a:cs typeface="Consolas"/>
            </a:endParaRPr>
          </a:p>
          <a:p>
            <a:r>
              <a:rPr lang="de-DE" sz="2200" b="1" dirty="0">
                <a:latin typeface="Consolas"/>
                <a:cs typeface="Consolas"/>
              </a:rPr>
              <a:t>|   |   |-- </a:t>
            </a:r>
            <a:r>
              <a:rPr lang="de-DE" sz="2200" b="1" dirty="0" err="1">
                <a:latin typeface="Consolas"/>
                <a:cs typeface="Consolas"/>
              </a:rPr>
              <a:t>datasets</a:t>
            </a:r>
            <a:r>
              <a:rPr lang="de-DE" sz="2200" b="1" dirty="0">
                <a:latin typeface="Consolas"/>
                <a:cs typeface="Consolas"/>
              </a:rPr>
              <a:t>/</a:t>
            </a:r>
          </a:p>
          <a:p>
            <a:r>
              <a:rPr lang="de-DE" sz="2200" b="1" dirty="0">
                <a:latin typeface="Consolas"/>
                <a:cs typeface="Consolas"/>
              </a:rPr>
              <a:t>|   |       |-- input-</a:t>
            </a:r>
            <a:r>
              <a:rPr lang="de-DE" sz="2200" b="1" dirty="0" err="1">
                <a:latin typeface="Consolas"/>
                <a:cs typeface="Consolas"/>
              </a:rPr>
              <a:t>data.csv</a:t>
            </a:r>
            <a:endParaRPr lang="de-DE" sz="2200" b="1" dirty="0">
              <a:latin typeface="Consolas"/>
              <a:cs typeface="Consolas"/>
            </a:endParaRPr>
          </a:p>
          <a:p>
            <a:r>
              <a:rPr lang="de-DE" sz="2200" b="1" dirty="0">
                <a:latin typeface="Consolas"/>
                <a:cs typeface="Consolas"/>
              </a:rPr>
              <a:t>|   |   |-- </a:t>
            </a:r>
            <a:r>
              <a:rPr lang="de-DE" sz="2200" b="1" dirty="0" err="1">
                <a:latin typeface="Consolas"/>
                <a:cs typeface="Consolas"/>
              </a:rPr>
              <a:t>figure.png</a:t>
            </a:r>
            <a:endParaRPr lang="de-DE" sz="2200" b="1" dirty="0">
              <a:latin typeface="Consolas"/>
              <a:cs typeface="Consolas"/>
            </a:endParaRPr>
          </a:p>
          <a:p>
            <a:r>
              <a:rPr lang="de-DE" sz="2200" b="1" dirty="0">
                <a:latin typeface="Consolas"/>
                <a:cs typeface="Consolas"/>
              </a:rPr>
              <a:t>|   |   |-- </a:t>
            </a:r>
            <a:r>
              <a:rPr lang="de-DE" sz="2200" b="1" dirty="0" err="1">
                <a:latin typeface="Consolas"/>
                <a:cs typeface="Consolas"/>
              </a:rPr>
              <a:t>process-result.py</a:t>
            </a:r>
            <a:endParaRPr lang="de-DE" sz="2200" b="1" dirty="0">
              <a:latin typeface="Consolas"/>
              <a:cs typeface="Consolas"/>
            </a:endParaRPr>
          </a:p>
          <a:p>
            <a:r>
              <a:rPr lang="de-DE" sz="2200" b="1" dirty="0">
                <a:latin typeface="Consolas"/>
                <a:cs typeface="Consolas"/>
              </a:rPr>
              <a:t>|   |   |-- </a:t>
            </a:r>
            <a:r>
              <a:rPr lang="de-DE" sz="2200" b="1" dirty="0" err="1">
                <a:latin typeface="Consolas"/>
                <a:cs typeface="Consolas"/>
              </a:rPr>
              <a:t>setup.yml</a:t>
            </a:r>
            <a:endParaRPr lang="de-DE" sz="2200" b="1" dirty="0">
              <a:latin typeface="Consolas"/>
              <a:cs typeface="Consolas"/>
            </a:endParaRPr>
          </a:p>
          <a:p>
            <a:r>
              <a:rPr lang="de-DE" sz="2200" b="1" dirty="0">
                <a:latin typeface="Consolas"/>
                <a:cs typeface="Consolas"/>
              </a:rPr>
              <a:t>|   |   |-- </a:t>
            </a:r>
            <a:r>
              <a:rPr lang="de-DE" sz="2200" b="1" dirty="0" err="1">
                <a:latin typeface="Consolas"/>
                <a:cs typeface="Consolas"/>
              </a:rPr>
              <a:t>results.csv</a:t>
            </a:r>
            <a:endParaRPr lang="de-DE" sz="2200" b="1" dirty="0">
              <a:latin typeface="Consolas"/>
              <a:cs typeface="Consolas"/>
            </a:endParaRPr>
          </a:p>
          <a:p>
            <a:r>
              <a:rPr lang="de-DE" sz="2200" b="1" dirty="0">
                <a:latin typeface="Consolas"/>
                <a:cs typeface="Consolas"/>
              </a:rPr>
              <a:t>|   |   |-- </a:t>
            </a:r>
            <a:r>
              <a:rPr lang="de-DE" sz="2200" b="1" dirty="0" err="1">
                <a:latin typeface="Consolas"/>
                <a:cs typeface="Consolas"/>
              </a:rPr>
              <a:t>run.sh</a:t>
            </a:r>
            <a:endParaRPr lang="de-DE" sz="2200" b="1" dirty="0">
              <a:latin typeface="Consolas"/>
              <a:cs typeface="Consolas"/>
            </a:endParaRPr>
          </a:p>
          <a:p>
            <a:r>
              <a:rPr lang="de-DE" sz="2200" b="1" dirty="0">
                <a:latin typeface="Consolas"/>
                <a:cs typeface="Consolas"/>
              </a:rPr>
              <a:t>|   |   |-- </a:t>
            </a:r>
            <a:r>
              <a:rPr lang="de-DE" sz="2200" b="1" dirty="0" err="1">
                <a:latin typeface="Consolas"/>
                <a:cs typeface="Consolas"/>
              </a:rPr>
              <a:t>validations.aver</a:t>
            </a:r>
            <a:endParaRPr lang="de-DE" sz="2200" b="1" dirty="0">
              <a:latin typeface="Consolas"/>
              <a:cs typeface="Consolas"/>
            </a:endParaRPr>
          </a:p>
          <a:p>
            <a:r>
              <a:rPr lang="de-DE" sz="2200" b="1" dirty="0">
                <a:latin typeface="Consolas"/>
                <a:cs typeface="Consolas"/>
              </a:rPr>
              <a:t>|   |    -- </a:t>
            </a:r>
            <a:r>
              <a:rPr lang="de-DE" sz="2200" b="1" dirty="0" err="1">
                <a:latin typeface="Consolas"/>
                <a:cs typeface="Consolas"/>
              </a:rPr>
              <a:t>vars.yml</a:t>
            </a:r>
            <a:endParaRPr lang="de-DE" sz="2200" b="1" dirty="0">
              <a:latin typeface="Consolas"/>
              <a:cs typeface="Consolas"/>
            </a:endParaRPr>
          </a:p>
          <a:p>
            <a:r>
              <a:rPr lang="de-DE" sz="2200" b="1" dirty="0">
                <a:latin typeface="Consolas"/>
                <a:cs typeface="Consolas"/>
              </a:rPr>
              <a:t>| </a:t>
            </a:r>
            <a:r>
              <a:rPr lang="de-DE" sz="2200" b="1" dirty="0" err="1">
                <a:latin typeface="Consolas"/>
                <a:cs typeface="Consolas"/>
              </a:rPr>
              <a:t>paper</a:t>
            </a:r>
            <a:endParaRPr lang="de-DE" sz="2200" b="1" dirty="0">
              <a:latin typeface="Consolas"/>
              <a:cs typeface="Consolas"/>
            </a:endParaRPr>
          </a:p>
          <a:p>
            <a:r>
              <a:rPr lang="de-DE" sz="2200" b="1" dirty="0">
                <a:latin typeface="Consolas"/>
                <a:cs typeface="Consolas"/>
              </a:rPr>
              <a:t>|   |-- </a:t>
            </a:r>
            <a:r>
              <a:rPr lang="de-DE" sz="2200" b="1" dirty="0" err="1">
                <a:latin typeface="Consolas"/>
                <a:cs typeface="Consolas"/>
              </a:rPr>
              <a:t>build.sh</a:t>
            </a:r>
            <a:endParaRPr lang="de-DE" sz="2200" b="1" dirty="0">
              <a:latin typeface="Consolas"/>
              <a:cs typeface="Consolas"/>
            </a:endParaRPr>
          </a:p>
          <a:p>
            <a:r>
              <a:rPr lang="de-DE" sz="2200" b="1" dirty="0">
                <a:latin typeface="Consolas"/>
                <a:cs typeface="Consolas"/>
              </a:rPr>
              <a:t>|   |-- </a:t>
            </a:r>
            <a:r>
              <a:rPr lang="de-DE" sz="2200" b="1" dirty="0" err="1">
                <a:latin typeface="Consolas"/>
                <a:cs typeface="Consolas"/>
              </a:rPr>
              <a:t>figures</a:t>
            </a:r>
            <a:r>
              <a:rPr lang="de-DE" sz="2200" b="1" dirty="0">
                <a:latin typeface="Consolas"/>
                <a:cs typeface="Consolas"/>
              </a:rPr>
              <a:t>/</a:t>
            </a:r>
          </a:p>
          <a:p>
            <a:r>
              <a:rPr lang="de-DE" sz="2200" b="1" dirty="0">
                <a:latin typeface="Consolas"/>
                <a:cs typeface="Consolas"/>
              </a:rPr>
              <a:t>|   |-- </a:t>
            </a:r>
            <a:r>
              <a:rPr lang="de-DE" sz="2200" b="1" dirty="0" err="1">
                <a:latin typeface="Consolas"/>
                <a:cs typeface="Consolas"/>
              </a:rPr>
              <a:t>paper.tex</a:t>
            </a:r>
            <a:endParaRPr lang="de-DE" sz="2200" b="1" dirty="0">
              <a:latin typeface="Consolas"/>
              <a:cs typeface="Consolas"/>
            </a:endParaRPr>
          </a:p>
          <a:p>
            <a:r>
              <a:rPr lang="de-DE" sz="2200" b="1" dirty="0">
                <a:latin typeface="Consolas"/>
                <a:cs typeface="Consolas"/>
              </a:rPr>
              <a:t>|    -- </a:t>
            </a:r>
            <a:r>
              <a:rPr lang="de-DE" sz="2200" b="1" dirty="0" err="1">
                <a:latin typeface="Consolas"/>
                <a:cs typeface="Consolas"/>
              </a:rPr>
              <a:t>references.bib</a:t>
            </a:r>
            <a:endParaRPr lang="en-US" sz="2200" b="1" dirty="0">
              <a:latin typeface="Consolas"/>
              <a:cs typeface="Consolas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33970743" y="19092891"/>
            <a:ext cx="645703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Project Structure</a:t>
            </a:r>
            <a:endParaRPr lang="en-US" sz="6000" dirty="0">
              <a:solidFill>
                <a:srgbClr val="90B91B"/>
              </a:solidFill>
              <a:latin typeface="Helvetica Neue"/>
              <a:cs typeface="Helvetica Neue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0749249" y="25789837"/>
            <a:ext cx="11691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Communities Following Popper</a:t>
            </a:r>
            <a:endParaRPr lang="en-US" sz="6000" b="1" dirty="0">
              <a:solidFill>
                <a:srgbClr val="90B91B"/>
              </a:solidFill>
              <a:latin typeface="Helvetica Neue"/>
              <a:cs typeface="Helvetica Neue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0749249" y="27102057"/>
            <a:ext cx="11653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•"/>
            </a:pPr>
            <a:r>
              <a:rPr lang="en-US" sz="3600" dirty="0" smtClean="0">
                <a:latin typeface="Helvetica Neue"/>
                <a:cs typeface="Helvetica Neue"/>
              </a:rPr>
              <a:t>Computer Systems Research (UCSC; UW Madison).</a:t>
            </a:r>
            <a:endParaRPr lang="en-US" sz="3600" dirty="0" smtClean="0">
              <a:latin typeface="Helvetica Neue"/>
              <a:cs typeface="Helvetica Neue"/>
            </a:endParaRPr>
          </a:p>
          <a:p>
            <a:pPr marL="571500" indent="-571500">
              <a:buFontTx/>
              <a:buChar char="•"/>
            </a:pPr>
            <a:r>
              <a:rPr lang="en-US" sz="3600" dirty="0" smtClean="0">
                <a:latin typeface="Helvetica Neue"/>
                <a:cs typeface="Helvetica Neue"/>
              </a:rPr>
              <a:t>High Performance Computing (Sandia, LLNL, LANL).</a:t>
            </a:r>
            <a:endParaRPr lang="en-US" sz="3600" dirty="0" smtClean="0">
              <a:latin typeface="Helvetica Neue"/>
              <a:cs typeface="Helvetica Neue"/>
            </a:endParaRPr>
          </a:p>
          <a:p>
            <a:pPr marL="571500" indent="-571500">
              <a:buFontTx/>
              <a:buChar char="•"/>
            </a:pPr>
            <a:r>
              <a:rPr lang="en-US" sz="3600" dirty="0" smtClean="0">
                <a:latin typeface="Helvetica Neue"/>
                <a:cs typeface="Helvetica Neue"/>
              </a:rPr>
              <a:t>Games and Playable Media (UCSC).</a:t>
            </a:r>
            <a:endParaRPr lang="en-US" sz="3600" dirty="0" smtClean="0">
              <a:latin typeface="Helvetica Neue"/>
              <a:cs typeface="Helvetica Neue"/>
            </a:endParaRPr>
          </a:p>
          <a:p>
            <a:pPr marL="571500" indent="-571500">
              <a:buFontTx/>
              <a:buChar char="•"/>
            </a:pPr>
            <a:r>
              <a:rPr lang="en-US" sz="3600" dirty="0" smtClean="0">
                <a:latin typeface="Helvetica Neue"/>
                <a:cs typeface="Helvetica Neue"/>
              </a:rPr>
              <a:t>Genomics (UCSC).</a:t>
            </a:r>
          </a:p>
          <a:p>
            <a:pPr marL="571500" indent="-571500">
              <a:buFontTx/>
              <a:buChar char="•"/>
            </a:pPr>
            <a:r>
              <a:rPr lang="en-US" sz="3600" dirty="0" smtClean="0">
                <a:latin typeface="Helvetica Neue"/>
                <a:cs typeface="Helvetica Neue"/>
              </a:rPr>
              <a:t>Numeric Weather Prediction (Big Weather Web).</a:t>
            </a:r>
            <a:endParaRPr lang="en-US" sz="3600" dirty="0">
              <a:latin typeface="Helvetica Neue"/>
              <a:cs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144045" y="20327103"/>
            <a:ext cx="11258803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/>
                <a:cs typeface="Consolas"/>
              </a:rPr>
              <a:t>$ cd </a:t>
            </a:r>
            <a:r>
              <a:rPr lang="en-US" sz="2200" b="1" dirty="0" err="1">
                <a:latin typeface="Consolas"/>
                <a:cs typeface="Consolas"/>
              </a:rPr>
              <a:t>mypaper</a:t>
            </a:r>
            <a:r>
              <a:rPr lang="en-US" sz="2200" b="1" dirty="0">
                <a:latin typeface="Consolas"/>
                <a:cs typeface="Consolas"/>
              </a:rPr>
              <a:t>-repo</a:t>
            </a:r>
          </a:p>
          <a:p>
            <a:r>
              <a:rPr lang="en-US" sz="2200" b="1" dirty="0">
                <a:latin typeface="Consolas"/>
                <a:cs typeface="Consolas"/>
              </a:rPr>
              <a:t>$ popper </a:t>
            </a:r>
            <a:r>
              <a:rPr lang="en-US" sz="2200" b="1" dirty="0" err="1">
                <a:latin typeface="Consolas"/>
                <a:cs typeface="Consolas"/>
              </a:rPr>
              <a:t>init</a:t>
            </a:r>
            <a:endParaRPr lang="en-US" sz="2200" b="1" dirty="0">
              <a:latin typeface="Consolas"/>
              <a:cs typeface="Consolas"/>
            </a:endParaRPr>
          </a:p>
          <a:p>
            <a:r>
              <a:rPr lang="en-US" sz="2200" b="1" dirty="0">
                <a:latin typeface="Consolas"/>
                <a:cs typeface="Consolas"/>
              </a:rPr>
              <a:t>-- Initialized Popper </a:t>
            </a:r>
            <a:r>
              <a:rPr lang="en-US" sz="2200" b="1" dirty="0" smtClean="0">
                <a:latin typeface="Consolas"/>
                <a:cs typeface="Consolas"/>
              </a:rPr>
              <a:t>repo </a:t>
            </a:r>
            <a:r>
              <a:rPr lang="en-US" sz="2200" b="1" dirty="0" err="1" smtClean="0">
                <a:latin typeface="Consolas"/>
                <a:cs typeface="Consolas"/>
              </a:rPr>
              <a:t>mypaper</a:t>
            </a:r>
            <a:r>
              <a:rPr lang="en-US" sz="2200" b="1" dirty="0" smtClean="0">
                <a:latin typeface="Consolas"/>
                <a:cs typeface="Consolas"/>
              </a:rPr>
              <a:t>-repo</a:t>
            </a:r>
          </a:p>
          <a:p>
            <a:endParaRPr lang="en-US" sz="2200" b="1" dirty="0">
              <a:latin typeface="Consolas"/>
              <a:cs typeface="Consolas"/>
            </a:endParaRPr>
          </a:p>
          <a:p>
            <a:r>
              <a:rPr lang="en-US" sz="2200" b="1" dirty="0">
                <a:latin typeface="Consolas"/>
                <a:cs typeface="Consolas"/>
              </a:rPr>
              <a:t>$ popper experiment list</a:t>
            </a:r>
          </a:p>
          <a:p>
            <a:r>
              <a:rPr lang="en-US" sz="2200" b="1" dirty="0">
                <a:latin typeface="Consolas"/>
                <a:cs typeface="Consolas"/>
              </a:rPr>
              <a:t>-- available templates ---------------</a:t>
            </a:r>
          </a:p>
          <a:p>
            <a:r>
              <a:rPr lang="en-US" sz="2200" b="1" dirty="0" err="1">
                <a:latin typeface="Consolas"/>
                <a:cs typeface="Consolas"/>
              </a:rPr>
              <a:t>ceph-rados</a:t>
            </a:r>
            <a:r>
              <a:rPr lang="en-US" sz="2200" b="1" dirty="0">
                <a:latin typeface="Consolas"/>
                <a:cs typeface="Consolas"/>
              </a:rPr>
              <a:t>   </a:t>
            </a:r>
            <a:r>
              <a:rPr lang="en-US" sz="2200" b="1" dirty="0" err="1" smtClean="0">
                <a:latin typeface="Consolas"/>
                <a:cs typeface="Consolas"/>
              </a:rPr>
              <a:t>proteustm</a:t>
            </a:r>
            <a:r>
              <a:rPr lang="en-US" sz="2200" b="1" dirty="0" smtClean="0">
                <a:latin typeface="Consolas"/>
                <a:cs typeface="Consolas"/>
              </a:rPr>
              <a:t>  </a:t>
            </a:r>
            <a:r>
              <a:rPr lang="en-US" sz="2200" b="1" dirty="0" err="1">
                <a:latin typeface="Consolas"/>
                <a:cs typeface="Consolas"/>
              </a:rPr>
              <a:t>mpi-</a:t>
            </a:r>
            <a:r>
              <a:rPr lang="en-US" sz="2200" b="1" dirty="0" err="1" smtClean="0">
                <a:latin typeface="Consolas"/>
                <a:cs typeface="Consolas"/>
              </a:rPr>
              <a:t>comm</a:t>
            </a:r>
            <a:r>
              <a:rPr lang="en-US" sz="2200" b="1" dirty="0" smtClean="0">
                <a:latin typeface="Consolas"/>
                <a:cs typeface="Consolas"/>
              </a:rPr>
              <a:t>    </a:t>
            </a:r>
            <a:r>
              <a:rPr lang="en-US" sz="2200" b="1" dirty="0" err="1" smtClean="0">
                <a:latin typeface="Consolas"/>
                <a:cs typeface="Consolas"/>
              </a:rPr>
              <a:t>adam</a:t>
            </a:r>
            <a:r>
              <a:rPr lang="en-US" sz="2200" b="1" dirty="0" smtClean="0">
                <a:latin typeface="Consolas"/>
                <a:cs typeface="Consolas"/>
              </a:rPr>
              <a:t>    </a:t>
            </a:r>
            <a:r>
              <a:rPr lang="en-US" sz="2200" b="1" dirty="0" err="1" smtClean="0">
                <a:latin typeface="Consolas"/>
                <a:cs typeface="Consolas"/>
              </a:rPr>
              <a:t>sirius</a:t>
            </a:r>
            <a:r>
              <a:rPr lang="en-US" sz="2200" b="1" dirty="0" smtClean="0">
                <a:latin typeface="Consolas"/>
                <a:cs typeface="Consolas"/>
              </a:rPr>
              <a:t>    </a:t>
            </a:r>
            <a:r>
              <a:rPr lang="en-US" sz="2200" b="1" dirty="0" err="1" smtClean="0">
                <a:latin typeface="Consolas"/>
                <a:cs typeface="Consolas"/>
              </a:rPr>
              <a:t>comd-openmp</a:t>
            </a:r>
            <a:endParaRPr lang="en-US" sz="2200" b="1" dirty="0">
              <a:latin typeface="Consolas"/>
              <a:cs typeface="Consolas"/>
            </a:endParaRPr>
          </a:p>
          <a:p>
            <a:r>
              <a:rPr lang="en-US" sz="2200" b="1" dirty="0">
                <a:latin typeface="Consolas"/>
                <a:cs typeface="Consolas"/>
              </a:rPr>
              <a:t>cloverleaf   </a:t>
            </a:r>
            <a:r>
              <a:rPr lang="en-US" sz="2200" b="1" dirty="0" err="1" smtClean="0">
                <a:latin typeface="Consolas"/>
                <a:cs typeface="Consolas"/>
              </a:rPr>
              <a:t>gassyfs</a:t>
            </a:r>
            <a:r>
              <a:rPr lang="en-US" sz="2200" b="1" dirty="0" smtClean="0">
                <a:latin typeface="Consolas"/>
                <a:cs typeface="Consolas"/>
              </a:rPr>
              <a:t>    </a:t>
            </a:r>
            <a:r>
              <a:rPr lang="en-US" sz="2200" b="1" dirty="0" err="1" smtClean="0">
                <a:latin typeface="Consolas"/>
                <a:cs typeface="Consolas"/>
              </a:rPr>
              <a:t>zlog</a:t>
            </a:r>
            <a:r>
              <a:rPr lang="en-US" sz="2200" b="1" dirty="0" smtClean="0">
                <a:latin typeface="Consolas"/>
                <a:cs typeface="Consolas"/>
              </a:rPr>
              <a:t>        </a:t>
            </a:r>
            <a:r>
              <a:rPr lang="en-US" sz="2200" b="1" dirty="0" err="1" smtClean="0">
                <a:latin typeface="Consolas"/>
                <a:cs typeface="Consolas"/>
              </a:rPr>
              <a:t>bww</a:t>
            </a:r>
            <a:r>
              <a:rPr lang="en-US" sz="2200" b="1" dirty="0" smtClean="0">
                <a:latin typeface="Consolas"/>
                <a:cs typeface="Consolas"/>
              </a:rPr>
              <a:t>     </a:t>
            </a:r>
            <a:r>
              <a:rPr lang="en-US" sz="2200" b="1" dirty="0" err="1" smtClean="0">
                <a:latin typeface="Consolas"/>
                <a:cs typeface="Consolas"/>
              </a:rPr>
              <a:t>unum-py</a:t>
            </a:r>
            <a:r>
              <a:rPr lang="en-US" sz="2200" b="1" dirty="0" smtClean="0">
                <a:latin typeface="Consolas"/>
                <a:cs typeface="Consolas"/>
              </a:rPr>
              <a:t>   </a:t>
            </a:r>
            <a:r>
              <a:rPr lang="en-US" sz="2200" b="1" dirty="0" err="1" smtClean="0">
                <a:latin typeface="Consolas"/>
                <a:cs typeface="Consolas"/>
              </a:rPr>
              <a:t>cuddn-deeplrn</a:t>
            </a:r>
            <a:endParaRPr lang="en-US" sz="2200" b="1" dirty="0">
              <a:latin typeface="Consolas"/>
              <a:cs typeface="Consolas"/>
            </a:endParaRPr>
          </a:p>
          <a:p>
            <a:r>
              <a:rPr lang="en-US" sz="2200" b="1" dirty="0">
                <a:latin typeface="Consolas"/>
                <a:cs typeface="Consolas"/>
              </a:rPr>
              <a:t>spark-</a:t>
            </a:r>
            <a:r>
              <a:rPr lang="en-US" sz="2200" b="1" dirty="0" smtClean="0">
                <a:latin typeface="Consolas"/>
                <a:cs typeface="Consolas"/>
              </a:rPr>
              <a:t>stand  </a:t>
            </a:r>
            <a:r>
              <a:rPr lang="en-US" sz="2200" b="1" dirty="0">
                <a:latin typeface="Consolas"/>
                <a:cs typeface="Consolas"/>
              </a:rPr>
              <a:t>torpor     </a:t>
            </a:r>
            <a:r>
              <a:rPr lang="en-US" sz="2200" b="1" dirty="0" smtClean="0">
                <a:latin typeface="Consolas"/>
                <a:cs typeface="Consolas"/>
              </a:rPr>
              <a:t>malacology  </a:t>
            </a:r>
            <a:r>
              <a:rPr lang="en-US" sz="2200" b="1" dirty="0" err="1" smtClean="0">
                <a:latin typeface="Consolas"/>
                <a:cs typeface="Consolas"/>
              </a:rPr>
              <a:t>genevo</a:t>
            </a:r>
            <a:r>
              <a:rPr lang="en-US" sz="2200" b="1" dirty="0" smtClean="0">
                <a:latin typeface="Consolas"/>
                <a:cs typeface="Consolas"/>
              </a:rPr>
              <a:t>  mantle    </a:t>
            </a:r>
            <a:r>
              <a:rPr lang="en-US" sz="2200" b="1" dirty="0" err="1" smtClean="0">
                <a:latin typeface="Consolas"/>
                <a:cs typeface="Consolas"/>
              </a:rPr>
              <a:t>rita-idx</a:t>
            </a:r>
            <a:endParaRPr lang="en-US" sz="2200" b="1" dirty="0" smtClean="0">
              <a:latin typeface="Consolas"/>
              <a:cs typeface="Consolas"/>
            </a:endParaRPr>
          </a:p>
          <a:p>
            <a:r>
              <a:rPr lang="en-US" sz="2200" b="1" dirty="0" err="1" smtClean="0">
                <a:latin typeface="Consolas"/>
                <a:cs typeface="Consolas"/>
              </a:rPr>
              <a:t>hadoop</a:t>
            </a:r>
            <a:r>
              <a:rPr lang="en-US" sz="2200" b="1" dirty="0" smtClean="0">
                <a:latin typeface="Consolas"/>
                <a:cs typeface="Consolas"/>
              </a:rPr>
              <a:t>-yarn  </a:t>
            </a:r>
            <a:r>
              <a:rPr lang="en-US" sz="2200" b="1" dirty="0" err="1" smtClean="0">
                <a:latin typeface="Consolas"/>
                <a:cs typeface="Consolas"/>
              </a:rPr>
              <a:t>kubsched</a:t>
            </a:r>
            <a:r>
              <a:rPr lang="en-US" sz="2200" b="1" dirty="0" smtClean="0">
                <a:latin typeface="Consolas"/>
                <a:cs typeface="Consolas"/>
              </a:rPr>
              <a:t>   </a:t>
            </a:r>
            <a:r>
              <a:rPr lang="en-US" sz="2200" b="1" dirty="0" err="1" smtClean="0">
                <a:latin typeface="Consolas"/>
                <a:cs typeface="Consolas"/>
              </a:rPr>
              <a:t>alg-encycl</a:t>
            </a:r>
            <a:r>
              <a:rPr lang="en-US" sz="2200" b="1" dirty="0" smtClean="0">
                <a:latin typeface="Consolas"/>
                <a:cs typeface="Consolas"/>
              </a:rPr>
              <a:t>  </a:t>
            </a:r>
            <a:r>
              <a:rPr lang="en-US" sz="2200" b="1" dirty="0" err="1" smtClean="0">
                <a:latin typeface="Consolas"/>
                <a:cs typeface="Consolas"/>
              </a:rPr>
              <a:t>macrob</a:t>
            </a:r>
            <a:r>
              <a:rPr lang="en-US" sz="2200" b="1" dirty="0" smtClean="0">
                <a:latin typeface="Consolas"/>
                <a:cs typeface="Consolas"/>
              </a:rPr>
              <a:t>  </a:t>
            </a:r>
            <a:r>
              <a:rPr lang="en-US" sz="2200" b="1" dirty="0" err="1" smtClean="0">
                <a:latin typeface="Consolas"/>
                <a:cs typeface="Consolas"/>
              </a:rPr>
              <a:t>dadvisor</a:t>
            </a:r>
            <a:r>
              <a:rPr lang="en-US" sz="2200" b="1" dirty="0" smtClean="0">
                <a:latin typeface="Consolas"/>
                <a:cs typeface="Consolas"/>
              </a:rPr>
              <a:t>  </a:t>
            </a:r>
            <a:r>
              <a:rPr lang="en-US" sz="2200" b="1" dirty="0" err="1" smtClean="0">
                <a:latin typeface="Consolas"/>
                <a:cs typeface="Consolas"/>
              </a:rPr>
              <a:t>obfuscdata</a:t>
            </a:r>
            <a:endParaRPr lang="en-US" sz="2200" b="1" dirty="0">
              <a:latin typeface="Consolas"/>
              <a:cs typeface="Consolas"/>
            </a:endParaRPr>
          </a:p>
          <a:p>
            <a:endParaRPr lang="en-US" sz="2200" b="1" dirty="0">
              <a:latin typeface="Consolas"/>
              <a:cs typeface="Consolas"/>
            </a:endParaRPr>
          </a:p>
          <a:p>
            <a:r>
              <a:rPr lang="en-US" sz="2200" b="1" dirty="0">
                <a:latin typeface="Consolas"/>
                <a:cs typeface="Consolas"/>
              </a:rPr>
              <a:t>$ popper add </a:t>
            </a:r>
            <a:r>
              <a:rPr lang="en-US" sz="2200" b="1" dirty="0" err="1" smtClean="0">
                <a:latin typeface="Consolas"/>
                <a:cs typeface="Consolas"/>
              </a:rPr>
              <a:t>gassyfs</a:t>
            </a:r>
            <a:endParaRPr lang="en-US" sz="2200" b="1" dirty="0" smtClean="0">
              <a:latin typeface="Consolas"/>
              <a:cs typeface="Consolas"/>
            </a:endParaRPr>
          </a:p>
          <a:p>
            <a:r>
              <a:rPr lang="en-US" sz="2200" b="1" dirty="0">
                <a:latin typeface="Consolas"/>
                <a:cs typeface="Consolas"/>
              </a:rPr>
              <a:t>-- </a:t>
            </a:r>
            <a:r>
              <a:rPr lang="en-US" sz="2200" b="1" dirty="0" smtClean="0">
                <a:latin typeface="Consolas"/>
                <a:cs typeface="Consolas"/>
              </a:rPr>
              <a:t>Added </a:t>
            </a:r>
            <a:r>
              <a:rPr lang="en-US" sz="2200" b="1" dirty="0" err="1" smtClean="0">
                <a:latin typeface="Consolas"/>
                <a:cs typeface="Consolas"/>
              </a:rPr>
              <a:t>gassyfs</a:t>
            </a:r>
            <a:r>
              <a:rPr lang="en-US" sz="2200" b="1" dirty="0" smtClean="0">
                <a:latin typeface="Consolas"/>
                <a:cs typeface="Consolas"/>
              </a:rPr>
              <a:t> experiment to </a:t>
            </a:r>
            <a:r>
              <a:rPr lang="en-US" sz="2200" b="1" dirty="0" err="1" smtClean="0">
                <a:latin typeface="Consolas"/>
                <a:cs typeface="Consolas"/>
              </a:rPr>
              <a:t>mypaper</a:t>
            </a:r>
            <a:r>
              <a:rPr lang="en-US" sz="2200" b="1" dirty="0" smtClean="0">
                <a:latin typeface="Consolas"/>
                <a:cs typeface="Consolas"/>
              </a:rPr>
              <a:t>-repo</a:t>
            </a:r>
            <a:endParaRPr lang="en-US" sz="2200" b="1" dirty="0">
              <a:latin typeface="Consolas"/>
              <a:cs typeface="Consolas"/>
            </a:endParaRPr>
          </a:p>
          <a:p>
            <a:endParaRPr lang="en-US" sz="2200" b="1" dirty="0">
              <a:latin typeface="Consolas"/>
              <a:cs typeface="Consolas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0749249" y="19092891"/>
            <a:ext cx="118160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90B91B"/>
                </a:solidFill>
                <a:latin typeface="Helvetica Neue"/>
                <a:cs typeface="Helvetica Neue"/>
              </a:rPr>
              <a:t>Bootstrapping a Popper Project</a:t>
            </a:r>
            <a:endParaRPr lang="en-US" sz="6000" dirty="0">
              <a:solidFill>
                <a:srgbClr val="90B91B"/>
              </a:solidFill>
              <a:latin typeface="Helvetica Neue"/>
              <a:cs typeface="Helvetica Neue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34138675" y="27912215"/>
            <a:ext cx="4887816" cy="206210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Contact</a:t>
            </a:r>
            <a:endParaRPr lang="en-US" sz="3200" b="1" dirty="0" smtClean="0">
              <a:latin typeface="Helvetica Neue"/>
              <a:cs typeface="Helvetica Neue"/>
            </a:endParaRPr>
          </a:p>
          <a:p>
            <a:r>
              <a:rPr lang="en-US" sz="3200" dirty="0" smtClean="0">
                <a:latin typeface="Helvetica Neue"/>
                <a:cs typeface="Helvetica Neue"/>
              </a:rPr>
              <a:t>Ivo Jimenez</a:t>
            </a:r>
            <a:endParaRPr lang="en-US" sz="3200" dirty="0">
              <a:latin typeface="Helvetica Neue"/>
              <a:cs typeface="Helvetica Neue"/>
            </a:endParaRPr>
          </a:p>
          <a:p>
            <a:r>
              <a:rPr lang="en-US" sz="3200" b="1" dirty="0" smtClean="0">
                <a:latin typeface="Helvetica Neue"/>
                <a:cs typeface="Helvetica Neue"/>
              </a:rPr>
              <a:t>email: </a:t>
            </a:r>
            <a:r>
              <a:rPr lang="en-US" sz="32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/>
                <a:cs typeface="Helvetica Neue"/>
              </a:rPr>
              <a:t>ivo@cs.ucsc.edu</a:t>
            </a:r>
          </a:p>
          <a:p>
            <a:r>
              <a:rPr lang="en-US" sz="3200" b="1" dirty="0" smtClean="0">
                <a:latin typeface="Helvetica Neue"/>
                <a:cs typeface="Helvetica Neue"/>
              </a:rPr>
              <a:t>web: </a:t>
            </a:r>
            <a:r>
              <a:rPr lang="en-US" sz="3200" dirty="0" smtClean="0">
                <a:solidFill>
                  <a:srgbClr val="558ED5"/>
                </a:solidFill>
                <a:latin typeface="Helvetica Neue"/>
                <a:cs typeface="Helvetica Neue"/>
              </a:rPr>
              <a:t>http://</a:t>
            </a:r>
            <a:r>
              <a:rPr lang="en-US" sz="3200" dirty="0" err="1" smtClean="0">
                <a:solidFill>
                  <a:srgbClr val="558ED5"/>
                </a:solidFill>
                <a:latin typeface="Helvetica Neue"/>
                <a:cs typeface="Helvetica Neue"/>
              </a:rPr>
              <a:t>falsify.us</a:t>
            </a:r>
            <a:endParaRPr lang="en-US" sz="32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grpSp>
        <p:nvGrpSpPr>
          <p:cNvPr id="183" name="Shape 54"/>
          <p:cNvGrpSpPr/>
          <p:nvPr/>
        </p:nvGrpSpPr>
        <p:grpSpPr>
          <a:xfrm>
            <a:off x="39467947" y="28068471"/>
            <a:ext cx="1240777" cy="1626734"/>
            <a:chOff x="3760664" y="2914349"/>
            <a:chExt cx="1413449" cy="1921376"/>
          </a:xfrm>
        </p:grpSpPr>
        <p:pic>
          <p:nvPicPr>
            <p:cNvPr id="184" name="Shape 55"/>
            <p:cNvPicPr preferRelativeResize="0"/>
            <p:nvPr/>
          </p:nvPicPr>
          <p:blipFill>
            <a:blip r:embed="rId55">
              <a:alphaModFix/>
            </a:blip>
            <a:stretch>
              <a:fillRect/>
            </a:stretch>
          </p:blipFill>
          <p:spPr>
            <a:xfrm>
              <a:off x="3760664" y="2914349"/>
              <a:ext cx="1413449" cy="1632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Shape 56"/>
            <p:cNvPicPr preferRelativeResize="0"/>
            <p:nvPr/>
          </p:nvPicPr>
          <p:blipFill>
            <a:blip r:embed="rId56">
              <a:alphaModFix/>
            </a:blip>
            <a:stretch>
              <a:fillRect/>
            </a:stretch>
          </p:blipFill>
          <p:spPr>
            <a:xfrm>
              <a:off x="4051176" y="3545849"/>
              <a:ext cx="832425" cy="812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Shape 57"/>
            <p:cNvSpPr txBox="1"/>
            <p:nvPr/>
          </p:nvSpPr>
          <p:spPr>
            <a:xfrm>
              <a:off x="3835325" y="4454425"/>
              <a:ext cx="1264126" cy="381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dirty="0">
                  <a:latin typeface="Impact"/>
                  <a:ea typeface="Impact"/>
                  <a:cs typeface="Impact"/>
                  <a:sym typeface="Impact"/>
                </a:rPr>
                <a:t>Popper</a:t>
              </a:r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755597" y="19872812"/>
            <a:ext cx="5895381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  <a:latin typeface="Helvetica Neue"/>
                <a:cs typeface="Helvetica Neue"/>
              </a:rPr>
              <a:t>Design </a:t>
            </a:r>
            <a:r>
              <a:rPr lang="en-US" sz="3600" b="1" dirty="0">
                <a:solidFill>
                  <a:prstClr val="black"/>
                </a:solidFill>
                <a:latin typeface="Helvetica Neue"/>
                <a:cs typeface="Helvetica Neue"/>
              </a:rPr>
              <a:t>Goals</a:t>
            </a:r>
            <a:r>
              <a:rPr lang="en-US" sz="3600" b="1" dirty="0" smtClean="0">
                <a:solidFill>
                  <a:prstClr val="black"/>
                </a:solidFill>
                <a:latin typeface="Helvetica Neue"/>
                <a:cs typeface="Helvetica Neue"/>
              </a:rPr>
              <a:t>:</a:t>
            </a:r>
          </a:p>
          <a:p>
            <a:pPr lvl="0"/>
            <a:endParaRPr lang="en-US" sz="3600" b="1" dirty="0" smtClean="0">
              <a:solidFill>
                <a:prstClr val="black"/>
              </a:solidFill>
              <a:latin typeface="Helvetica Neue"/>
              <a:cs typeface="Helvetica Neue"/>
            </a:endParaRPr>
          </a:p>
          <a:p>
            <a:pPr marL="571500" lvl="0" indent="-571500">
              <a:buFontTx/>
              <a:buChar char="•"/>
            </a:pPr>
            <a:r>
              <a:rPr lang="en-US" sz="3600" dirty="0" smtClean="0">
                <a:solidFill>
                  <a:prstClr val="black"/>
                </a:solidFill>
                <a:latin typeface="Helvetica Neue"/>
                <a:cs typeface="Helvetica Neue"/>
              </a:rPr>
              <a:t>Clearly </a:t>
            </a:r>
            <a:r>
              <a:rPr lang="en-US" sz="3600" dirty="0">
                <a:solidFill>
                  <a:prstClr val="black"/>
                </a:solidFill>
                <a:latin typeface="Helvetica Neue"/>
                <a:cs typeface="Helvetica Neue"/>
              </a:rPr>
              <a:t>benefit individual </a:t>
            </a:r>
            <a:r>
              <a:rPr lang="en-US" sz="3600" dirty="0" smtClean="0">
                <a:solidFill>
                  <a:prstClr val="black"/>
                </a:solidFill>
                <a:latin typeface="Helvetica Neue"/>
                <a:cs typeface="Helvetica Neue"/>
              </a:rPr>
              <a:t>researcher by improving productivity.</a:t>
            </a:r>
            <a:endParaRPr lang="en-US" sz="3600" dirty="0">
              <a:solidFill>
                <a:prstClr val="black"/>
              </a:solidFill>
              <a:latin typeface="Helvetica Neue"/>
              <a:cs typeface="Helvetica Neue"/>
            </a:endParaRPr>
          </a:p>
          <a:p>
            <a:pPr marL="571500" lvl="0" indent="-571500">
              <a:buFontTx/>
              <a:buChar char="•"/>
            </a:pPr>
            <a:r>
              <a:rPr lang="en-US" sz="3600" dirty="0">
                <a:solidFill>
                  <a:prstClr val="black"/>
                </a:solidFill>
                <a:latin typeface="Helvetica Neue"/>
                <a:cs typeface="Helvetica Neue"/>
              </a:rPr>
              <a:t>Usable in many research </a:t>
            </a:r>
            <a:r>
              <a:rPr lang="en-US" sz="3600" dirty="0" smtClean="0">
                <a:solidFill>
                  <a:prstClr val="black"/>
                </a:solidFill>
                <a:latin typeface="Helvetica Neue"/>
                <a:cs typeface="Helvetica Neue"/>
              </a:rPr>
              <a:t>domains.</a:t>
            </a:r>
            <a:endParaRPr lang="en-US" sz="3600" dirty="0">
              <a:solidFill>
                <a:prstClr val="black"/>
              </a:solidFill>
              <a:latin typeface="Helvetica Neue"/>
              <a:cs typeface="Helvetica Neue"/>
            </a:endParaRPr>
          </a:p>
          <a:p>
            <a:pPr marL="571500" lvl="0" indent="-571500">
              <a:buFontTx/>
              <a:buChar char="•"/>
            </a:pPr>
            <a:r>
              <a:rPr lang="en-US" sz="3600" dirty="0">
                <a:solidFill>
                  <a:prstClr val="black"/>
                </a:solidFill>
                <a:latin typeface="Helvetica Neue"/>
                <a:cs typeface="Helvetica Neue"/>
              </a:rPr>
              <a:t>Abstract underlying </a:t>
            </a:r>
            <a:r>
              <a:rPr lang="en-US" sz="3600" dirty="0" smtClean="0">
                <a:solidFill>
                  <a:prstClr val="black"/>
                </a:solidFill>
                <a:latin typeface="Helvetica Neue"/>
                <a:cs typeface="Helvetica Neue"/>
              </a:rPr>
              <a:t>technologies.</a:t>
            </a:r>
            <a:endParaRPr lang="en-US" sz="3600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39026491" y="27912215"/>
            <a:ext cx="2123688" cy="2062103"/>
          </a:xfrm>
          <a:prstGeom prst="rect">
            <a:avLst/>
          </a:prstGeom>
          <a:noFill/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72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759</Words>
  <Application>Microsoft Macintosh PowerPoint</Application>
  <PresentationFormat>Custom</PresentationFormat>
  <Paragraphs>122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TidalScale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114</cp:revision>
  <cp:lastPrinted>2016-09-27T08:21:46Z</cp:lastPrinted>
  <dcterms:created xsi:type="dcterms:W3CDTF">2016-09-24T17:36:01Z</dcterms:created>
  <dcterms:modified xsi:type="dcterms:W3CDTF">2016-09-27T08:23:57Z</dcterms:modified>
</cp:coreProperties>
</file>