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2"/>
  </p:notesMasterIdLst>
  <p:sldIdLst>
    <p:sldId id="256" r:id="rId5"/>
    <p:sldId id="258" r:id="rId6"/>
    <p:sldId id="296" r:id="rId7"/>
    <p:sldId id="300" r:id="rId8"/>
    <p:sldId id="301" r:id="rId9"/>
    <p:sldId id="261" r:id="rId10"/>
    <p:sldId id="273" r:id="rId11"/>
    <p:sldId id="291" r:id="rId12"/>
    <p:sldId id="270" r:id="rId13"/>
    <p:sldId id="294" r:id="rId14"/>
    <p:sldId id="272" r:id="rId15"/>
    <p:sldId id="271" r:id="rId16"/>
    <p:sldId id="274" r:id="rId17"/>
    <p:sldId id="259" r:id="rId18"/>
    <p:sldId id="292" r:id="rId19"/>
    <p:sldId id="278" r:id="rId20"/>
    <p:sldId id="279" r:id="rId21"/>
    <p:sldId id="280" r:id="rId22"/>
    <p:sldId id="298" r:id="rId23"/>
    <p:sldId id="295" r:id="rId24"/>
    <p:sldId id="297" r:id="rId25"/>
    <p:sldId id="293" r:id="rId26"/>
    <p:sldId id="281" r:id="rId27"/>
    <p:sldId id="282" r:id="rId28"/>
    <p:sldId id="290" r:id="rId29"/>
    <p:sldId id="284" r:id="rId30"/>
    <p:sldId id="283" r:id="rId31"/>
    <p:sldId id="285" r:id="rId32"/>
    <p:sldId id="286" r:id="rId33"/>
    <p:sldId id="289" r:id="rId34"/>
    <p:sldId id="287" r:id="rId35"/>
    <p:sldId id="262" r:id="rId36"/>
    <p:sldId id="257" r:id="rId37"/>
    <p:sldId id="260" r:id="rId38"/>
    <p:sldId id="299" r:id="rId39"/>
    <p:sldId id="264" r:id="rId40"/>
    <p:sldId id="26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92E"/>
    <a:srgbClr val="7ED0DC"/>
    <a:srgbClr val="879FFF"/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6" autoAdjust="0"/>
    <p:restoredTop sz="95462" autoAdjust="0"/>
  </p:normalViewPr>
  <p:slideViewPr>
    <p:cSldViewPr snapToGrid="0">
      <p:cViewPr>
        <p:scale>
          <a:sx n="110" d="100"/>
          <a:sy n="110" d="100"/>
        </p:scale>
        <p:origin x="-536" y="-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result of </a:t>
            </a:r>
            <a:r>
              <a:rPr lang="en-US" dirty="0" err="1" smtClean="0"/>
              <a:t>Lua</a:t>
            </a:r>
            <a:r>
              <a:rPr lang="en-US" dirty="0" smtClean="0"/>
              <a:t> being</a:t>
            </a:r>
            <a:r>
              <a:rPr lang="en-US" baseline="0" dirty="0" smtClean="0"/>
              <a:t> portable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Noah:</a:t>
            </a:r>
            <a:r>
              <a:rPr lang="en-US" baseline="0" dirty="0" smtClean="0"/>
              <a:t> don’t have to compare raw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Emphasize that the MR framework is useful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Carlos: What’s the message?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just </a:t>
            </a:r>
            <a:r>
              <a:rPr lang="en-US" baseline="0" dirty="0" err="1" smtClean="0"/>
              <a:t>scriptability</a:t>
            </a:r>
            <a:r>
              <a:rPr lang="en-US" baseline="0" dirty="0" smtClean="0"/>
              <a:t> – there’s a niche that needs a solution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Observation: breakdown of communication between database and fs… need to own the entire stack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Message: we are redoing a lot of work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allow users to tailor the storage system without using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, magic numbers, alignment or middleware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Make stacks more powerful so we can leapfrog crusty storage systems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Shell: statistics gathering should be trivial but may be application specific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Drill example: can we implement this?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Abstract join cardinality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Database update statistics take a long time (scan the data)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Learning optimizer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45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RADOS reliability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MONs exchange state with PAXOS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versioning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Cluster Maps (PG, MDS, MON)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03519" y="4001294"/>
            <a:ext cx="2003363" cy="1910236"/>
            <a:chOff x="4054537" y="3447063"/>
            <a:chExt cx="2003363" cy="1910236"/>
          </a:xfrm>
        </p:grpSpPr>
        <p:sp>
          <p:nvSpPr>
            <p:cNvPr id="33" name="Rounded Rectangle 32"/>
            <p:cNvSpPr/>
            <p:nvPr/>
          </p:nvSpPr>
          <p:spPr>
            <a:xfrm>
              <a:off x="4054537" y="3879838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90999" y="4562985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268686" y="3447063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335178" y="4831156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31757" y="4036842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8360" flipH="1">
            <a:off x="2655549" y="4429272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239539" y="4267563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023558" y="4947094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6513" y="2838921"/>
            <a:ext cx="3182596" cy="524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939" y="16906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Lua</a:t>
            </a:r>
            <a:r>
              <a:rPr lang="en-US" dirty="0" smtClean="0"/>
              <a:t>: scripting language designed to be “embeddable”</a:t>
            </a:r>
          </a:p>
          <a:p>
            <a:r>
              <a:rPr lang="en-US" dirty="0" smtClean="0"/>
              <a:t>Safe</a:t>
            </a:r>
          </a:p>
          <a:p>
            <a:r>
              <a:rPr lang="en-US" dirty="0" smtClean="0"/>
              <a:t>Dynamic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Small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Safely Load Dynamic Object/Balancer 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1076445" y="1660155"/>
            <a:ext cx="2953175" cy="2199378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3952819" y="2148527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94764" y="2819625"/>
            <a:ext cx="26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371738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20974565" flipV="1">
            <a:off x="2884455" y="4808982"/>
            <a:ext cx="2383518" cy="1161689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159919" y="515620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7830" y="4525959"/>
            <a:ext cx="378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7963752" y="2380446"/>
            <a:ext cx="3990110" cy="128253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3415986" y="5707636"/>
            <a:ext cx="1269310" cy="40799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07424" y="3878476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294809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in OSD and MDS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50" y="4089015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3774284" y="3040057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93355" y="4240308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2324230" y="3536692"/>
            <a:ext cx="1450054" cy="70361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74088" y="3663621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9765" y="5423143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23922" y="1859769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5212419" y="3470158"/>
            <a:ext cx="1886450" cy="20195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604388">
            <a:off x="5128885" y="4194121"/>
            <a:ext cx="1993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clslua_getxattr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clslua_write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clslua_map_get_keys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8551060">
            <a:off x="7292196" y="4036692"/>
            <a:ext cx="114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/>
          <p:cNvCxnSpPr>
            <a:stCxn id="26" idx="0"/>
            <a:endCxn id="27" idx="1"/>
          </p:cNvCxnSpPr>
          <p:nvPr/>
        </p:nvCxnSpPr>
        <p:spPr>
          <a:xfrm rot="5400000" flipH="1" flipV="1">
            <a:off x="6211294" y="3310515"/>
            <a:ext cx="3066738" cy="115851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316525" y="4448395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8" y="4420911"/>
              <a:ext cx="311727" cy="311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9695522" y="2356405"/>
            <a:ext cx="1617831" cy="856660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7" grpId="0" animBg="1"/>
      <p:bldP spid="29" grpId="0"/>
      <p:bldP spid="30" grpId="0"/>
      <p:bldP spid="39" grpId="0" animBg="1"/>
      <p:bldP spid="46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76222" y="2880286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4880319" y="1564998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05427" y="3031579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4536303" y="2061633"/>
            <a:ext cx="344017" cy="96994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36642" y="2206692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450440" y="1613926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1"/>
            <a:endCxn id="22" idx="3"/>
          </p:cNvCxnSpPr>
          <p:nvPr/>
        </p:nvCxnSpPr>
        <p:spPr>
          <a:xfrm rot="10800000">
            <a:off x="6251920" y="2061635"/>
            <a:ext cx="984723" cy="6463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3"/>
            <a:endCxn id="27" idx="1"/>
          </p:cNvCxnSpPr>
          <p:nvPr/>
        </p:nvCxnSpPr>
        <p:spPr>
          <a:xfrm flipV="1">
            <a:off x="8527919" y="2110562"/>
            <a:ext cx="922521" cy="59746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528597" y="3239666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9" y="4420912"/>
              <a:ext cx="385836" cy="385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10822040" y="2110562"/>
            <a:ext cx="491313" cy="1102503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29263" y="2125830"/>
            <a:ext cx="385836" cy="385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593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1755" y="2504877"/>
            <a:ext cx="1144922" cy="69167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Object Interface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777790" y="2085471"/>
            <a:ext cx="1846846" cy="1359829"/>
            <a:chOff x="4785896" y="2339477"/>
            <a:chExt cx="1846846" cy="1359829"/>
          </a:xfrm>
        </p:grpSpPr>
        <p:grpSp>
          <p:nvGrpSpPr>
            <p:cNvPr id="11" name="Group 10"/>
            <p:cNvGrpSpPr/>
            <p:nvPr/>
          </p:nvGrpSpPr>
          <p:grpSpPr>
            <a:xfrm>
              <a:off x="5175584" y="2433053"/>
              <a:ext cx="1457158" cy="1266253"/>
              <a:chOff x="3009031" y="3554185"/>
              <a:chExt cx="1961244" cy="196124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>
                  <a:gd name="adj" fmla="val 11388"/>
                </a:avLst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119946" y="4896010"/>
                <a:ext cx="1775733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OSD</a:t>
                </a:r>
                <a:endParaRPr lang="en-US" sz="6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785896" y="2339477"/>
              <a:ext cx="1049015" cy="574841"/>
            </a:xfrm>
            <a:prstGeom prst="roundRect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latin typeface="Arial"/>
                  <a:cs typeface="Arial"/>
                </a:rPr>
                <a:t>LuaVM</a:t>
              </a:r>
              <a:endParaRPr lang="en-US" sz="1200" b="1" dirty="0" smtClean="0">
                <a:latin typeface="Arial"/>
                <a:cs typeface="Arial"/>
              </a:endParaRPr>
            </a:p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(OSD API)</a:t>
              </a:r>
              <a:endParaRPr lang="en-US" sz="1200" b="1" dirty="0">
                <a:latin typeface="Arial"/>
                <a:cs typeface="Arial"/>
              </a:endParaRPr>
            </a:p>
          </p:txBody>
        </p:sp>
      </p:grpSp>
      <p:cxnSp>
        <p:nvCxnSpPr>
          <p:cNvPr id="24" name="Curved Connector 23"/>
          <p:cNvCxnSpPr>
            <a:stCxn id="22" idx="3"/>
            <a:endCxn id="152" idx="1"/>
          </p:cNvCxnSpPr>
          <p:nvPr/>
        </p:nvCxnSpPr>
        <p:spPr>
          <a:xfrm>
            <a:off x="3376677" y="2850715"/>
            <a:ext cx="650241" cy="4670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35870" y="3528551"/>
            <a:ext cx="1144922" cy="73928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Policy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40" name="Curved Connector 39"/>
          <p:cNvCxnSpPr>
            <a:stCxn id="27" idx="3"/>
            <a:endCxn id="152" idx="1"/>
          </p:cNvCxnSpPr>
          <p:nvPr/>
        </p:nvCxnSpPr>
        <p:spPr>
          <a:xfrm flipV="1">
            <a:off x="3380792" y="3317777"/>
            <a:ext cx="646126" cy="5804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330158" y="5955557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</p:cNvCxnSpPr>
          <p:nvPr/>
        </p:nvCxnSpPr>
        <p:spPr>
          <a:xfrm rot="16200000" flipV="1">
            <a:off x="466877" y="5618991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782469" y="4063986"/>
            <a:ext cx="1837488" cy="1404491"/>
            <a:chOff x="4902201" y="4224414"/>
            <a:chExt cx="1837488" cy="1404491"/>
          </a:xfrm>
        </p:grpSpPr>
        <p:grpSp>
          <p:nvGrpSpPr>
            <p:cNvPr id="16" name="Group 15"/>
            <p:cNvGrpSpPr/>
            <p:nvPr/>
          </p:nvGrpSpPr>
          <p:grpSpPr>
            <a:xfrm>
              <a:off x="5282531" y="4345536"/>
              <a:ext cx="1457158" cy="1283369"/>
              <a:chOff x="4243616" y="5502638"/>
              <a:chExt cx="417576" cy="41757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Rounded Rectangle 143"/>
            <p:cNvSpPr/>
            <p:nvPr/>
          </p:nvSpPr>
          <p:spPr>
            <a:xfrm>
              <a:off x="4902201" y="4224414"/>
              <a:ext cx="1049015" cy="500782"/>
            </a:xfrm>
            <a:prstGeom prst="roundRect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latin typeface="Arial"/>
                  <a:cs typeface="Arial"/>
                </a:rPr>
                <a:t>LuaVM</a:t>
              </a:r>
              <a:endParaRPr lang="en-US" sz="1200" b="1" dirty="0" smtClean="0">
                <a:latin typeface="Arial"/>
                <a:cs typeface="Arial"/>
              </a:endParaRPr>
            </a:p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(MDS API)</a:t>
              </a:r>
              <a:endParaRPr lang="en-US" sz="1200" b="1" dirty="0">
                <a:latin typeface="Arial"/>
                <a:cs typeface="Arial"/>
              </a:endParaRPr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4026918" y="2678501"/>
            <a:ext cx="1453784" cy="1278551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urved Connector 153"/>
          <p:cNvCxnSpPr>
            <a:stCxn id="152" idx="3"/>
            <a:endCxn id="144" idx="1"/>
          </p:cNvCxnSpPr>
          <p:nvPr/>
        </p:nvCxnSpPr>
        <p:spPr>
          <a:xfrm>
            <a:off x="5480702" y="3317777"/>
            <a:ext cx="1301767" cy="9966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52" idx="3"/>
            <a:endCxn id="23" idx="1"/>
          </p:cNvCxnSpPr>
          <p:nvPr/>
        </p:nvCxnSpPr>
        <p:spPr>
          <a:xfrm flipV="1">
            <a:off x="5480702" y="2372892"/>
            <a:ext cx="1297088" cy="94488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267157" y="2138943"/>
            <a:ext cx="908865" cy="42126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Object Interface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272505" y="4109449"/>
            <a:ext cx="908865" cy="42126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100" b="1" dirty="0" smtClean="0">
                <a:latin typeface="Arial"/>
                <a:cs typeface="Arial"/>
              </a:rPr>
              <a:t>Policy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6002420" y="2032001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007768" y="4403559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157" grpId="0" animBg="1"/>
      <p:bldP spid="158" grpId="0" animBg="1"/>
      <p:bldP spid="160" grpId="0" animBg="1"/>
      <p:bldP spid="1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509008"/>
            <a:ext cx="1709033" cy="1709033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285698"/>
            <a:ext cx="1709033" cy="1709033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926913" y="1569087"/>
            <a:ext cx="1292410" cy="69167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7473" y="1685260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3"/>
          </p:cNvCxnSpPr>
          <p:nvPr/>
        </p:nvCxnSpPr>
        <p:spPr>
          <a:xfrm rot="10800000" flipV="1">
            <a:off x="2399223" y="1914925"/>
            <a:ext cx="527691" cy="99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0296" y="2534721"/>
            <a:ext cx="916893" cy="68332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LuaVM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0925" y="3461709"/>
            <a:ext cx="1328398" cy="73928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4309135" y="1825113"/>
            <a:ext cx="619796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27" idx="3"/>
          </p:cNvCxnSpPr>
          <p:nvPr/>
        </p:nvCxnSpPr>
        <p:spPr>
          <a:xfrm rot="5400000">
            <a:off x="4312378" y="3124986"/>
            <a:ext cx="613311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37472" y="3587916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1"/>
            <a:endCxn id="39" idx="3"/>
          </p:cNvCxnSpPr>
          <p:nvPr/>
        </p:nvCxnSpPr>
        <p:spPr>
          <a:xfrm rot="10800000">
            <a:off x="2399221" y="3827526"/>
            <a:ext cx="491704" cy="38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45720" y="5746354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91820" y="5746354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37920" y="5746354"/>
            <a:ext cx="417576" cy="417576"/>
            <a:chOff x="3009031" y="3554185"/>
            <a:chExt cx="1961244" cy="1961244"/>
          </a:xfrm>
        </p:grpSpPr>
        <p:sp>
          <p:nvSpPr>
            <p:cNvPr id="77" name="Rounded Rectangle 7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84020" y="5746354"/>
            <a:ext cx="417576" cy="417576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30120" y="5746354"/>
            <a:ext cx="417576" cy="417576"/>
            <a:chOff x="3009031" y="3554185"/>
            <a:chExt cx="1961244" cy="1961244"/>
          </a:xfrm>
        </p:grpSpPr>
        <p:sp>
          <p:nvSpPr>
            <p:cNvPr id="83" name="Rounded Rectangle 8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76220" y="5746354"/>
            <a:ext cx="417576" cy="417576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98120" y="5898754"/>
            <a:ext cx="417576" cy="417576"/>
            <a:chOff x="3009031" y="3554185"/>
            <a:chExt cx="1961244" cy="1961244"/>
          </a:xfrm>
        </p:grpSpPr>
        <p:sp>
          <p:nvSpPr>
            <p:cNvPr id="89" name="Rounded Rectangle 8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44220" y="5898754"/>
            <a:ext cx="417576" cy="417576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90320" y="5898754"/>
            <a:ext cx="417576" cy="417576"/>
            <a:chOff x="3009031" y="3554185"/>
            <a:chExt cx="1961244" cy="1961244"/>
          </a:xfrm>
        </p:grpSpPr>
        <p:sp>
          <p:nvSpPr>
            <p:cNvPr id="95" name="Rounded Rectangle 9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36420" y="5898754"/>
            <a:ext cx="417576" cy="417576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2520" y="5898754"/>
            <a:ext cx="417576" cy="417576"/>
            <a:chOff x="3009031" y="3554185"/>
            <a:chExt cx="1961244" cy="1961244"/>
          </a:xfrm>
        </p:grpSpPr>
        <p:sp>
          <p:nvSpPr>
            <p:cNvPr id="101" name="Rounded Rectangle 10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28620" y="5898754"/>
            <a:ext cx="417576" cy="417576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050520" y="6051154"/>
            <a:ext cx="417576" cy="417576"/>
            <a:chOff x="3009031" y="3554185"/>
            <a:chExt cx="1961244" cy="1961244"/>
          </a:xfrm>
        </p:grpSpPr>
        <p:sp>
          <p:nvSpPr>
            <p:cNvPr id="107" name="Rounded Rectangle 10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96620" y="6051154"/>
            <a:ext cx="417576" cy="417576"/>
            <a:chOff x="3009031" y="3554185"/>
            <a:chExt cx="1961244" cy="1961244"/>
          </a:xfrm>
        </p:grpSpPr>
        <p:sp>
          <p:nvSpPr>
            <p:cNvPr id="110" name="Rounded Rectangle 10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42720" y="6051154"/>
            <a:ext cx="417576" cy="417576"/>
            <a:chOff x="3009031" y="3554185"/>
            <a:chExt cx="1961244" cy="1961244"/>
          </a:xfrm>
        </p:grpSpPr>
        <p:sp>
          <p:nvSpPr>
            <p:cNvPr id="113" name="Rounded Rectangle 11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688820" y="6051154"/>
            <a:ext cx="417576" cy="417576"/>
            <a:chOff x="3009031" y="3554185"/>
            <a:chExt cx="1961244" cy="1961244"/>
          </a:xfrm>
        </p:grpSpPr>
        <p:sp>
          <p:nvSpPr>
            <p:cNvPr id="116" name="Rounded Rectangle 11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4920" y="6051154"/>
            <a:ext cx="417576" cy="417576"/>
            <a:chOff x="3009031" y="3554185"/>
            <a:chExt cx="1961244" cy="1961244"/>
          </a:xfrm>
        </p:grpSpPr>
        <p:sp>
          <p:nvSpPr>
            <p:cNvPr id="119" name="Rounded Rectangle 11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81020" y="6051154"/>
            <a:ext cx="417576" cy="417576"/>
            <a:chOff x="3009031" y="3554185"/>
            <a:chExt cx="1961244" cy="1961244"/>
          </a:xfrm>
        </p:grpSpPr>
        <p:sp>
          <p:nvSpPr>
            <p:cNvPr id="122" name="Rounded Rectangle 12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2920" y="6203554"/>
            <a:ext cx="417576" cy="417576"/>
            <a:chOff x="3009031" y="3554185"/>
            <a:chExt cx="1961244" cy="1961244"/>
          </a:xfrm>
        </p:grpSpPr>
        <p:sp>
          <p:nvSpPr>
            <p:cNvPr id="125" name="Rounded Rectangle 12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49020" y="6203554"/>
            <a:ext cx="417576" cy="417576"/>
            <a:chOff x="3009031" y="3554185"/>
            <a:chExt cx="1961244" cy="1961244"/>
          </a:xfrm>
        </p:grpSpPr>
        <p:sp>
          <p:nvSpPr>
            <p:cNvPr id="128" name="Rounded Rectangle 12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95120" y="6203554"/>
            <a:ext cx="417576" cy="417576"/>
            <a:chOff x="3009031" y="3554185"/>
            <a:chExt cx="1961244" cy="1961244"/>
          </a:xfrm>
        </p:grpSpPr>
        <p:sp>
          <p:nvSpPr>
            <p:cNvPr id="131" name="Rounded Rectangle 13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41220" y="6203554"/>
            <a:ext cx="417576" cy="417576"/>
            <a:chOff x="3009031" y="3554185"/>
            <a:chExt cx="1961244" cy="1961244"/>
          </a:xfrm>
        </p:grpSpPr>
        <p:sp>
          <p:nvSpPr>
            <p:cNvPr id="134" name="Rounded Rectangle 13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87320" y="6203554"/>
            <a:ext cx="417576" cy="417576"/>
            <a:chOff x="3009031" y="3554185"/>
            <a:chExt cx="1961244" cy="1961244"/>
          </a:xfrm>
        </p:grpSpPr>
        <p:sp>
          <p:nvSpPr>
            <p:cNvPr id="137" name="Rounded Rectangle 13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933420" y="6203554"/>
            <a:ext cx="417576" cy="417576"/>
            <a:chOff x="3009031" y="3554185"/>
            <a:chExt cx="1961244" cy="1961244"/>
          </a:xfrm>
        </p:grpSpPr>
        <p:sp>
          <p:nvSpPr>
            <p:cNvPr id="140" name="Rounded Rectangle 13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Curved Connector 141"/>
          <p:cNvCxnSpPr>
            <a:stCxn id="80" idx="0"/>
            <a:endCxn id="39" idx="2"/>
          </p:cNvCxnSpPr>
          <p:nvPr/>
        </p:nvCxnSpPr>
        <p:spPr>
          <a:xfrm rot="16200000" flipV="1">
            <a:off x="2490968" y="3644513"/>
            <a:ext cx="1679220" cy="25244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lded Corner 142"/>
          <p:cNvSpPr/>
          <p:nvPr/>
        </p:nvSpPr>
        <p:spPr>
          <a:xfrm>
            <a:off x="3187776" y="464690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44510" y="56382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096910" y="57906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249310" y="59430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401710" y="60954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554110" y="62478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25842" y="5661453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  <a:endCxn id="17" idx="2"/>
          </p:cNvCxnSpPr>
          <p:nvPr/>
        </p:nvCxnSpPr>
        <p:spPr>
          <a:xfrm rot="16200000" flipV="1">
            <a:off x="1362561" y="5324887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099632" y="271181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071835" y="5375666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008247" y="593614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09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143" grpId="0" animBg="1"/>
      <p:bldP spid="180" grpId="0" animBg="1"/>
      <p:bldP spid="181" grpId="0" animBg="1"/>
      <p:bldP spid="1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936" y="26050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Store Interfaces in 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Durability: erasure coded, replicated, balanced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87738" y="4856839"/>
            <a:ext cx="417576" cy="41757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3838" y="4856839"/>
            <a:ext cx="417576" cy="417576"/>
            <a:chOff x="3009031" y="3554185"/>
            <a:chExt cx="1961244" cy="1961244"/>
          </a:xfrm>
        </p:grpSpPr>
        <p:sp>
          <p:nvSpPr>
            <p:cNvPr id="8" name="Rounded Rectangle 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79938" y="4856839"/>
            <a:ext cx="417576" cy="417576"/>
            <a:chOff x="3009031" y="3554185"/>
            <a:chExt cx="1961244" cy="1961244"/>
          </a:xfrm>
        </p:grpSpPr>
        <p:sp>
          <p:nvSpPr>
            <p:cNvPr id="11" name="Rounded Rectangle 1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6038" y="4856839"/>
            <a:ext cx="417576" cy="417576"/>
            <a:chOff x="3009031" y="3554185"/>
            <a:chExt cx="1961244" cy="1961244"/>
          </a:xfrm>
        </p:grpSpPr>
        <p:sp>
          <p:nvSpPr>
            <p:cNvPr id="14" name="Rounded Rectangle 1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72138" y="4856839"/>
            <a:ext cx="417576" cy="417576"/>
            <a:chOff x="3009031" y="3554185"/>
            <a:chExt cx="1961244" cy="1961244"/>
          </a:xfrm>
        </p:grpSpPr>
        <p:sp>
          <p:nvSpPr>
            <p:cNvPr id="17" name="Rounded Rectangle 1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18238" y="4856839"/>
            <a:ext cx="417576" cy="417576"/>
            <a:chOff x="3009031" y="3554185"/>
            <a:chExt cx="1961244" cy="1961244"/>
          </a:xfrm>
        </p:grpSpPr>
        <p:sp>
          <p:nvSpPr>
            <p:cNvPr id="20" name="Rounded Rectangle 1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40138" y="5009239"/>
            <a:ext cx="417576" cy="417576"/>
            <a:chOff x="3009031" y="3554185"/>
            <a:chExt cx="1961244" cy="1961244"/>
          </a:xfrm>
        </p:grpSpPr>
        <p:sp>
          <p:nvSpPr>
            <p:cNvPr id="23" name="Rounded Rectangle 2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86238" y="5009239"/>
            <a:ext cx="417576" cy="417576"/>
            <a:chOff x="3009031" y="3554185"/>
            <a:chExt cx="1961244" cy="1961244"/>
          </a:xfrm>
        </p:grpSpPr>
        <p:sp>
          <p:nvSpPr>
            <p:cNvPr id="26" name="Rounded Rectangle 2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32338" y="5009239"/>
            <a:ext cx="417576" cy="417576"/>
            <a:chOff x="3009031" y="3554185"/>
            <a:chExt cx="1961244" cy="1961244"/>
          </a:xfrm>
        </p:grpSpPr>
        <p:sp>
          <p:nvSpPr>
            <p:cNvPr id="29" name="Rounded Rectangle 2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78438" y="5009239"/>
            <a:ext cx="417576" cy="417576"/>
            <a:chOff x="3009031" y="3554185"/>
            <a:chExt cx="1961244" cy="1961244"/>
          </a:xfrm>
        </p:grpSpPr>
        <p:sp>
          <p:nvSpPr>
            <p:cNvPr id="32" name="Rounded Rectangle 3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24538" y="5009239"/>
            <a:ext cx="417576" cy="417576"/>
            <a:chOff x="3009031" y="3554185"/>
            <a:chExt cx="1961244" cy="1961244"/>
          </a:xfrm>
        </p:grpSpPr>
        <p:sp>
          <p:nvSpPr>
            <p:cNvPr id="35" name="Rounded Rectangle 3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70638" y="5009239"/>
            <a:ext cx="417576" cy="417576"/>
            <a:chOff x="3009031" y="3554185"/>
            <a:chExt cx="1961244" cy="1961244"/>
          </a:xfrm>
        </p:grpSpPr>
        <p:sp>
          <p:nvSpPr>
            <p:cNvPr id="38" name="Rounded Rectangle 3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92538" y="5161639"/>
            <a:ext cx="417576" cy="417576"/>
            <a:chOff x="3009031" y="3554185"/>
            <a:chExt cx="1961244" cy="1961244"/>
          </a:xfrm>
        </p:grpSpPr>
        <p:sp>
          <p:nvSpPr>
            <p:cNvPr id="41" name="Rounded Rectangle 4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38638" y="5161639"/>
            <a:ext cx="417576" cy="417576"/>
            <a:chOff x="3009031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84738" y="5161639"/>
            <a:ext cx="417576" cy="417576"/>
            <a:chOff x="3009031" y="3554185"/>
            <a:chExt cx="1961244" cy="1961244"/>
          </a:xfrm>
        </p:grpSpPr>
        <p:sp>
          <p:nvSpPr>
            <p:cNvPr id="47" name="Rounded Rectangle 4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30838" y="5161639"/>
            <a:ext cx="417576" cy="417576"/>
            <a:chOff x="3009031" y="3554185"/>
            <a:chExt cx="1961244" cy="1961244"/>
          </a:xfrm>
        </p:grpSpPr>
        <p:sp>
          <p:nvSpPr>
            <p:cNvPr id="50" name="Rounded Rectangle 4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6938" y="5161639"/>
            <a:ext cx="417576" cy="417576"/>
            <a:chOff x="3009031" y="3554185"/>
            <a:chExt cx="1961244" cy="1961244"/>
          </a:xfrm>
        </p:grpSpPr>
        <p:sp>
          <p:nvSpPr>
            <p:cNvPr id="53" name="Rounded Rectangle 5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23038" y="5161639"/>
            <a:ext cx="417576" cy="417576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244938" y="5314039"/>
            <a:ext cx="417576" cy="417576"/>
            <a:chOff x="3009031" y="3554185"/>
            <a:chExt cx="1961244" cy="1961244"/>
          </a:xfrm>
        </p:grpSpPr>
        <p:sp>
          <p:nvSpPr>
            <p:cNvPr id="59" name="Rounded Rectangle 5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91038" y="5314039"/>
            <a:ext cx="417576" cy="417576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37138" y="5314039"/>
            <a:ext cx="417576" cy="417576"/>
            <a:chOff x="3009031" y="3554185"/>
            <a:chExt cx="1961244" cy="1961244"/>
          </a:xfrm>
        </p:grpSpPr>
        <p:sp>
          <p:nvSpPr>
            <p:cNvPr id="65" name="Rounded Rectangle 6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83238" y="5314039"/>
            <a:ext cx="417576" cy="417576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429338" y="5314039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975438" y="5314039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654733" y="3564021"/>
            <a:ext cx="417576" cy="417576"/>
            <a:chOff x="4243616" y="5502638"/>
            <a:chExt cx="417576" cy="417576"/>
          </a:xfrm>
        </p:grpSpPr>
        <p:sp>
          <p:nvSpPr>
            <p:cNvPr id="77" name="Rounded Rectangle 7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urved Connector 81"/>
          <p:cNvCxnSpPr>
            <a:endCxn id="77" idx="3"/>
          </p:cNvCxnSpPr>
          <p:nvPr/>
        </p:nvCxnSpPr>
        <p:spPr>
          <a:xfrm rot="10800000">
            <a:off x="3072309" y="3772810"/>
            <a:ext cx="2029598" cy="844595"/>
          </a:xfrm>
          <a:prstGeom prst="curvedConnector3">
            <a:avLst>
              <a:gd name="adj1" fmla="val -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ded Corner 83"/>
          <p:cNvSpPr/>
          <p:nvPr/>
        </p:nvSpPr>
        <p:spPr>
          <a:xfrm>
            <a:off x="3969094" y="356282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Lua</a:t>
            </a:r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 rot="19766026">
            <a:off x="7147213" y="2848190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37 lines of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5" name="Line Callout 1 84"/>
          <p:cNvSpPr/>
          <p:nvPr/>
        </p:nvSpPr>
        <p:spPr>
          <a:xfrm>
            <a:off x="881796" y="4622835"/>
            <a:ext cx="2758698" cy="1425844"/>
          </a:xfrm>
          <a:prstGeom prst="borderCallout1">
            <a:avLst>
              <a:gd name="adj1" fmla="val 50272"/>
              <a:gd name="adj2" fmla="val 99532"/>
              <a:gd name="adj3" fmla="val -37500"/>
              <a:gd name="adj4" fmla="val 1189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We can do this because </a:t>
            </a:r>
            <a:r>
              <a:rPr lang="en-US" b="1" dirty="0" err="1" smtClean="0">
                <a:solidFill>
                  <a:srgbClr val="FF0000"/>
                </a:solidFill>
              </a:rPr>
              <a:t>Lua</a:t>
            </a:r>
            <a:r>
              <a:rPr lang="en-US" b="1" dirty="0" smtClean="0">
                <a:solidFill>
                  <a:srgbClr val="FF0000"/>
                </a:solidFill>
              </a:rPr>
              <a:t> is portable!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5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4423" y="1895421"/>
            <a:ext cx="3823843" cy="3823843"/>
            <a:chOff x="4243616" y="5502638"/>
            <a:chExt cx="417576" cy="417576"/>
          </a:xfrm>
        </p:grpSpPr>
        <p:sp>
          <p:nvSpPr>
            <p:cNvPr id="49" name="Rounded Rectangle 48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Specify Current Interface in MDS/PG Map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7269323" y="1532135"/>
            <a:ext cx="3095928" cy="2358145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10153771" y="188374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26697" y="2571554"/>
            <a:ext cx="400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set-class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29371" y="31770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81771" y="33294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34171" y="34818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6571" y="36342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38971" y="37866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0088" y="3835262"/>
            <a:ext cx="946567" cy="61376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MDSMap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698558" y="3535075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19" name="Freeform 18"/>
          <p:cNvSpPr/>
          <p:nvPr/>
        </p:nvSpPr>
        <p:spPr>
          <a:xfrm rot="19595654" flipV="1">
            <a:off x="4036571" y="4059864"/>
            <a:ext cx="1595649" cy="1272460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26" idx="2"/>
            <a:endCxn id="29" idx="0"/>
          </p:cNvCxnSpPr>
          <p:nvPr/>
        </p:nvCxnSpPr>
        <p:spPr>
          <a:xfrm flipH="1">
            <a:off x="5765611" y="4312748"/>
            <a:ext cx="1236432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2"/>
            <a:endCxn id="32" idx="0"/>
          </p:cNvCxnSpPr>
          <p:nvPr/>
        </p:nvCxnSpPr>
        <p:spPr>
          <a:xfrm flipH="1">
            <a:off x="6398874" y="4312748"/>
            <a:ext cx="603169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2"/>
            <a:endCxn id="35" idx="0"/>
          </p:cNvCxnSpPr>
          <p:nvPr/>
        </p:nvCxnSpPr>
        <p:spPr>
          <a:xfrm>
            <a:off x="7002043" y="4312748"/>
            <a:ext cx="30094" cy="18589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2"/>
            <a:endCxn id="38" idx="0"/>
          </p:cNvCxnSpPr>
          <p:nvPr/>
        </p:nvCxnSpPr>
        <p:spPr>
          <a:xfrm>
            <a:off x="7002043" y="4312748"/>
            <a:ext cx="664236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2"/>
            <a:endCxn id="41" idx="0"/>
          </p:cNvCxnSpPr>
          <p:nvPr/>
        </p:nvCxnSpPr>
        <p:spPr>
          <a:xfrm>
            <a:off x="7002043" y="4312748"/>
            <a:ext cx="1296620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96108" y="6167733"/>
            <a:ext cx="3072057" cy="542921"/>
            <a:chOff x="5496108" y="6167733"/>
            <a:chExt cx="3072057" cy="542921"/>
          </a:xfrm>
        </p:grpSpPr>
        <p:grpSp>
          <p:nvGrpSpPr>
            <p:cNvPr id="28" name="Group 27"/>
            <p:cNvGrpSpPr/>
            <p:nvPr/>
          </p:nvGrpSpPr>
          <p:grpSpPr>
            <a:xfrm>
              <a:off x="5496108" y="6171649"/>
              <a:ext cx="539005" cy="539005"/>
              <a:chOff x="3009031" y="3554185"/>
              <a:chExt cx="1961244" cy="1961244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29371" y="6171649"/>
              <a:ext cx="539005" cy="539005"/>
              <a:chOff x="3009031" y="3554185"/>
              <a:chExt cx="1961244" cy="1961244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762634" y="6171648"/>
              <a:ext cx="539005" cy="539005"/>
              <a:chOff x="3009031" y="3554185"/>
              <a:chExt cx="1961244" cy="196124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396776" y="6167733"/>
              <a:ext cx="539005" cy="539005"/>
              <a:chOff x="3009031" y="3554185"/>
              <a:chExt cx="1961244" cy="196124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029160" y="6167733"/>
              <a:ext cx="539005" cy="539005"/>
              <a:chOff x="3009031" y="3554185"/>
              <a:chExt cx="1961244" cy="196124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0" name="Rounded Rectangle 69"/>
          <p:cNvSpPr/>
          <p:nvPr/>
        </p:nvSpPr>
        <p:spPr>
          <a:xfrm rot="19766026">
            <a:off x="8100204" y="3670214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17 lines of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1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Re-used </a:t>
            </a:r>
            <a:r>
              <a:rPr lang="en-US" dirty="0" err="1" smtClean="0"/>
              <a:t>Ceph</a:t>
            </a:r>
            <a:r>
              <a:rPr lang="en-US" dirty="0" smtClean="0"/>
              <a:t> Components!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distr. work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designed as embeddable language 	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can be shipped with the data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into RADOS	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not dependent on host architecture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), 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), 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on Malacology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Mantle: Programmable Metadata Load Balancer</a:t>
            </a:r>
            <a:endParaRPr lang="en-US" sz="4000" dirty="0"/>
          </a:p>
        </p:txBody>
      </p:sp>
      <p:sp>
        <p:nvSpPr>
          <p:cNvPr id="120" name="Content Placeholder 1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Michael</a:t>
            </a:r>
          </a:p>
          <a:p>
            <a:r>
              <a:rPr lang="en-US" dirty="0" err="1" smtClean="0"/>
              <a:t>Ishani</a:t>
            </a:r>
            <a:endParaRPr lang="en-US" dirty="0" smtClean="0"/>
          </a:p>
          <a:p>
            <a:r>
              <a:rPr lang="en-US" dirty="0" smtClean="0"/>
              <a:t>Ike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78572" y="2433060"/>
            <a:ext cx="7775228" cy="2741162"/>
            <a:chOff x="4173872" y="629415"/>
            <a:chExt cx="7775228" cy="2741162"/>
          </a:xfrm>
        </p:grpSpPr>
        <p:grpSp>
          <p:nvGrpSpPr>
            <p:cNvPr id="63" name="Group 62"/>
            <p:cNvGrpSpPr/>
            <p:nvPr/>
          </p:nvGrpSpPr>
          <p:grpSpPr>
            <a:xfrm>
              <a:off x="8403260" y="661174"/>
              <a:ext cx="417576" cy="417576"/>
              <a:chOff x="4243616" y="5502638"/>
              <a:chExt cx="417576" cy="417576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173872" y="629415"/>
              <a:ext cx="7536164" cy="2741162"/>
              <a:chOff x="2603139" y="3152564"/>
              <a:chExt cx="10048219" cy="365488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603139" y="3152564"/>
                <a:ext cx="5813345" cy="3654882"/>
                <a:chOff x="2603139" y="3152564"/>
                <a:chExt cx="5813345" cy="3654882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2603139" y="3152564"/>
                  <a:ext cx="5813345" cy="3654882"/>
                  <a:chOff x="2603139" y="3152564"/>
                  <a:chExt cx="5813345" cy="3654882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603139" y="3152564"/>
                    <a:ext cx="5813345" cy="3654882"/>
                    <a:chOff x="660606" y="3400410"/>
                    <a:chExt cx="5813345" cy="3654882"/>
                  </a:xfrm>
                </p:grpSpPr>
                <p:sp>
                  <p:nvSpPr>
                    <p:cNvPr id="101" name="Oval Callout 100"/>
                    <p:cNvSpPr/>
                    <p:nvPr/>
                  </p:nvSpPr>
                  <p:spPr>
                    <a:xfrm>
                      <a:off x="660606" y="3400410"/>
                      <a:ext cx="5813345" cy="3654882"/>
                    </a:xfrm>
                    <a:prstGeom prst="wedgeEllipseCallout">
                      <a:avLst>
                        <a:gd name="adj1" fmla="val 50450"/>
                        <a:gd name="adj2" fmla="val -38685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1715665" y="3803120"/>
                      <a:ext cx="4189066" cy="2849462"/>
                      <a:chOff x="4215473" y="3807370"/>
                      <a:chExt cx="4189066" cy="2849462"/>
                    </a:xfrm>
                  </p:grpSpPr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4215473" y="3807370"/>
                        <a:ext cx="2326434" cy="2849462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rebalance</a:t>
                        </a:r>
                      </a:p>
                    </p:txBody>
                  </p: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4300817" y="4130407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migrate?</a:t>
                        </a:r>
                      </a:p>
                    </p:txBody>
                  </p:sp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4300817" y="4683276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cluster</a:t>
                        </a:r>
                      </a:p>
                    </p:txBody>
                  </p:sp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4300817" y="5432241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namespace</a:t>
                        </a:r>
                      </a:p>
                    </p:txBody>
                  </p:sp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4297350" y="6187385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</a:t>
                        </a:r>
                      </a:p>
                    </p:txBody>
                  </p:sp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7166594" y="5967964"/>
                        <a:ext cx="1237945" cy="372001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fragment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7160277" y="4332180"/>
                        <a:ext cx="1069999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err="1">
                            <a:solidFill>
                              <a:schemeClr val="tx1"/>
                            </a:solidFill>
                          </a:rPr>
                          <a:t>recv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 HB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98" name="Curved Connector 97"/>
                  <p:cNvCxnSpPr>
                    <a:stCxn id="104" idx="2"/>
                    <a:endCxn id="105" idx="0"/>
                  </p:cNvCxnSpPr>
                  <p:nvPr/>
                </p:nvCxnSpPr>
                <p:spPr>
                  <a:xfrm rot="5400000">
                    <a:off x="4757537" y="4370799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urved Connector 98"/>
                  <p:cNvCxnSpPr>
                    <a:stCxn id="105" idx="2"/>
                    <a:endCxn id="106" idx="0"/>
                  </p:cNvCxnSpPr>
                  <p:nvPr/>
                </p:nvCxnSpPr>
                <p:spPr>
                  <a:xfrm rot="5400000">
                    <a:off x="4757537" y="5119764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urved Connector 99"/>
                  <p:cNvCxnSpPr>
                    <a:stCxn id="106" idx="2"/>
                    <a:endCxn id="107" idx="0"/>
                  </p:cNvCxnSpPr>
                  <p:nvPr/>
                </p:nvCxnSpPr>
                <p:spPr>
                  <a:xfrm rot="5400000">
                    <a:off x="4752715" y="5870085"/>
                    <a:ext cx="126941" cy="3467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Curved Connector 94"/>
                <p:cNvCxnSpPr>
                  <a:stCxn id="109" idx="1"/>
                  <a:endCxn id="103" idx="0"/>
                </p:cNvCxnSpPr>
                <p:nvPr/>
              </p:nvCxnSpPr>
              <p:spPr>
                <a:xfrm rot="10800000">
                  <a:off x="4821416" y="3555274"/>
                  <a:ext cx="1781587" cy="740864"/>
                </a:xfrm>
                <a:prstGeom prst="curvedConnector4">
                  <a:avLst>
                    <a:gd name="adj1" fmla="val 17354"/>
                    <a:gd name="adj2" fmla="val 130856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urved Connector 95"/>
                <p:cNvCxnSpPr>
                  <a:stCxn id="107" idx="2"/>
                  <a:endCxn id="108" idx="1"/>
                </p:cNvCxnSpPr>
                <p:nvPr/>
              </p:nvCxnSpPr>
              <p:spPr>
                <a:xfrm rot="5400000" flipH="1" flipV="1">
                  <a:off x="5479120" y="5237200"/>
                  <a:ext cx="465527" cy="1794868"/>
                </a:xfrm>
                <a:prstGeom prst="curvedConnector4">
                  <a:avLst>
                    <a:gd name="adj1" fmla="val -65474"/>
                    <a:gd name="adj2" fmla="val 79929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urved Connector 89"/>
              <p:cNvCxnSpPr>
                <a:endCxn id="109" idx="3"/>
              </p:cNvCxnSpPr>
              <p:nvPr/>
            </p:nvCxnSpPr>
            <p:spPr>
              <a:xfrm rot="5400000">
                <a:off x="9900071" y="1544851"/>
                <a:ext cx="524218" cy="4978357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urved Connector 90"/>
              <p:cNvCxnSpPr>
                <a:endCxn id="109" idx="3"/>
              </p:cNvCxnSpPr>
              <p:nvPr/>
            </p:nvCxnSpPr>
            <p:spPr>
              <a:xfrm rot="5400000">
                <a:off x="8393410" y="3033900"/>
                <a:ext cx="541829" cy="1982646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urved Connector 91"/>
              <p:cNvCxnSpPr>
                <a:endCxn id="109" idx="3"/>
              </p:cNvCxnSpPr>
              <p:nvPr/>
            </p:nvCxnSpPr>
            <p:spPr>
              <a:xfrm rot="5400000">
                <a:off x="9379293" y="2048017"/>
                <a:ext cx="541830" cy="395441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>
                <a:endCxn id="109" idx="3"/>
              </p:cNvCxnSpPr>
              <p:nvPr/>
            </p:nvCxnSpPr>
            <p:spPr>
              <a:xfrm rot="5400000">
                <a:off x="8893663" y="2544556"/>
                <a:ext cx="530921" cy="297224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9254466" y="673842"/>
              <a:ext cx="417576" cy="417576"/>
              <a:chOff x="4243616" y="5502638"/>
              <a:chExt cx="417576" cy="417576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9996664" y="671327"/>
              <a:ext cx="417576" cy="417576"/>
              <a:chOff x="4243616" y="5502638"/>
              <a:chExt cx="417576" cy="41757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10733292" y="684600"/>
              <a:ext cx="417576" cy="417576"/>
              <a:chOff x="4243616" y="5502638"/>
              <a:chExt cx="417576" cy="417576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1531524" y="697889"/>
              <a:ext cx="417576" cy="417576"/>
              <a:chOff x="4243616" y="5502638"/>
              <a:chExt cx="417576" cy="417576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Rectangle 114"/>
          <p:cNvSpPr/>
          <p:nvPr/>
        </p:nvSpPr>
        <p:spPr>
          <a:xfrm>
            <a:off x="4484678" y="3061143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85066" y="3544819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488409" y="4121170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624456" y="5299598"/>
            <a:ext cx="263321" cy="263321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323505" y="3686783"/>
            <a:ext cx="3242005" cy="51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Reused 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Safety/Robustness of loading dynamic code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Ease of state transfer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Transparency of balancer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Easier to test/integrate w/ correctness suites</a:t>
            </a:r>
            <a:endParaRPr lang="en-US" sz="16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ClassHandler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ClassData</a:t>
            </a:r>
            <a:endParaRPr lang="en-US" sz="16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7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err="1" smtClean="0"/>
              <a:t>Zlog</a:t>
            </a:r>
            <a:r>
              <a:rPr lang="en-US" dirty="0" smtClean="0"/>
              <a:t>: Distributed Shared Commit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Noah</a:t>
            </a:r>
          </a:p>
          <a:p>
            <a:r>
              <a:rPr lang="en-US" dirty="0" smtClean="0"/>
              <a:t>Neha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72275" y="1901739"/>
            <a:ext cx="6339391" cy="3724843"/>
            <a:chOff x="30225581" y="19860057"/>
            <a:chExt cx="10989953" cy="6457380"/>
          </a:xfrm>
        </p:grpSpPr>
        <p:sp>
          <p:nvSpPr>
            <p:cNvPr id="5" name="Smiley Face 4"/>
            <p:cNvSpPr/>
            <p:nvPr/>
          </p:nvSpPr>
          <p:spPr>
            <a:xfrm>
              <a:off x="31376929" y="199102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31529329" y="200626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31681729" y="202150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31834129" y="203674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31986529" y="20519802"/>
              <a:ext cx="895508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07610" y="23994730"/>
              <a:ext cx="5714747" cy="1120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Striping Strategy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 positions </a:t>
              </a:r>
              <a:r>
                <a:rPr lang="en-US" sz="1600" b="1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objects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237160" y="25421258"/>
              <a:ext cx="893851" cy="893851"/>
              <a:chOff x="12841894" y="23894412"/>
              <a:chExt cx="893851" cy="89385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305952" y="25423586"/>
              <a:ext cx="893851" cy="893851"/>
              <a:chOff x="12841894" y="23894412"/>
              <a:chExt cx="893851" cy="89385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369685" y="25421258"/>
              <a:ext cx="893851" cy="893851"/>
              <a:chOff x="12841894" y="23894412"/>
              <a:chExt cx="893851" cy="89385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4399490" y="25421258"/>
              <a:ext cx="893851" cy="893851"/>
              <a:chOff x="12841894" y="23894412"/>
              <a:chExt cx="893851" cy="89385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5376196" y="19860057"/>
              <a:ext cx="2859775" cy="2757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</a:rPr>
                <a:t>Sequ-encer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3263483" y="20766547"/>
              <a:ext cx="2018995" cy="10000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37855636" y="23223181"/>
              <a:ext cx="3359898" cy="2862480"/>
            </a:xfrm>
            <a:prstGeom prst="wedgeRoundRectCallout">
              <a:avLst>
                <a:gd name="adj1" fmla="val -135109"/>
                <a:gd name="adj2" fmla="val 3980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Expose CORFU optimized interface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32823834" y="21982846"/>
              <a:ext cx="1516789" cy="10843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07610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98044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68095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58532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48966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26969" y="23282594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3000934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3030470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30577084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3085630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 rot="5400000">
              <a:off x="3115166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 rot="5400000">
              <a:off x="31441823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 rot="5400000">
              <a:off x="31706109" y="21946712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83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MapReduce: Distributed Computation Framework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err="1" smtClean="0"/>
              <a:t>Trivrikram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63292" y="2275276"/>
            <a:ext cx="5839859" cy="3849469"/>
            <a:chOff x="1033013" y="2496222"/>
            <a:chExt cx="5839859" cy="3849469"/>
          </a:xfrm>
        </p:grpSpPr>
        <p:grpSp>
          <p:nvGrpSpPr>
            <p:cNvPr id="5" name="Group 4"/>
            <p:cNvGrpSpPr/>
            <p:nvPr/>
          </p:nvGrpSpPr>
          <p:grpSpPr>
            <a:xfrm>
              <a:off x="3572396" y="3942439"/>
              <a:ext cx="417576" cy="417576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118496" y="3942439"/>
              <a:ext cx="417576" cy="417576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64596" y="3942439"/>
              <a:ext cx="417576" cy="417576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10696" y="3942439"/>
              <a:ext cx="417576" cy="417576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56796" y="3942439"/>
              <a:ext cx="417576" cy="417576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02896" y="3942439"/>
              <a:ext cx="417576" cy="417576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33013" y="4324783"/>
              <a:ext cx="5631071" cy="2020908"/>
              <a:chOff x="1033013" y="4324783"/>
              <a:chExt cx="5631071" cy="2020908"/>
            </a:xfrm>
          </p:grpSpPr>
          <p:cxnSp>
            <p:nvCxnSpPr>
              <p:cNvPr id="63" name="Curved Connector 62"/>
              <p:cNvCxnSpPr>
                <a:stCxn id="76" idx="6"/>
                <a:endCxn id="88" idx="2"/>
              </p:cNvCxnSpPr>
              <p:nvPr/>
            </p:nvCxnSpPr>
            <p:spPr>
              <a:xfrm flipV="1">
                <a:off x="1718813" y="4324783"/>
                <a:ext cx="20611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76" idx="6"/>
                <a:endCxn id="59" idx="2"/>
              </p:cNvCxnSpPr>
              <p:nvPr/>
            </p:nvCxnSpPr>
            <p:spPr>
              <a:xfrm flipV="1">
                <a:off x="1718813" y="4512415"/>
                <a:ext cx="27608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76" idx="6"/>
                <a:endCxn id="55" idx="2"/>
              </p:cNvCxnSpPr>
              <p:nvPr/>
            </p:nvCxnSpPr>
            <p:spPr>
              <a:xfrm flipV="1">
                <a:off x="1718813" y="4512415"/>
                <a:ext cx="38530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76" idx="6"/>
                <a:endCxn id="51" idx="2"/>
              </p:cNvCxnSpPr>
              <p:nvPr/>
            </p:nvCxnSpPr>
            <p:spPr>
              <a:xfrm flipV="1">
                <a:off x="1718813" y="4512415"/>
                <a:ext cx="49452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76" idx="6"/>
                <a:endCxn id="85" idx="2"/>
              </p:cNvCxnSpPr>
              <p:nvPr/>
            </p:nvCxnSpPr>
            <p:spPr>
              <a:xfrm flipV="1">
                <a:off x="1718813" y="4360015"/>
                <a:ext cx="26084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>
                <a:stCxn id="76" idx="6"/>
                <a:endCxn id="78" idx="2"/>
              </p:cNvCxnSpPr>
              <p:nvPr/>
            </p:nvCxnSpPr>
            <p:spPr>
              <a:xfrm flipV="1">
                <a:off x="1718813" y="4324783"/>
                <a:ext cx="47916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>
                <a:stCxn id="76" idx="6"/>
                <a:endCxn id="54" idx="2"/>
              </p:cNvCxnSpPr>
              <p:nvPr/>
            </p:nvCxnSpPr>
            <p:spPr>
              <a:xfrm flipV="1">
                <a:off x="1718813" y="4477183"/>
                <a:ext cx="4397937" cy="15256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>
                <a:stCxn id="76" idx="6"/>
                <a:endCxn id="61" idx="2"/>
              </p:cNvCxnSpPr>
              <p:nvPr/>
            </p:nvCxnSpPr>
            <p:spPr>
              <a:xfrm flipV="1">
                <a:off x="1718813" y="4512415"/>
                <a:ext cx="22147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>
                <a:stCxn id="76" idx="6"/>
                <a:endCxn id="57" idx="2"/>
              </p:cNvCxnSpPr>
              <p:nvPr/>
            </p:nvCxnSpPr>
            <p:spPr>
              <a:xfrm flipV="1">
                <a:off x="1718813" y="4512415"/>
                <a:ext cx="33069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>
                <a:stCxn id="76" idx="6"/>
                <a:endCxn id="80" idx="2"/>
              </p:cNvCxnSpPr>
              <p:nvPr/>
            </p:nvCxnSpPr>
            <p:spPr>
              <a:xfrm flipV="1">
                <a:off x="1718813" y="4324783"/>
                <a:ext cx="42455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76" idx="6"/>
                <a:endCxn id="84" idx="2"/>
              </p:cNvCxnSpPr>
              <p:nvPr/>
            </p:nvCxnSpPr>
            <p:spPr>
              <a:xfrm flipV="1">
                <a:off x="1718813" y="4324783"/>
                <a:ext cx="31533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>
                <a:stCxn id="76" idx="6"/>
                <a:endCxn id="81" idx="2"/>
              </p:cNvCxnSpPr>
              <p:nvPr/>
            </p:nvCxnSpPr>
            <p:spPr>
              <a:xfrm flipV="1">
                <a:off x="1718813" y="4360015"/>
                <a:ext cx="37006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olded Corner 74"/>
              <p:cNvSpPr/>
              <p:nvPr/>
            </p:nvSpPr>
            <p:spPr>
              <a:xfrm>
                <a:off x="2117077" y="5646997"/>
                <a:ext cx="575072" cy="638380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Reduce</a:t>
                </a:r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33013" y="5659891"/>
                <a:ext cx="685800" cy="685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RADOS 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obj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24796" y="4094839"/>
              <a:ext cx="417576" cy="417576"/>
              <a:chOff x="3009031" y="3554185"/>
              <a:chExt cx="1961244" cy="1961244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70896" y="4094839"/>
              <a:ext cx="417576" cy="417576"/>
              <a:chOff x="3009031" y="3554185"/>
              <a:chExt cx="1961244" cy="196124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16996" y="4094839"/>
              <a:ext cx="417576" cy="417576"/>
              <a:chOff x="3009031" y="3554185"/>
              <a:chExt cx="1961244" cy="196124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096" y="4094839"/>
              <a:ext cx="417576" cy="417576"/>
              <a:chOff x="3009031" y="3554185"/>
              <a:chExt cx="1961244" cy="1961244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09196" y="4094839"/>
              <a:ext cx="417576" cy="417576"/>
              <a:chOff x="3009031" y="3554185"/>
              <a:chExt cx="1961244" cy="196124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455296" y="4094839"/>
              <a:ext cx="417576" cy="417576"/>
              <a:chOff x="3009031" y="3554185"/>
              <a:chExt cx="1961244" cy="19612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501888" y="2496222"/>
              <a:ext cx="5198680" cy="1598617"/>
              <a:chOff x="1501888" y="2496222"/>
              <a:chExt cx="5198680" cy="159861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501888" y="2496222"/>
                <a:ext cx="5198680" cy="1598617"/>
                <a:chOff x="1501888" y="2496222"/>
                <a:chExt cx="5198680" cy="15986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571596" y="2496222"/>
                  <a:ext cx="5128972" cy="1598617"/>
                  <a:chOff x="1571596" y="2496222"/>
                  <a:chExt cx="5128972" cy="1598617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571596" y="2496222"/>
                    <a:ext cx="5092488" cy="1598617"/>
                    <a:chOff x="1571596" y="2496222"/>
                    <a:chExt cx="5092488" cy="1598617"/>
                  </a:xfrm>
                </p:grpSpPr>
                <p:sp>
                  <p:nvSpPr>
                    <p:cNvPr id="38" name="Smiley Face 37"/>
                    <p:cNvSpPr/>
                    <p:nvPr/>
                  </p:nvSpPr>
                  <p:spPr>
                    <a:xfrm>
                      <a:off x="1571596" y="2496222"/>
                      <a:ext cx="422960" cy="422960"/>
                    </a:xfrm>
                    <a:prstGeom prst="smileyFac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Curved Connector 38"/>
                    <p:cNvCxnSpPr>
                      <a:stCxn id="38" idx="6"/>
                      <a:endCxn id="87" idx="0"/>
                    </p:cNvCxnSpPr>
                    <p:nvPr/>
                  </p:nvCxnSpPr>
                  <p:spPr>
                    <a:xfrm>
                      <a:off x="1994556" y="2707702"/>
                      <a:ext cx="17866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urved Connector 39"/>
                    <p:cNvCxnSpPr>
                      <a:stCxn id="38" idx="6"/>
                      <a:endCxn id="85" idx="0"/>
                    </p:cNvCxnSpPr>
                    <p:nvPr/>
                  </p:nvCxnSpPr>
                  <p:spPr>
                    <a:xfrm>
                      <a:off x="1994556" y="2707702"/>
                      <a:ext cx="23327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urved Connector 40"/>
                    <p:cNvCxnSpPr>
                      <a:stCxn id="38" idx="6"/>
                      <a:endCxn id="83" idx="0"/>
                    </p:cNvCxnSpPr>
                    <p:nvPr/>
                  </p:nvCxnSpPr>
                  <p:spPr>
                    <a:xfrm>
                      <a:off x="1994556" y="2707702"/>
                      <a:ext cx="28788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urved Connector 41"/>
                    <p:cNvCxnSpPr>
                      <a:stCxn id="38" idx="6"/>
                      <a:endCxn id="81" idx="0"/>
                    </p:cNvCxnSpPr>
                    <p:nvPr/>
                  </p:nvCxnSpPr>
                  <p:spPr>
                    <a:xfrm>
                      <a:off x="1994556" y="2707702"/>
                      <a:ext cx="34249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urved Connector 42"/>
                    <p:cNvCxnSpPr>
                      <a:stCxn id="38" idx="6"/>
                      <a:endCxn id="79" idx="0"/>
                    </p:cNvCxnSpPr>
                    <p:nvPr/>
                  </p:nvCxnSpPr>
                  <p:spPr>
                    <a:xfrm>
                      <a:off x="1994556" y="2707702"/>
                      <a:ext cx="39710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urved Connector 43"/>
                    <p:cNvCxnSpPr>
                      <a:stCxn id="38" idx="6"/>
                      <a:endCxn id="77" idx="0"/>
                    </p:cNvCxnSpPr>
                    <p:nvPr/>
                  </p:nvCxnSpPr>
                  <p:spPr>
                    <a:xfrm>
                      <a:off x="1994556" y="2707702"/>
                      <a:ext cx="45171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urved Connector 44"/>
                    <p:cNvCxnSpPr>
                      <a:stCxn id="38" idx="6"/>
                      <a:endCxn id="61" idx="0"/>
                    </p:cNvCxnSpPr>
                    <p:nvPr/>
                  </p:nvCxnSpPr>
                  <p:spPr>
                    <a:xfrm>
                      <a:off x="1994556" y="2707702"/>
                      <a:ext cx="19390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urved Connector 45"/>
                    <p:cNvCxnSpPr>
                      <a:stCxn id="38" idx="6"/>
                      <a:endCxn id="59" idx="0"/>
                    </p:cNvCxnSpPr>
                    <p:nvPr/>
                  </p:nvCxnSpPr>
                  <p:spPr>
                    <a:xfrm>
                      <a:off x="1994556" y="2707702"/>
                      <a:ext cx="24851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urved Connector 46"/>
                    <p:cNvCxnSpPr>
                      <a:endCxn id="57" idx="0"/>
                    </p:cNvCxnSpPr>
                    <p:nvPr/>
                  </p:nvCxnSpPr>
                  <p:spPr>
                    <a:xfrm>
                      <a:off x="1994556" y="2702557"/>
                      <a:ext cx="3031228" cy="1392282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urved Connector 47"/>
                    <p:cNvCxnSpPr>
                      <a:endCxn id="55" idx="0"/>
                    </p:cNvCxnSpPr>
                    <p:nvPr/>
                  </p:nvCxnSpPr>
                  <p:spPr>
                    <a:xfrm>
                      <a:off x="1994556" y="2707702"/>
                      <a:ext cx="35773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urved Connector 48"/>
                    <p:cNvCxnSpPr>
                      <a:endCxn id="53" idx="0"/>
                    </p:cNvCxnSpPr>
                    <p:nvPr/>
                  </p:nvCxnSpPr>
                  <p:spPr>
                    <a:xfrm>
                      <a:off x="1994556" y="2707702"/>
                      <a:ext cx="41234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urved Connector 49"/>
                    <p:cNvCxnSpPr>
                      <a:endCxn id="51" idx="0"/>
                    </p:cNvCxnSpPr>
                    <p:nvPr/>
                  </p:nvCxnSpPr>
                  <p:spPr>
                    <a:xfrm>
                      <a:off x="1994556" y="2707702"/>
                      <a:ext cx="46695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Folded Corner 25"/>
                  <p:cNvSpPr/>
                  <p:nvPr/>
                </p:nvSpPr>
                <p:spPr>
                  <a:xfrm>
                    <a:off x="3608234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7" name="Folded Corner 26"/>
                  <p:cNvSpPr/>
                  <p:nvPr/>
                </p:nvSpPr>
                <p:spPr>
                  <a:xfrm>
                    <a:off x="3799075" y="3737955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8" name="Folded Corner 27"/>
                  <p:cNvSpPr/>
                  <p:nvPr/>
                </p:nvSpPr>
                <p:spPr>
                  <a:xfrm>
                    <a:off x="4737855" y="353633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9" name="Folded Corner 28"/>
                  <p:cNvSpPr/>
                  <p:nvPr/>
                </p:nvSpPr>
                <p:spPr>
                  <a:xfrm>
                    <a:off x="4926816" y="3697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0" name="Folded Corner 29"/>
                  <p:cNvSpPr/>
                  <p:nvPr/>
                </p:nvSpPr>
                <p:spPr>
                  <a:xfrm>
                    <a:off x="4175835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1" name="Folded Corner 30"/>
                  <p:cNvSpPr/>
                  <p:nvPr/>
                </p:nvSpPr>
                <p:spPr>
                  <a:xfrm>
                    <a:off x="4364796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2" name="Folded Corner 31"/>
                  <p:cNvSpPr/>
                  <p:nvPr/>
                </p:nvSpPr>
                <p:spPr>
                  <a:xfrm>
                    <a:off x="5243346" y="3556053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3" name="Folded Corner 32"/>
                  <p:cNvSpPr/>
                  <p:nvPr/>
                </p:nvSpPr>
                <p:spPr>
                  <a:xfrm>
                    <a:off x="5432307" y="3717389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4" name="Folded Corner 33"/>
                  <p:cNvSpPr/>
                  <p:nvPr/>
                </p:nvSpPr>
                <p:spPr>
                  <a:xfrm>
                    <a:off x="5755389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5" name="Folded Corner 34"/>
                  <p:cNvSpPr/>
                  <p:nvPr/>
                </p:nvSpPr>
                <p:spPr>
                  <a:xfrm>
                    <a:off x="5944350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6" name="Folded Corner 35"/>
                  <p:cNvSpPr/>
                  <p:nvPr/>
                </p:nvSpPr>
                <p:spPr>
                  <a:xfrm>
                    <a:off x="6318598" y="354522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7" name="Folded Corner 36"/>
                  <p:cNvSpPr/>
                  <p:nvPr/>
                </p:nvSpPr>
                <p:spPr>
                  <a:xfrm>
                    <a:off x="6507559" y="370656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</p:grpSp>
            <p:sp>
              <p:nvSpPr>
                <p:cNvPr id="23" name="Folded Corner 22"/>
                <p:cNvSpPr/>
                <p:nvPr/>
              </p:nvSpPr>
              <p:spPr>
                <a:xfrm>
                  <a:off x="1501888" y="3556053"/>
                  <a:ext cx="193009" cy="214257"/>
                </a:xfrm>
                <a:prstGeom prst="foldedCorner">
                  <a:avLst/>
                </a:prstGeom>
                <a:solidFill>
                  <a:srgbClr val="DB7D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rPr>
                    <a:t>M</a:t>
                  </a:r>
                  <a:endParaRPr lang="en-US" sz="1050" b="1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53135" y="3475529"/>
                  <a:ext cx="8118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= map</a:t>
                  </a:r>
                  <a:endParaRPr lang="en-US" dirty="0"/>
                </a:p>
              </p:txBody>
            </p:sp>
          </p:grpSp>
          <p:sp>
            <p:nvSpPr>
              <p:cNvPr id="20" name="Folded Corner 19"/>
              <p:cNvSpPr/>
              <p:nvPr/>
            </p:nvSpPr>
            <p:spPr>
              <a:xfrm>
                <a:off x="1507443" y="3229650"/>
                <a:ext cx="193009" cy="214257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58689" y="3149126"/>
                <a:ext cx="1335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:r>
                  <a:rPr lang="en-US" dirty="0" err="1" smtClean="0"/>
                  <a:t>Lua</a:t>
                </a:r>
                <a:r>
                  <a:rPr lang="en-US" dirty="0" smtClean="0"/>
                  <a:t> code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09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88988" y="2185917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3492" y="4134181"/>
            <a:ext cx="452260" cy="452260"/>
            <a:chOff x="3009030" y="3554185"/>
            <a:chExt cx="1961244" cy="1961244"/>
          </a:xfrm>
        </p:grpSpPr>
        <p:sp>
          <p:nvSpPr>
            <p:cNvPr id="108" name="Rounded Rectangle 107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95991" y="4823811"/>
              <a:ext cx="1775731" cy="526144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5942" y="5284870"/>
            <a:ext cx="452260" cy="452260"/>
            <a:chOff x="3009031" y="3554185"/>
            <a:chExt cx="1961244" cy="1961244"/>
          </a:xfrm>
        </p:grpSpPr>
        <p:sp>
          <p:nvSpPr>
            <p:cNvPr id="102" name="Rounded Rectangle 10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7400" y="5284870"/>
            <a:ext cx="452260" cy="452260"/>
            <a:chOff x="3009031" y="3554185"/>
            <a:chExt cx="1961244" cy="1961244"/>
          </a:xfrm>
        </p:grpSpPr>
        <p:sp>
          <p:nvSpPr>
            <p:cNvPr id="100" name="Rounded Rectangle 9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8859" y="5284870"/>
            <a:ext cx="452260" cy="452260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1777" y="5284870"/>
            <a:ext cx="452260" cy="452260"/>
            <a:chOff x="3009031" y="3554185"/>
            <a:chExt cx="1961244" cy="1961244"/>
          </a:xfrm>
        </p:grpSpPr>
        <p:sp>
          <p:nvSpPr>
            <p:cNvPr id="96" name="Rounded Rectangle 9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3235" y="5284870"/>
            <a:ext cx="452260" cy="452260"/>
            <a:chOff x="3009031" y="3554185"/>
            <a:chExt cx="1961244" cy="1961244"/>
          </a:xfrm>
        </p:grpSpPr>
        <p:sp>
          <p:nvSpPr>
            <p:cNvPr id="94" name="Rounded Rectangle 9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25942" y="4734443"/>
            <a:ext cx="452260" cy="452260"/>
            <a:chOff x="3009031" y="3554185"/>
            <a:chExt cx="1961244" cy="1961244"/>
          </a:xfrm>
        </p:grpSpPr>
        <p:sp>
          <p:nvSpPr>
            <p:cNvPr id="88" name="Rounded Rectangle 8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8859" y="4734443"/>
            <a:ext cx="452260" cy="452260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0318" y="4734443"/>
            <a:ext cx="452260" cy="452260"/>
            <a:chOff x="3009031" y="3554185"/>
            <a:chExt cx="1961244" cy="1961244"/>
          </a:xfrm>
        </p:grpSpPr>
        <p:sp>
          <p:nvSpPr>
            <p:cNvPr id="84" name="Rounded Rectangle 8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1777" y="4734443"/>
            <a:ext cx="452260" cy="452260"/>
            <a:chOff x="3009031" y="3554185"/>
            <a:chExt cx="1961244" cy="1961244"/>
          </a:xfrm>
        </p:grpSpPr>
        <p:sp>
          <p:nvSpPr>
            <p:cNvPr id="82" name="Rounded Rectangle 8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3235" y="4734443"/>
            <a:ext cx="452260" cy="452260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4694" y="4734443"/>
            <a:ext cx="452260" cy="452260"/>
            <a:chOff x="3009031" y="3554185"/>
            <a:chExt cx="1961244" cy="1961244"/>
          </a:xfrm>
        </p:grpSpPr>
        <p:sp>
          <p:nvSpPr>
            <p:cNvPr id="78" name="Rounded Rectangle 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9745" y="4136924"/>
            <a:ext cx="452260" cy="452260"/>
            <a:chOff x="3009031" y="3554185"/>
            <a:chExt cx="1961244" cy="1961244"/>
          </a:xfrm>
        </p:grpSpPr>
        <p:sp>
          <p:nvSpPr>
            <p:cNvPr id="76" name="Rounded Rectangle 7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5942" y="4150293"/>
            <a:ext cx="452260" cy="452260"/>
            <a:chOff x="3009031" y="3554185"/>
            <a:chExt cx="1961244" cy="1961244"/>
          </a:xfrm>
        </p:grpSpPr>
        <p:sp>
          <p:nvSpPr>
            <p:cNvPr id="70" name="Rounded Rectangle 6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400" y="4150293"/>
            <a:ext cx="452260" cy="452260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8859" y="4150293"/>
            <a:ext cx="452260" cy="452260"/>
            <a:chOff x="3009031" y="3554185"/>
            <a:chExt cx="1961244" cy="1961244"/>
          </a:xfrm>
        </p:grpSpPr>
        <p:sp>
          <p:nvSpPr>
            <p:cNvPr id="66" name="Rounded Rectangle 6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89818" y="5295556"/>
            <a:ext cx="452260" cy="452260"/>
            <a:chOff x="3009031" y="3554185"/>
            <a:chExt cx="1961244" cy="1961244"/>
          </a:xfrm>
        </p:grpSpPr>
        <p:sp>
          <p:nvSpPr>
            <p:cNvPr id="64" name="Rounded Rectangle 6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1777" y="4150293"/>
            <a:ext cx="452260" cy="452260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74694" y="4150293"/>
            <a:ext cx="452260" cy="452260"/>
            <a:chOff x="3009031" y="3554185"/>
            <a:chExt cx="1961244" cy="1961244"/>
          </a:xfrm>
        </p:grpSpPr>
        <p:sp>
          <p:nvSpPr>
            <p:cNvPr id="60" name="Rounded Rectangle 5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586" y="4739627"/>
            <a:ext cx="452260" cy="452260"/>
            <a:chOff x="3009031" y="3554185"/>
            <a:chExt cx="1961244" cy="1961244"/>
          </a:xfrm>
        </p:grpSpPr>
        <p:sp>
          <p:nvSpPr>
            <p:cNvPr id="58" name="Rounded Rectangle 5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73293" y="4144022"/>
            <a:ext cx="452260" cy="452260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756211" y="5297572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447829" y="4715100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00318" y="5318593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16064" y="4755979"/>
            <a:ext cx="452260" cy="452260"/>
            <a:chOff x="4243616" y="5502638"/>
            <a:chExt cx="417576" cy="417576"/>
          </a:xfrm>
        </p:grpSpPr>
        <p:sp>
          <p:nvSpPr>
            <p:cNvPr id="51" name="Rounded Rectangle 5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24621" y="5294534"/>
            <a:ext cx="452260" cy="452260"/>
            <a:chOff x="4243616" y="5502638"/>
            <a:chExt cx="417576" cy="417576"/>
          </a:xfrm>
        </p:grpSpPr>
        <p:sp>
          <p:nvSpPr>
            <p:cNvPr id="46" name="Rounded Rectangle 45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43933" y="4144022"/>
            <a:ext cx="452260" cy="452260"/>
            <a:chOff x="4243616" y="5502638"/>
            <a:chExt cx="417576" cy="417576"/>
          </a:xfrm>
        </p:grpSpPr>
        <p:sp>
          <p:nvSpPr>
            <p:cNvPr id="41" name="Rounded Rectangle 4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5967" y="2171746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 Offerings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5651273" y="2894653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63500" y="2890035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768210" y="2879200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35788" y="4100473"/>
            <a:ext cx="1470527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storage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22946" y="4685427"/>
            <a:ext cx="148337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39426" y="5264891"/>
            <a:ext cx="146689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daemons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8189188" y="3869277"/>
            <a:ext cx="591458" cy="1251965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8179151" y="3859227"/>
            <a:ext cx="548143" cy="615549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029711" y="5276848"/>
            <a:ext cx="452260" cy="452260"/>
            <a:chOff x="3009031" y="3554185"/>
            <a:chExt cx="1961244" cy="1961244"/>
          </a:xfrm>
        </p:grpSpPr>
        <p:sp>
          <p:nvSpPr>
            <p:cNvPr id="175" name="Rounded Rectangle 17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029711" y="4726421"/>
            <a:ext cx="452260" cy="452260"/>
            <a:chOff x="3009031" y="3554185"/>
            <a:chExt cx="1961244" cy="1961244"/>
          </a:xfrm>
        </p:grpSpPr>
        <p:sp>
          <p:nvSpPr>
            <p:cNvPr id="178" name="Rounded Rectangle 1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29711" y="4142271"/>
            <a:ext cx="452260" cy="452260"/>
            <a:chOff x="3009031" y="3554185"/>
            <a:chExt cx="1961244" cy="1961244"/>
          </a:xfrm>
        </p:grpSpPr>
        <p:sp>
          <p:nvSpPr>
            <p:cNvPr id="181" name="Rounded Rectangle 18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2045368" y="4251158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ight Arrow 191"/>
          <p:cNvSpPr/>
          <p:nvPr/>
        </p:nvSpPr>
        <p:spPr>
          <a:xfrm>
            <a:off x="2050715" y="4817979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ight Arrow 192"/>
          <p:cNvSpPr/>
          <p:nvPr/>
        </p:nvSpPr>
        <p:spPr>
          <a:xfrm>
            <a:off x="2042695" y="5384800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7" grpId="0" animBg="1"/>
      <p:bldP spid="118" grpId="0" animBg="1"/>
      <p:bldP spid="119" grpId="0" animBg="1"/>
      <p:bldP spid="131" grpId="0" animBg="1"/>
      <p:bldP spid="1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/>
              <a:t>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</a:t>
            </a:r>
          </a:p>
          <a:p>
            <a:pPr lvl="1"/>
            <a:r>
              <a:rPr lang="en-US" dirty="0" smtClean="0"/>
              <a:t>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2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your input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evaluate this thing?</a:t>
            </a:r>
          </a:p>
          <a:p>
            <a:pPr lvl="1"/>
            <a:r>
              <a:rPr lang="en-US" dirty="0" smtClean="0"/>
              <a:t>Lines of code? Performance? Already done in Mantle SC’15 paper… User feedback? How many people are using it?</a:t>
            </a:r>
          </a:p>
          <a:p>
            <a:r>
              <a:rPr lang="en-US" dirty="0" smtClean="0"/>
              <a:t>How do we make Malacology a good citizen in reproducible research?</a:t>
            </a:r>
          </a:p>
          <a:p>
            <a:pPr lvl="1"/>
            <a:r>
              <a:rPr lang="en-US" dirty="0" smtClean="0"/>
              <a:t>Stakeholders: Ivo</a:t>
            </a:r>
          </a:p>
          <a:p>
            <a:r>
              <a:rPr lang="en-US" dirty="0" smtClean="0"/>
              <a:t>What should we implement next?</a:t>
            </a:r>
          </a:p>
          <a:p>
            <a:pPr lvl="1"/>
            <a:r>
              <a:rPr lang="en-US" dirty="0" smtClean="0"/>
              <a:t>Apache Drill?</a:t>
            </a:r>
          </a:p>
          <a:p>
            <a:pPr lvl="1"/>
            <a:r>
              <a:rPr lang="en-US" dirty="0" smtClean="0"/>
              <a:t>HDFS re-implementation?</a:t>
            </a:r>
          </a:p>
          <a:p>
            <a:pPr lvl="1"/>
            <a:r>
              <a:rPr lang="en-US" dirty="0" smtClean="0"/>
              <a:t>Statistics at the OSDs for databases?</a:t>
            </a:r>
          </a:p>
          <a:p>
            <a:pPr lvl="2"/>
            <a:r>
              <a:rPr lang="en-US" dirty="0" smtClean="0"/>
              <a:t>Stakeholders: </a:t>
            </a:r>
            <a:r>
              <a:rPr lang="en-US" dirty="0" err="1" smtClean="0"/>
              <a:t>Trivrikram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2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Mantle code not ready to be merged</a:t>
            </a:r>
          </a:p>
          <a:p>
            <a:r>
              <a:rPr lang="en-US" dirty="0" err="1" smtClean="0"/>
              <a:t>Ceph</a:t>
            </a:r>
            <a:r>
              <a:rPr lang="en-US" dirty="0" smtClean="0"/>
              <a:t> already halfway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of soft bodied creatures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9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tle-cpu-utiliza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42" y="1321979"/>
            <a:ext cx="4837176" cy="3450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4216" y="1475136"/>
            <a:ext cx="1175322" cy="2839833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One MDS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2065" y="1477656"/>
            <a:ext cx="525973" cy="2839833"/>
          </a:xfrm>
          <a:prstGeom prst="rect">
            <a:avLst/>
          </a:prstGeom>
          <a:solidFill>
            <a:srgbClr val="FFFF00">
              <a:alpha val="15000"/>
            </a:srgb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 Add MDSs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2765" y="1480176"/>
            <a:ext cx="1535647" cy="2839833"/>
          </a:xfrm>
          <a:prstGeom prst="rect">
            <a:avLst/>
          </a:prstGeom>
          <a:solidFill>
            <a:srgbClr val="FF0000">
              <a:alpha val="15000"/>
            </a:srgb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0000"/>
                </a:solidFill>
              </a:rPr>
              <a:t>3 MDSs</a:t>
            </a:r>
          </a:p>
          <a:p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04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11765" y="4616828"/>
            <a:ext cx="3303616" cy="1145860"/>
            <a:chOff x="8751640" y="5583098"/>
            <a:chExt cx="3303616" cy="114586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3" name="Rounded Rectangle 12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8" name="Rounded Rectangle 7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ounded Rectangle 8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ounded Rectangle 9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80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tle-balancer-profil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4" y="329986"/>
            <a:ext cx="5699760" cy="607771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73577"/>
              </p:ext>
            </p:extLst>
          </p:nvPr>
        </p:nvGraphicFramePr>
        <p:xfrm>
          <a:off x="454526" y="795418"/>
          <a:ext cx="11202738" cy="540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4421"/>
                <a:gridCol w="508000"/>
                <a:gridCol w="5200317"/>
              </a:tblGrid>
              <a:tr h="136581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Proxy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33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Seq.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673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Proxy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4374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Seq.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07735331" y="1028214"/>
            <a:ext cx="116969" cy="11698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781800" y="12192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75500" y="11938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781800" y="26289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75500" y="26035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81800" y="38862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75500" y="38608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769100" y="51816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2800" y="51562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elay 25"/>
          <p:cNvSpPr/>
          <p:nvPr/>
        </p:nvSpPr>
        <p:spPr>
          <a:xfrm rot="16200000">
            <a:off x="6826250" y="5111750"/>
            <a:ext cx="673100" cy="1066800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1" name="Delay 30"/>
          <p:cNvSpPr/>
          <p:nvPr/>
        </p:nvSpPr>
        <p:spPr>
          <a:xfrm rot="16200000">
            <a:off x="7279448" y="2728154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3" name="Delay 32"/>
          <p:cNvSpPr/>
          <p:nvPr/>
        </p:nvSpPr>
        <p:spPr>
          <a:xfrm rot="16200000">
            <a:off x="7228646" y="5318955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4" name="Delay 33"/>
          <p:cNvSpPr/>
          <p:nvPr/>
        </p:nvSpPr>
        <p:spPr>
          <a:xfrm rot="16200000">
            <a:off x="7381046" y="5471355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5" name="Delay 34"/>
          <p:cNvSpPr/>
          <p:nvPr/>
        </p:nvSpPr>
        <p:spPr>
          <a:xfrm rot="16200000">
            <a:off x="7533446" y="5623755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4463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95877"/>
              </p:ext>
            </p:extLst>
          </p:nvPr>
        </p:nvGraphicFramePr>
        <p:xfrm>
          <a:off x="3006975" y="1809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768601" y="2085841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1" y="2098541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3639660" y="2884057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3177830" y="2875826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25654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29591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31115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27178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28702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36195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40132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41656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37719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39243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30289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703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68900" y="892328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023101" y="2085841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359901" y="2098541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9537700" y="3089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7150100" y="30513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68199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72136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73660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69723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71247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78740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82677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84201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80264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81788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72834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3248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347200" y="9939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2781301" y="5273541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18101" y="5286241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5295900" y="58580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2908300" y="58326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25781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29718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31242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27305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28829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36322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40259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41783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37846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3937000" y="41562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3041650" y="44610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4254500" y="4314978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7162801" y="5260841"/>
            <a:ext cx="1523996" cy="1523996"/>
            <a:chOff x="3993828" y="5252850"/>
            <a:chExt cx="667364" cy="667364"/>
          </a:xfrm>
        </p:grpSpPr>
        <p:sp>
          <p:nvSpPr>
            <p:cNvPr id="148" name="Rounded Rectangle 147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601" y="5273541"/>
            <a:ext cx="1523996" cy="1523996"/>
            <a:chOff x="3993828" y="5252850"/>
            <a:chExt cx="667364" cy="667364"/>
          </a:xfrm>
        </p:grpSpPr>
        <p:sp>
          <p:nvSpPr>
            <p:cNvPr id="154" name="Rounded Rectangle 153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59" name="Oval 158"/>
          <p:cNvSpPr/>
          <p:nvPr/>
        </p:nvSpPr>
        <p:spPr>
          <a:xfrm>
            <a:off x="9677400" y="6264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60" name="Oval 159"/>
          <p:cNvSpPr/>
          <p:nvPr/>
        </p:nvSpPr>
        <p:spPr>
          <a:xfrm>
            <a:off x="9677400" y="58199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61" name="Smiley Face 160"/>
          <p:cNvSpPr/>
          <p:nvPr/>
        </p:nvSpPr>
        <p:spPr>
          <a:xfrm>
            <a:off x="69596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Smiley Face 161"/>
          <p:cNvSpPr/>
          <p:nvPr/>
        </p:nvSpPr>
        <p:spPr>
          <a:xfrm>
            <a:off x="73533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Smiley Face 162"/>
          <p:cNvSpPr/>
          <p:nvPr/>
        </p:nvSpPr>
        <p:spPr>
          <a:xfrm>
            <a:off x="75057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Smiley Face 163"/>
          <p:cNvSpPr/>
          <p:nvPr/>
        </p:nvSpPr>
        <p:spPr>
          <a:xfrm>
            <a:off x="71120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Smiley Face 164"/>
          <p:cNvSpPr/>
          <p:nvPr/>
        </p:nvSpPr>
        <p:spPr>
          <a:xfrm>
            <a:off x="7264400" y="4130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Smiley Face 165"/>
          <p:cNvSpPr/>
          <p:nvPr/>
        </p:nvSpPr>
        <p:spPr>
          <a:xfrm>
            <a:off x="80137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Smiley Face 166"/>
          <p:cNvSpPr/>
          <p:nvPr/>
        </p:nvSpPr>
        <p:spPr>
          <a:xfrm>
            <a:off x="84074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Smiley Face 167"/>
          <p:cNvSpPr/>
          <p:nvPr/>
        </p:nvSpPr>
        <p:spPr>
          <a:xfrm>
            <a:off x="85598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Smiley Face 168"/>
          <p:cNvSpPr/>
          <p:nvPr/>
        </p:nvSpPr>
        <p:spPr>
          <a:xfrm>
            <a:off x="81661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Smiley Face 169"/>
          <p:cNvSpPr/>
          <p:nvPr/>
        </p:nvSpPr>
        <p:spPr>
          <a:xfrm>
            <a:off x="83185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Arrow Connector 170"/>
          <p:cNvCxnSpPr>
            <a:stCxn id="165" idx="4"/>
          </p:cNvCxnSpPr>
          <p:nvPr/>
        </p:nvCxnSpPr>
        <p:spPr>
          <a:xfrm>
            <a:off x="7423150" y="4448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8464550" y="4473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61500" y="38133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(Full)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143500" y="3851428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Sequencer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4449303" y="4274831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3149600" y="4414531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49" idx="3"/>
            <a:endCxn id="154" idx="1"/>
          </p:cNvCxnSpPr>
          <p:nvPr/>
        </p:nvCxnSpPr>
        <p:spPr>
          <a:xfrm flipV="1">
            <a:off x="8628791" y="6035539"/>
            <a:ext cx="870810" cy="28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4" idx="0"/>
            <a:endCxn id="170" idx="6"/>
          </p:cNvCxnSpPr>
          <p:nvPr/>
        </p:nvCxnSpPr>
        <p:spPr>
          <a:xfrm flipH="1" flipV="1">
            <a:off x="8636000" y="4302278"/>
            <a:ext cx="1625599" cy="971263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54" idx="0"/>
            <a:endCxn id="165" idx="5"/>
          </p:cNvCxnSpPr>
          <p:nvPr/>
        </p:nvCxnSpPr>
        <p:spPr>
          <a:xfrm flipH="1" flipV="1">
            <a:off x="7535403" y="4401831"/>
            <a:ext cx="2726196" cy="8717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8489091" y="2863430"/>
            <a:ext cx="930476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8449803" y="1239531"/>
            <a:ext cx="1672096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7395703" y="1226831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654300" y="3724428"/>
            <a:ext cx="8445500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696540" y="808087"/>
            <a:ext cx="34460" cy="5846713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4425873" y="211341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8300117" y="397659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0466611" y="396126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5903991" y="230897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4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Background: What’s already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plan to evaluate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br>
              <a:rPr lang="en-US" dirty="0" smtClean="0"/>
            </a:br>
            <a:r>
              <a:rPr lang="en-US" dirty="0" smtClean="0"/>
              <a:t>what’s already there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1032</Words>
  <Application>Microsoft Macintosh PowerPoint</Application>
  <PresentationFormat>Custom</PresentationFormat>
  <Paragraphs>409</Paragraphs>
  <Slides>37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PowerPoint Presentation</vt:lpstr>
      <vt:lpstr>PowerPoint Presentation</vt:lpstr>
      <vt:lpstr>Outline</vt:lpstr>
      <vt:lpstr>Background:  what’s already there</vt:lpstr>
      <vt:lpstr>A Quick Story…</vt:lpstr>
      <vt:lpstr>Ceph = Production Quality Distributed System</vt:lpstr>
      <vt:lpstr>People use Object Interfaces!</vt:lpstr>
      <vt:lpstr>Ceph = Production Quality Distributed System</vt:lpstr>
      <vt:lpstr>Ceph = Production Quality Distributed System</vt:lpstr>
      <vt:lpstr>Design &amp; Implementation</vt:lpstr>
      <vt:lpstr>Malacology Design</vt:lpstr>
      <vt:lpstr>1. Safely Load Dynamic Object/Balancer Interfaces</vt:lpstr>
      <vt:lpstr>1. Safely Load Dynamic Object/Balancer Interfaces</vt:lpstr>
      <vt:lpstr>1. Safely Load Dynamic Object/Balancer Interfaces</vt:lpstr>
      <vt:lpstr>1. Safely Load Dynamic Object/Balancer Interfaces</vt:lpstr>
      <vt:lpstr>PowerPoint Presentation</vt:lpstr>
      <vt:lpstr>1. Safely Load Dynamic Object/Balancer Interfaces</vt:lpstr>
      <vt:lpstr>1. Safely Load Dynamic Object/Balancer Interfaces</vt:lpstr>
      <vt:lpstr>Malacology Design</vt:lpstr>
      <vt:lpstr>2. Store Interfaces in RADOS</vt:lpstr>
      <vt:lpstr>3. Specify Current Interface in MDS/PG Map</vt:lpstr>
      <vt:lpstr>Recap: Re-used Ceph Components!</vt:lpstr>
      <vt:lpstr>Systems on Malacology</vt:lpstr>
      <vt:lpstr>Mantle: Programmable Metadata Load Balancer</vt:lpstr>
      <vt:lpstr>Zlog: Distributed Shared Commit Log</vt:lpstr>
      <vt:lpstr>MapReduce: Distributed Computation Framework</vt:lpstr>
      <vt:lpstr>Programmability Evaluation</vt:lpstr>
      <vt:lpstr>Need your input ?</vt:lpstr>
      <vt:lpstr>Motivation: CROSS</vt:lpstr>
      <vt:lpstr>Malacology</vt:lpstr>
      <vt:lpstr>Lua </vt:lpstr>
      <vt:lpstr>PowerPoint Presentation</vt:lpstr>
      <vt:lpstr>Extra</vt:lpstr>
      <vt:lpstr>PowerPoint Presentation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86</cp:revision>
  <dcterms:created xsi:type="dcterms:W3CDTF">2016-02-18T16:35:01Z</dcterms:created>
  <dcterms:modified xsi:type="dcterms:W3CDTF">2016-10-18T07:27:32Z</dcterms:modified>
</cp:coreProperties>
</file>