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8"/>
  </p:notesMasterIdLst>
  <p:sldIdLst>
    <p:sldId id="256" r:id="rId5"/>
    <p:sldId id="258" r:id="rId6"/>
    <p:sldId id="303" r:id="rId7"/>
    <p:sldId id="304" r:id="rId8"/>
    <p:sldId id="305" r:id="rId9"/>
    <p:sldId id="296" r:id="rId10"/>
    <p:sldId id="301" r:id="rId11"/>
    <p:sldId id="302" r:id="rId12"/>
    <p:sldId id="291" r:id="rId13"/>
    <p:sldId id="270" r:id="rId14"/>
    <p:sldId id="294" r:id="rId15"/>
    <p:sldId id="272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679E"/>
    <a:srgbClr val="F055E8"/>
    <a:srgbClr val="23292E"/>
    <a:srgbClr val="7ED0DC"/>
    <a:srgbClr val="879FFF"/>
    <a:srgbClr val="00B050"/>
    <a:srgbClr val="7030A0"/>
    <a:srgbClr val="000000"/>
    <a:srgbClr val="F7A39F"/>
    <a:srgbClr val="F05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8" autoAdjust="0"/>
    <p:restoredTop sz="95462" autoAdjust="0"/>
  </p:normalViewPr>
  <p:slideViewPr>
    <p:cSldViewPr snapToGrid="0">
      <p:cViewPr varScale="1">
        <p:scale>
          <a:sx n="100" d="100"/>
          <a:sy n="100" d="100"/>
        </p:scale>
        <p:origin x="-96" y="-3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AC9F1-AAD0-495C-933B-F901D4FCD036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A7341-26C0-4A86-AD44-E110A3BEC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0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baseline="0" dirty="0" smtClean="0"/>
              <a:t> Provides storage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1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Scenario: capitalize all letters in an</a:t>
            </a:r>
            <a:r>
              <a:rPr lang="en-US" baseline="0" dirty="0" smtClean="0"/>
              <a:t>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Lua</a:t>
            </a:r>
            <a:r>
              <a:rPr lang="en-US" sz="1200" dirty="0" smtClean="0"/>
              <a:t> VM + </a:t>
            </a:r>
            <a:r>
              <a:rPr lang="en-US" sz="1200" dirty="0" err="1" smtClean="0"/>
              <a:t>fxns</a:t>
            </a:r>
            <a:r>
              <a:rPr lang="en-US" sz="1200" dirty="0" smtClean="0"/>
              <a:t> for manipulating objects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lua_core.so</a:t>
            </a:r>
            <a:r>
              <a:rPr lang="en-US" sz="1200" dirty="0" smtClean="0"/>
              <a:t>: VM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BA7341-26C0-4A86-AD44-E110A3BEC6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40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923100" y="3509245"/>
            <a:ext cx="3303616" cy="1145860"/>
            <a:chOff x="8751640" y="5583098"/>
            <a:chExt cx="3303616" cy="1145860"/>
          </a:xfrm>
        </p:grpSpPr>
        <p:sp>
          <p:nvSpPr>
            <p:cNvPr id="8" name="Rounded Rectangle 7"/>
            <p:cNvSpPr/>
            <p:nvPr userDrawn="1"/>
          </p:nvSpPr>
          <p:spPr>
            <a:xfrm>
              <a:off x="8751640" y="6416090"/>
              <a:ext cx="3303616" cy="312868"/>
            </a:xfrm>
            <a:prstGeom prst="roundRect">
              <a:avLst>
                <a:gd name="adj" fmla="val 4902"/>
              </a:avLst>
            </a:prstGeom>
            <a:solidFill>
              <a:srgbClr val="F7A39F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Ceph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8758111" y="5583098"/>
              <a:ext cx="1540967" cy="782538"/>
              <a:chOff x="8922327" y="4882082"/>
              <a:chExt cx="2151806" cy="1092735"/>
            </a:xfrm>
          </p:grpSpPr>
          <p:sp>
            <p:nvSpPr>
              <p:cNvPr id="16" name="Rounded Rectangle 15"/>
              <p:cNvSpPr/>
              <p:nvPr userDrawn="1"/>
            </p:nvSpPr>
            <p:spPr>
              <a:xfrm>
                <a:off x="8922327" y="4882082"/>
                <a:ext cx="2151806" cy="1092735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ounded Rectangle 16"/>
              <p:cNvSpPr/>
              <p:nvPr userDrawn="1"/>
            </p:nvSpPr>
            <p:spPr>
              <a:xfrm>
                <a:off x="8983082" y="5389155"/>
                <a:ext cx="1687115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/>
              <p:cNvSpPr/>
              <p:nvPr userDrawn="1"/>
            </p:nvSpPr>
            <p:spPr>
              <a:xfrm>
                <a:off x="9481239" y="531360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/>
              <p:cNvSpPr/>
              <p:nvPr userDrawn="1"/>
            </p:nvSpPr>
            <p:spPr>
              <a:xfrm>
                <a:off x="10666287" y="5310821"/>
                <a:ext cx="379790" cy="594642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 userDrawn="1"/>
            </p:nvSpPr>
            <p:spPr>
              <a:xfrm>
                <a:off x="10073673" y="5312146"/>
                <a:ext cx="592434" cy="48326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10342586" y="5588795"/>
              <a:ext cx="1656814" cy="786431"/>
              <a:chOff x="9387278" y="5071962"/>
              <a:chExt cx="2302124" cy="1092737"/>
            </a:xfrm>
          </p:grpSpPr>
          <p:sp>
            <p:nvSpPr>
              <p:cNvPr id="11" name="Rounded Rectangle 10"/>
              <p:cNvSpPr/>
              <p:nvPr userDrawn="1"/>
            </p:nvSpPr>
            <p:spPr>
              <a:xfrm>
                <a:off x="9387278" y="5071962"/>
                <a:ext cx="2302124" cy="1092737"/>
              </a:xfrm>
              <a:prstGeom prst="roundRect">
                <a:avLst>
                  <a:gd name="adj" fmla="val 4902"/>
                </a:avLst>
              </a:prstGeom>
              <a:solidFill>
                <a:srgbClr val="FFFF66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Programmable</a:t>
                </a:r>
                <a:endParaRPr lang="en-US" sz="1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 userDrawn="1"/>
            </p:nvSpPr>
            <p:spPr>
              <a:xfrm>
                <a:off x="9396269" y="5550483"/>
                <a:ext cx="2238371" cy="516602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endPara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9402290" y="5548208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7030A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10001579" y="5550483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 userDrawn="1"/>
            </p:nvSpPr>
            <p:spPr>
              <a:xfrm>
                <a:off x="10591314" y="5540085"/>
                <a:ext cx="514918" cy="420033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8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93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159" y="4071445"/>
            <a:ext cx="5890941" cy="2284905"/>
          </a:xfrm>
          <a:prstGeom prst="rect">
            <a:avLst/>
          </a:prstGeom>
        </p:spPr>
      </p:pic>
      <p:sp>
        <p:nvSpPr>
          <p:cNvPr id="10" name="Rounded Rectangle 9"/>
          <p:cNvSpPr/>
          <p:nvPr userDrawn="1"/>
        </p:nvSpPr>
        <p:spPr>
          <a:xfrm>
            <a:off x="3098159" y="5537855"/>
            <a:ext cx="5868035" cy="633690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16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8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1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1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3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4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399" y="4386755"/>
            <a:ext cx="3994941" cy="5317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2D337-461E-4643-BF30-2E34C07375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02038"/>
            <a:ext cx="4829857" cy="1873345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59277" y="3581787"/>
            <a:ext cx="2510147" cy="1194884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103033" y="3950609"/>
            <a:ext cx="2447611" cy="5648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5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07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3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686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7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2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82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8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3581400" y="4424353"/>
            <a:ext cx="3761826" cy="500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DB39C7-63F4-40EE-A4D4-5F29ACB1D2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384" y="3639636"/>
            <a:ext cx="4548027" cy="1764032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6007342" y="4127654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6560951" y="4125006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7114560" y="4109758"/>
            <a:ext cx="508188" cy="41454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610600" y="5457825"/>
            <a:ext cx="3581400" cy="1400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2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29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07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1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1666741" y="4154062"/>
            <a:ext cx="2743200" cy="365125"/>
          </a:xfrm>
        </p:spPr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4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8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5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8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1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8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203A-1341-45AE-8AE5-9E342A2C38C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F0584-20D7-48BC-8F16-836031452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C85E4-B586-4D50-9BA0-0F3A58A49C8B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0D02-670E-43E6-B410-8C1C6540A7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8791031" y="6408607"/>
            <a:ext cx="3303616" cy="356758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1B2E-1286-4A75-915E-AE937742E7F1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D337-461E-4643-BF30-2E34C07375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364862" y="5571633"/>
            <a:ext cx="1652092" cy="786431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406022" y="5914305"/>
            <a:ext cx="1610932" cy="371793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Malacology</a:t>
            </a:r>
            <a:endParaRPr lang="en-US" sz="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70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432E-3E9D-4011-B87F-F9F35BE171A9}" type="datetimeFigureOut">
              <a:rPr lang="en-US" smtClean="0"/>
              <a:t>2/6/17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39C7-63F4-40EE-A4D4-5F29ACB1D2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584" y="5571633"/>
            <a:ext cx="3316511" cy="1286367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0407857" y="5915895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0839159" y="5917532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11263585" y="5910049"/>
            <a:ext cx="370581" cy="302293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9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Malacology: A Programmable Storage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Noah Watkins, </a:t>
            </a:r>
            <a:r>
              <a:rPr lang="en-US" b="1" dirty="0" smtClean="0"/>
              <a:t>Michael </a:t>
            </a:r>
            <a:r>
              <a:rPr lang="en-US" b="1" dirty="0" err="1" smtClean="0"/>
              <a:t>Sevilla</a:t>
            </a:r>
            <a:r>
              <a:rPr lang="en-US" dirty="0" smtClean="0"/>
              <a:t>, Ivo Jimenez, Carlos </a:t>
            </a:r>
            <a:r>
              <a:rPr lang="en-US" dirty="0" err="1" smtClean="0"/>
              <a:t>Maltzahn</a:t>
            </a:r>
            <a:r>
              <a:rPr lang="en-US" dirty="0" smtClean="0"/>
              <a:t>, Ike </a:t>
            </a:r>
            <a:r>
              <a:rPr lang="en-US" dirty="0" err="1" smtClean="0"/>
              <a:t>Nassi</a:t>
            </a:r>
            <a:r>
              <a:rPr lang="en-US" dirty="0" smtClean="0"/>
              <a:t>, Scott Brandt, Sage Weil, Greg </a:t>
            </a:r>
            <a:r>
              <a:rPr lang="en-US" dirty="0" err="1" smtClean="0"/>
              <a:t>Farnum</a:t>
            </a:r>
            <a:r>
              <a:rPr lang="en-US" dirty="0" smtClean="0"/>
              <a:t>, Sam </a:t>
            </a:r>
            <a:r>
              <a:rPr lang="en-US" dirty="0" err="1" smtClean="0"/>
              <a:t>Fineberg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February 19,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6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3350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Scenario: capitalize </a:t>
            </a:r>
            <a:r>
              <a:rPr lang="en-US" dirty="0" err="1" smtClean="0"/>
              <a:t>chararcters</a:t>
            </a:r>
            <a:r>
              <a:rPr lang="en-US" dirty="0" smtClean="0"/>
              <a:t> in an object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Naïve Approach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send data over network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618692" y="1825625"/>
            <a:ext cx="57351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Active Storage (Object Interface)</a:t>
            </a:r>
          </a:p>
          <a:p>
            <a:pPr marL="0" indent="0">
              <a:buNone/>
            </a:pPr>
            <a:r>
              <a:rPr lang="en-US" sz="2400" dirty="0"/>
              <a:t>i</a:t>
            </a:r>
            <a:r>
              <a:rPr lang="en-US" sz="2400" dirty="0" smtClean="0"/>
              <a:t>nject functionality into OSD, send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Smiley Face 45"/>
          <p:cNvSpPr/>
          <p:nvPr/>
        </p:nvSpPr>
        <p:spPr>
          <a:xfrm>
            <a:off x="4356658" y="4781058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" name="Group 5"/>
          <p:cNvGrpSpPr/>
          <p:nvPr/>
        </p:nvGrpSpPr>
        <p:grpSpPr>
          <a:xfrm>
            <a:off x="2539042" y="4182196"/>
            <a:ext cx="2753816" cy="1339810"/>
            <a:chOff x="2539042" y="4182196"/>
            <a:chExt cx="2753816" cy="1339810"/>
          </a:xfrm>
        </p:grpSpPr>
        <p:sp>
          <p:nvSpPr>
            <p:cNvPr id="47" name="Freeform 46"/>
            <p:cNvSpPr/>
            <p:nvPr/>
          </p:nvSpPr>
          <p:spPr>
            <a:xfrm>
              <a:off x="2539042" y="4593282"/>
              <a:ext cx="1823517" cy="928724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8" name="Oval 47"/>
            <p:cNvSpPr/>
            <p:nvPr/>
          </p:nvSpPr>
          <p:spPr>
            <a:xfrm>
              <a:off x="3326692" y="4464312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871" y="4182196"/>
              <a:ext cx="24059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read(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068747" y="5240320"/>
            <a:ext cx="1266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2537924" y="5674254"/>
            <a:ext cx="2588269" cy="1025518"/>
            <a:chOff x="2537924" y="5674254"/>
            <a:chExt cx="2588269" cy="1025518"/>
          </a:xfrm>
        </p:grpSpPr>
        <p:sp>
          <p:nvSpPr>
            <p:cNvPr id="51" name="Freeform 50"/>
            <p:cNvSpPr/>
            <p:nvPr/>
          </p:nvSpPr>
          <p:spPr>
            <a:xfrm>
              <a:off x="2537924" y="5674254"/>
              <a:ext cx="1976952" cy="909761"/>
            </a:xfrm>
            <a:custGeom>
              <a:avLst/>
              <a:gdLst>
                <a:gd name="connsiteX0" fmla="*/ 5470072 w 5470072"/>
                <a:gd name="connsiteY0" fmla="*/ 0 h 2517239"/>
                <a:gd name="connsiteX1" fmla="*/ 2922814 w 5470072"/>
                <a:gd name="connsiteY1" fmla="*/ 2498272 h 2517239"/>
                <a:gd name="connsiteX2" fmla="*/ 0 w 5470072"/>
                <a:gd name="connsiteY2" fmla="*/ 947058 h 2517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70072" h="2517239">
                  <a:moveTo>
                    <a:pt x="5470072" y="0"/>
                  </a:moveTo>
                  <a:cubicBezTo>
                    <a:pt x="4652282" y="1170214"/>
                    <a:pt x="3834493" y="2340429"/>
                    <a:pt x="2922814" y="2498272"/>
                  </a:cubicBezTo>
                  <a:cubicBezTo>
                    <a:pt x="2011135" y="2656115"/>
                    <a:pt x="1005567" y="1801586"/>
                    <a:pt x="0" y="947058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Oval 51"/>
            <p:cNvSpPr/>
            <p:nvPr/>
          </p:nvSpPr>
          <p:spPr>
            <a:xfrm>
              <a:off x="3459632" y="6451915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86871" y="5960041"/>
              <a:ext cx="2239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write(</a:t>
              </a:r>
              <a:r>
                <a:rPr lang="en-US" sz="1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35370" y="4477096"/>
            <a:ext cx="1887573" cy="1887573"/>
            <a:chOff x="3009030" y="3554185"/>
            <a:chExt cx="1961244" cy="1961244"/>
          </a:xfrm>
        </p:grpSpPr>
        <p:sp>
          <p:nvSpPr>
            <p:cNvPr id="55" name="Rounded Rectangle 54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Smiley Face 38"/>
          <p:cNvSpPr/>
          <p:nvPr/>
        </p:nvSpPr>
        <p:spPr>
          <a:xfrm>
            <a:off x="9467559" y="4808343"/>
            <a:ext cx="413997" cy="41399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" name="Group 7"/>
          <p:cNvGrpSpPr/>
          <p:nvPr/>
        </p:nvGrpSpPr>
        <p:grpSpPr>
          <a:xfrm>
            <a:off x="7618262" y="4140606"/>
            <a:ext cx="1882361" cy="1323615"/>
            <a:chOff x="7618262" y="4140606"/>
            <a:chExt cx="1882361" cy="1323615"/>
          </a:xfrm>
        </p:grpSpPr>
        <p:sp>
          <p:nvSpPr>
            <p:cNvPr id="40" name="Freeform 39"/>
            <p:cNvSpPr/>
            <p:nvPr/>
          </p:nvSpPr>
          <p:spPr>
            <a:xfrm rot="20034060" flipH="1">
              <a:off x="7618262" y="4535496"/>
              <a:ext cx="1710907" cy="928725"/>
            </a:xfrm>
            <a:custGeom>
              <a:avLst/>
              <a:gdLst>
                <a:gd name="connsiteX0" fmla="*/ 0 w 5045528"/>
                <a:gd name="connsiteY0" fmla="*/ 2569707 h 2569707"/>
                <a:gd name="connsiteX1" fmla="*/ 1828800 w 5045528"/>
                <a:gd name="connsiteY1" fmla="*/ 104093 h 2569707"/>
                <a:gd name="connsiteX2" fmla="*/ 5045528 w 5045528"/>
                <a:gd name="connsiteY2" fmla="*/ 691921 h 256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5528" h="2569707">
                  <a:moveTo>
                    <a:pt x="0" y="2569707"/>
                  </a:moveTo>
                  <a:cubicBezTo>
                    <a:pt x="493939" y="1493382"/>
                    <a:pt x="987879" y="417057"/>
                    <a:pt x="1828800" y="104093"/>
                  </a:cubicBezTo>
                  <a:cubicBezTo>
                    <a:pt x="2669721" y="-208871"/>
                    <a:pt x="3857624" y="241525"/>
                    <a:pt x="5045528" y="691921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62511" y="4140606"/>
              <a:ext cx="14381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upper(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obj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46271" y="4504382"/>
            <a:ext cx="1887574" cy="1887573"/>
            <a:chOff x="3009030" y="3554185"/>
            <a:chExt cx="1961244" cy="1961244"/>
          </a:xfrm>
        </p:grpSpPr>
        <p:sp>
          <p:nvSpPr>
            <p:cNvPr id="44" name="Rounded Rectangle 43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101787" y="4916716"/>
              <a:ext cx="1775732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77288" y="5396964"/>
            <a:ext cx="693376" cy="257601"/>
            <a:chOff x="6777288" y="5396964"/>
            <a:chExt cx="693376" cy="257601"/>
          </a:xfrm>
        </p:grpSpPr>
        <p:sp>
          <p:nvSpPr>
            <p:cNvPr id="43" name="Oval 42"/>
            <p:cNvSpPr/>
            <p:nvPr/>
          </p:nvSpPr>
          <p:spPr>
            <a:xfrm>
              <a:off x="6777288" y="5406708"/>
              <a:ext cx="247857" cy="24785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7222807" y="5396964"/>
              <a:ext cx="247857" cy="247857"/>
            </a:xfrm>
            <a:prstGeom prst="ellipse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8" name="Straight Arrow Connector 37"/>
            <p:cNvCxnSpPr>
              <a:stCxn id="43" idx="6"/>
              <a:endCxn id="37" idx="2"/>
            </p:cNvCxnSpPr>
            <p:nvPr/>
          </p:nvCxnSpPr>
          <p:spPr>
            <a:xfrm flipV="1">
              <a:off x="7025145" y="5520893"/>
              <a:ext cx="197662" cy="974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/>
          <p:cNvSpPr/>
          <p:nvPr/>
        </p:nvSpPr>
        <p:spPr>
          <a:xfrm>
            <a:off x="5811590" y="4649534"/>
            <a:ext cx="881827" cy="881827"/>
          </a:xfrm>
          <a:prstGeom prst="round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pper</a:t>
            </a:r>
          </a:p>
          <a:p>
            <a:pPr algn="ctr"/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62511" y="1593993"/>
            <a:ext cx="3182596" cy="1162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/>
      <p:bldP spid="39" grpId="0" animBg="1"/>
      <p:bldP spid="3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People use Object Interfaces!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4" y="1747905"/>
            <a:ext cx="6106879" cy="3317981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23" y="1908986"/>
            <a:ext cx="5735177" cy="3156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34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Ceph</a:t>
            </a:r>
            <a:r>
              <a:rPr lang="en-US" dirty="0" smtClean="0"/>
              <a:t> = Production Quality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OSDs provide active storage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distribute </a:t>
            </a:r>
            <a:r>
              <a:rPr lang="en-US" dirty="0"/>
              <a:t>work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RADOS reliably stores data				</a:t>
            </a:r>
            <a:r>
              <a:rPr lang="en-US" b="1" dirty="0">
                <a:solidFill>
                  <a:srgbClr val="00B050"/>
                </a:solidFill>
              </a:rPr>
              <a:t> ✔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durability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7215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Autonomous, Self-Healing, Adaptive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3745112"/>
            <a:ext cx="6406037" cy="2965251"/>
            <a:chOff x="7983959" y="2869965"/>
            <a:chExt cx="4033444" cy="1867016"/>
          </a:xfrm>
        </p:grpSpPr>
        <p:grpSp>
          <p:nvGrpSpPr>
            <p:cNvPr id="6" name="Group 5"/>
            <p:cNvGrpSpPr/>
            <p:nvPr/>
          </p:nvGrpSpPr>
          <p:grpSpPr>
            <a:xfrm>
              <a:off x="9415427" y="4319405"/>
              <a:ext cx="417576" cy="417576"/>
              <a:chOff x="3009031" y="3554185"/>
              <a:chExt cx="1961244" cy="196124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9961527" y="4319405"/>
              <a:ext cx="417576" cy="417576"/>
              <a:chOff x="3009031" y="3554185"/>
              <a:chExt cx="1961244" cy="1961244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0507627" y="4319405"/>
              <a:ext cx="417576" cy="417576"/>
              <a:chOff x="3009031" y="3554185"/>
              <a:chExt cx="1961244" cy="196124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1053727" y="4319405"/>
              <a:ext cx="417576" cy="417576"/>
              <a:chOff x="3009031" y="3554185"/>
              <a:chExt cx="1961244" cy="196124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599827" y="4319405"/>
              <a:ext cx="417576" cy="417576"/>
              <a:chOff x="3009031" y="3554185"/>
              <a:chExt cx="1961244" cy="196124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7983959" y="3052107"/>
              <a:ext cx="460797" cy="4607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15427" y="2869965"/>
              <a:ext cx="2583461" cy="8472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Striped, Replicated, Erasure Coded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8567322" y="2971499"/>
              <a:ext cx="843241" cy="622011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14" name="Straight Arrow Connector 13"/>
            <p:cNvCxnSpPr>
              <a:stCxn id="12" idx="2"/>
              <a:endCxn id="27" idx="0"/>
            </p:cNvCxnSpPr>
            <p:nvPr/>
          </p:nvCxnSpPr>
          <p:spPr>
            <a:xfrm flipH="1">
              <a:off x="9624215" y="3717202"/>
              <a:ext cx="10829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2"/>
              <a:endCxn id="25" idx="0"/>
            </p:cNvCxnSpPr>
            <p:nvPr/>
          </p:nvCxnSpPr>
          <p:spPr>
            <a:xfrm flipH="1">
              <a:off x="10170315" y="3717202"/>
              <a:ext cx="536843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2"/>
              <a:endCxn id="23" idx="0"/>
            </p:cNvCxnSpPr>
            <p:nvPr/>
          </p:nvCxnSpPr>
          <p:spPr>
            <a:xfrm>
              <a:off x="10707158" y="3717202"/>
              <a:ext cx="92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21" idx="0"/>
            </p:cNvCxnSpPr>
            <p:nvPr/>
          </p:nvCxnSpPr>
          <p:spPr>
            <a:xfrm>
              <a:off x="10707158" y="3717202"/>
              <a:ext cx="5553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2"/>
              <a:endCxn id="19" idx="0"/>
            </p:cNvCxnSpPr>
            <p:nvPr/>
          </p:nvCxnSpPr>
          <p:spPr>
            <a:xfrm>
              <a:off x="10707158" y="3717202"/>
              <a:ext cx="1101457" cy="60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8171204" y="2353410"/>
            <a:ext cx="3182596" cy="839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6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Safely Load Dynamic Object/Balancer Interfaces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31755" y="2504877"/>
            <a:ext cx="1144922" cy="69167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Object Interface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433024" y="2687048"/>
            <a:ext cx="681092" cy="591861"/>
            <a:chOff x="3009031" y="3554185"/>
            <a:chExt cx="1961244" cy="1961244"/>
          </a:xfrm>
        </p:grpSpPr>
        <p:sp>
          <p:nvSpPr>
            <p:cNvPr id="12" name="Rounded Rectangle 1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>
                <a:gd name="adj" fmla="val 11388"/>
              </a:avLst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19946" y="4896010"/>
              <a:ext cx="1775733" cy="526143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OSD</a:t>
              </a:r>
              <a:endParaRPr lang="en-US" sz="6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766244" y="2454926"/>
            <a:ext cx="1049015" cy="574841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(OSD API)</a:t>
            </a:r>
            <a:endParaRPr lang="en-US" sz="1200" b="1" dirty="0">
              <a:latin typeface="Arial"/>
              <a:cs typeface="Arial"/>
            </a:endParaRPr>
          </a:p>
        </p:txBody>
      </p:sp>
      <p:cxnSp>
        <p:nvCxnSpPr>
          <p:cNvPr id="24" name="Curved Connector 23"/>
          <p:cNvCxnSpPr>
            <a:stCxn id="22" idx="3"/>
            <a:endCxn id="152" idx="1"/>
          </p:cNvCxnSpPr>
          <p:nvPr/>
        </p:nvCxnSpPr>
        <p:spPr>
          <a:xfrm>
            <a:off x="3376677" y="2850715"/>
            <a:ext cx="650241" cy="46706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235870" y="3528551"/>
            <a:ext cx="1144922" cy="739286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Policy</a:t>
            </a:r>
            <a:endParaRPr lang="en-US" sz="1600" b="1" dirty="0">
              <a:latin typeface="Arial"/>
              <a:cs typeface="Arial"/>
            </a:endParaRPr>
          </a:p>
        </p:txBody>
      </p:sp>
      <p:cxnSp>
        <p:nvCxnSpPr>
          <p:cNvPr id="40" name="Curved Connector 39"/>
          <p:cNvCxnSpPr>
            <a:stCxn id="27" idx="3"/>
            <a:endCxn id="152" idx="1"/>
          </p:cNvCxnSpPr>
          <p:nvPr/>
        </p:nvCxnSpPr>
        <p:spPr>
          <a:xfrm flipV="1">
            <a:off x="3380792" y="3317777"/>
            <a:ext cx="646126" cy="5804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ounded Rectangle 152"/>
          <p:cNvSpPr/>
          <p:nvPr/>
        </p:nvSpPr>
        <p:spPr>
          <a:xfrm>
            <a:off x="330158" y="5955557"/>
            <a:ext cx="946567" cy="496792"/>
          </a:xfrm>
          <a:prstGeom prst="roundRec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Balancer</a:t>
            </a:r>
          </a:p>
          <a:p>
            <a:pPr algn="ctr"/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Version</a:t>
            </a:r>
          </a:p>
        </p:txBody>
      </p:sp>
      <p:cxnSp>
        <p:nvCxnSpPr>
          <p:cNvPr id="155" name="Curved Connector 154"/>
          <p:cNvCxnSpPr>
            <a:stCxn id="153" idx="0"/>
          </p:cNvCxnSpPr>
          <p:nvPr/>
        </p:nvCxnSpPr>
        <p:spPr>
          <a:xfrm rot="16200000" flipV="1">
            <a:off x="466877" y="5618991"/>
            <a:ext cx="666722" cy="640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405253" y="3330745"/>
            <a:ext cx="740788" cy="652437"/>
            <a:chOff x="4243616" y="5502638"/>
            <a:chExt cx="417576" cy="417576"/>
          </a:xfrm>
        </p:grpSpPr>
        <p:sp>
          <p:nvSpPr>
            <p:cNvPr id="17" name="Rounded Rectangle 16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MDS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Rounded Rectangle 143"/>
          <p:cNvSpPr/>
          <p:nvPr/>
        </p:nvSpPr>
        <p:spPr>
          <a:xfrm>
            <a:off x="6805560" y="3729169"/>
            <a:ext cx="1049015" cy="500782"/>
          </a:xfrm>
          <a:prstGeom prst="roundRect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latin typeface="Arial"/>
                <a:cs typeface="Arial"/>
              </a:rPr>
              <a:t>LuaVM</a:t>
            </a:r>
            <a:endParaRPr lang="en-US" sz="1200" b="1" dirty="0" smtClean="0">
              <a:latin typeface="Arial"/>
              <a:cs typeface="Arial"/>
            </a:endParaRPr>
          </a:p>
          <a:p>
            <a:pPr algn="ctr"/>
            <a:r>
              <a:rPr lang="en-US" sz="1200" b="1" dirty="0" smtClean="0">
                <a:latin typeface="Arial"/>
                <a:cs typeface="Arial"/>
              </a:rPr>
              <a:t>(MDS API)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4026918" y="2678501"/>
            <a:ext cx="1453784" cy="1278551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urved Connector 153"/>
          <p:cNvCxnSpPr>
            <a:stCxn id="152" idx="3"/>
            <a:endCxn id="144" idx="1"/>
          </p:cNvCxnSpPr>
          <p:nvPr/>
        </p:nvCxnSpPr>
        <p:spPr>
          <a:xfrm>
            <a:off x="5480702" y="3317777"/>
            <a:ext cx="1324858" cy="66178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52" idx="3"/>
            <a:endCxn id="23" idx="1"/>
          </p:cNvCxnSpPr>
          <p:nvPr/>
        </p:nvCxnSpPr>
        <p:spPr>
          <a:xfrm flipV="1">
            <a:off x="5480702" y="2742347"/>
            <a:ext cx="1285542" cy="57543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5742977" y="2589215"/>
            <a:ext cx="833791" cy="516511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Object Interface </a:t>
            </a:r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5722777" y="3512584"/>
            <a:ext cx="823497" cy="510134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Arial"/>
                <a:cs typeface="Arial"/>
              </a:rPr>
              <a:t>Balancer</a:t>
            </a:r>
          </a:p>
          <a:p>
            <a:pPr algn="ctr"/>
            <a:r>
              <a:rPr lang="en-US" sz="1100" b="1" dirty="0" smtClean="0">
                <a:latin typeface="Arial"/>
                <a:cs typeface="Arial"/>
              </a:rPr>
              <a:t>Policy </a:t>
            </a:r>
          </a:p>
          <a:p>
            <a:pPr algn="ctr"/>
            <a:r>
              <a:rPr lang="en-US" sz="1100" b="1" dirty="0" err="1" smtClean="0">
                <a:latin typeface="Arial"/>
                <a:cs typeface="Arial"/>
              </a:rPr>
              <a:t>vX.Y</a:t>
            </a:r>
            <a:endParaRPr lang="en-US" sz="1100" b="1" dirty="0">
              <a:latin typeface="Arial"/>
              <a:cs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1857601" y="5853547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latin typeface="Arial"/>
                <a:cs typeface="Arial"/>
              </a:rPr>
              <a:t>v</a:t>
            </a:r>
            <a:endParaRPr lang="en-US" sz="900" b="1" dirty="0">
              <a:latin typeface="Arial"/>
              <a:cs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4391403" y="5281014"/>
            <a:ext cx="548105" cy="267368"/>
          </a:xfrm>
          <a:prstGeom prst="round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err="1" smtClean="0">
                <a:latin typeface="Arial"/>
                <a:cs typeface="Arial"/>
              </a:rPr>
              <a:t>vX.Y</a:t>
            </a:r>
            <a:endParaRPr lang="en-US" sz="9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465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157" grpId="0" animBg="1"/>
      <p:bldP spid="158" grpId="0" animBg="1"/>
      <p:bldP spid="160" grpId="0" animBg="1"/>
      <p:bldP spid="1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02463" y="2079967"/>
            <a:ext cx="4675129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 Offerings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1362180" y="4039513"/>
            <a:ext cx="9115412" cy="2214162"/>
          </a:xfrm>
          <a:prstGeom prst="roundRect">
            <a:avLst>
              <a:gd name="adj" fmla="val 4902"/>
            </a:avLst>
          </a:prstGeom>
          <a:solidFill>
            <a:srgbClr val="F7A39F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Ceph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robust, production quality distributed system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Malacology: A Programmable Storage System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8803430" y="3749204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9107181" y="4572234"/>
            <a:ext cx="561684" cy="542995"/>
          </a:xfrm>
          <a:prstGeom prst="foldedCorner">
            <a:avLst/>
          </a:prstGeom>
          <a:solidFill>
            <a:srgbClr val="DB7DA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2465308" y="4082377"/>
            <a:ext cx="6372030" cy="1626831"/>
            <a:chOff x="3399167" y="4386744"/>
            <a:chExt cx="6372030" cy="1626831"/>
          </a:xfrm>
        </p:grpSpPr>
        <p:grpSp>
          <p:nvGrpSpPr>
            <p:cNvPr id="11" name="Group 10"/>
            <p:cNvGrpSpPr/>
            <p:nvPr/>
          </p:nvGrpSpPr>
          <p:grpSpPr>
            <a:xfrm>
              <a:off x="9318937" y="4391671"/>
              <a:ext cx="452260" cy="452260"/>
              <a:chOff x="3009031" y="3554185"/>
              <a:chExt cx="1961244" cy="1961244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005750" y="5527592"/>
              <a:ext cx="452260" cy="452260"/>
              <a:chOff x="3009031" y="3554185"/>
              <a:chExt cx="1961244" cy="1961244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597209" y="5527592"/>
              <a:ext cx="452260" cy="452260"/>
              <a:chOff x="3009031" y="3554185"/>
              <a:chExt cx="1961244" cy="1961244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88668" y="5527592"/>
              <a:ext cx="452260" cy="452260"/>
              <a:chOff x="3009031" y="3554185"/>
              <a:chExt cx="1961244" cy="1961244"/>
            </a:xfrm>
          </p:grpSpPr>
          <p:sp>
            <p:nvSpPr>
              <p:cNvPr id="111" name="Rounded Rectangle 11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ounded Rectangle 11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780126" y="5527592"/>
              <a:ext cx="452260" cy="452260"/>
              <a:chOff x="3009031" y="3554185"/>
              <a:chExt cx="1961244" cy="1961244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ounded Rectangle 10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71585" y="5527592"/>
              <a:ext cx="452260" cy="452260"/>
              <a:chOff x="3009031" y="3554185"/>
              <a:chExt cx="1961244" cy="1961244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554503" y="5527592"/>
              <a:ext cx="452260" cy="452260"/>
              <a:chOff x="3009031" y="3554185"/>
              <a:chExt cx="1961244" cy="1961244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8145961" y="5527592"/>
              <a:ext cx="452260" cy="452260"/>
              <a:chOff x="3009031" y="3554185"/>
              <a:chExt cx="1961244" cy="1961244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584778" y="4974547"/>
              <a:ext cx="452260" cy="452260"/>
              <a:chOff x="3009031" y="3554185"/>
              <a:chExt cx="1961244" cy="1961244"/>
            </a:xfrm>
          </p:grpSpPr>
          <p:sp>
            <p:nvSpPr>
              <p:cNvPr id="101" name="Rounded Rectangle 10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005750" y="4977165"/>
              <a:ext cx="452260" cy="452260"/>
              <a:chOff x="3009031" y="3554185"/>
              <a:chExt cx="1961244" cy="1961244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88668" y="4977165"/>
              <a:ext cx="452260" cy="452260"/>
              <a:chOff x="3009031" y="3554185"/>
              <a:chExt cx="1961244" cy="1961244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9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371585" y="4977165"/>
              <a:ext cx="452260" cy="452260"/>
              <a:chOff x="3009031" y="3554185"/>
              <a:chExt cx="1961244" cy="1961244"/>
            </a:xfrm>
          </p:grpSpPr>
          <p:sp>
            <p:nvSpPr>
              <p:cNvPr id="95" name="Rounded Rectangle 9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963044" y="4977165"/>
              <a:ext cx="452260" cy="452260"/>
              <a:chOff x="3009031" y="3554185"/>
              <a:chExt cx="1961244" cy="1961244"/>
            </a:xfrm>
          </p:grpSpPr>
          <p:sp>
            <p:nvSpPr>
              <p:cNvPr id="93" name="Rounded Rectangle 9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7554503" y="4977165"/>
              <a:ext cx="452260" cy="452260"/>
              <a:chOff x="3009031" y="3554185"/>
              <a:chExt cx="1961244" cy="1961244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8145961" y="4977165"/>
              <a:ext cx="452260" cy="452260"/>
              <a:chOff x="3009031" y="3554185"/>
              <a:chExt cx="1961244" cy="1961244"/>
            </a:xfrm>
          </p:grpSpPr>
          <p:sp>
            <p:nvSpPr>
              <p:cNvPr id="89" name="Rounded Rectangle 8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37420" y="4977165"/>
              <a:ext cx="452260" cy="452260"/>
              <a:chOff x="3009031" y="3554185"/>
              <a:chExt cx="1961244" cy="1961244"/>
            </a:xfrm>
          </p:grpSpPr>
          <p:sp>
            <p:nvSpPr>
              <p:cNvPr id="87" name="Rounded Rectangle 8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414291" y="4393015"/>
              <a:ext cx="452260" cy="452260"/>
              <a:chOff x="3009031" y="3554185"/>
              <a:chExt cx="1961244" cy="1961244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005750" y="4393015"/>
              <a:ext cx="452260" cy="452260"/>
              <a:chOff x="3009031" y="3554185"/>
              <a:chExt cx="1961244" cy="1961244"/>
            </a:xfrm>
          </p:grpSpPr>
          <p:sp>
            <p:nvSpPr>
              <p:cNvPr id="83" name="Rounded Rectangle 8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97209" y="4393015"/>
              <a:ext cx="452260" cy="452260"/>
              <a:chOff x="3009031" y="3554185"/>
              <a:chExt cx="1961244" cy="1961244"/>
            </a:xfrm>
          </p:grpSpPr>
          <p:sp>
            <p:nvSpPr>
              <p:cNvPr id="81" name="Rounded Rectangle 8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188668" y="4393015"/>
              <a:ext cx="452260" cy="452260"/>
              <a:chOff x="3009031" y="3554185"/>
              <a:chExt cx="1961244" cy="1961244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80126" y="4393015"/>
              <a:ext cx="452260" cy="452260"/>
              <a:chOff x="3009031" y="3554185"/>
              <a:chExt cx="1961244" cy="1961244"/>
            </a:xfrm>
          </p:grpSpPr>
          <p:sp>
            <p:nvSpPr>
              <p:cNvPr id="77" name="Rounded Rectangle 7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371585" y="4393015"/>
              <a:ext cx="452260" cy="452260"/>
              <a:chOff x="3009031" y="3554185"/>
              <a:chExt cx="1961244" cy="1961244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8752544" y="5538278"/>
              <a:ext cx="452260" cy="452260"/>
              <a:chOff x="3009031" y="3554185"/>
              <a:chExt cx="1961244" cy="196124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554503" y="4393015"/>
              <a:ext cx="452260" cy="452260"/>
              <a:chOff x="3009031" y="3554185"/>
              <a:chExt cx="1961244" cy="1961244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737420" y="4393015"/>
              <a:ext cx="452260" cy="452260"/>
              <a:chOff x="3009031" y="3554185"/>
              <a:chExt cx="1961244" cy="1961244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9307312" y="4982349"/>
              <a:ext cx="452260" cy="452260"/>
              <a:chOff x="3009031" y="3554185"/>
              <a:chExt cx="1961244" cy="196124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8136019" y="4386744"/>
              <a:ext cx="452260" cy="452260"/>
              <a:chOff x="3009031" y="3554185"/>
              <a:chExt cx="1961244" cy="1961244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3009031" y="3554185"/>
                <a:ext cx="1961244" cy="1961244"/>
              </a:xfrm>
              <a:prstGeom prst="roundRect">
                <a:avLst/>
              </a:prstGeom>
              <a:solidFill>
                <a:srgbClr val="80D2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3095991" y="4823811"/>
                <a:ext cx="1775732" cy="526142"/>
              </a:xfrm>
              <a:prstGeom prst="roundRect">
                <a:avLst>
                  <a:gd name="adj" fmla="val 35977"/>
                </a:avLst>
              </a:prstGeom>
              <a:solidFill>
                <a:srgbClr val="F05D5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Rounded Rectangle 37"/>
            <p:cNvSpPr/>
            <p:nvPr/>
          </p:nvSpPr>
          <p:spPr>
            <a:xfrm>
              <a:off x="9318937" y="5540294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422375" y="4971191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963044" y="5561315"/>
              <a:ext cx="452260" cy="45226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778790" y="4998701"/>
              <a:ext cx="452260" cy="452260"/>
              <a:chOff x="4243616" y="5502638"/>
              <a:chExt cx="417576" cy="417576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ounded Rectangle 6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99167" y="5550625"/>
              <a:ext cx="452260" cy="452260"/>
              <a:chOff x="4243616" y="5502638"/>
              <a:chExt cx="417576" cy="417576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6973474" y="4386744"/>
              <a:ext cx="452260" cy="452260"/>
              <a:chOff x="4243616" y="5502638"/>
              <a:chExt cx="417576" cy="417576"/>
            </a:xfrm>
          </p:grpSpPr>
          <p:sp>
            <p:nvSpPr>
              <p:cNvPr id="50" name="Rounded Rectangle 49"/>
              <p:cNvSpPr/>
              <p:nvPr/>
            </p:nvSpPr>
            <p:spPr>
              <a:xfrm>
                <a:off x="4243616" y="5502638"/>
                <a:ext cx="417576" cy="417576"/>
              </a:xfrm>
              <a:prstGeom prst="round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264024" y="5530850"/>
                <a:ext cx="371767" cy="363964"/>
              </a:xfrm>
              <a:prstGeom prst="roundRect">
                <a:avLst/>
              </a:prstGeom>
              <a:solidFill>
                <a:srgbClr val="3842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4332589" y="5598091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4426306" y="5718605"/>
                <a:ext cx="74924" cy="11535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408718" y="5596067"/>
                <a:ext cx="176345" cy="237897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5" name="Group 124"/>
          <p:cNvGrpSpPr/>
          <p:nvPr/>
        </p:nvGrpSpPr>
        <p:grpSpPr>
          <a:xfrm>
            <a:off x="1373744" y="2080564"/>
            <a:ext cx="4369864" cy="1867473"/>
            <a:chOff x="2091374" y="2393081"/>
            <a:chExt cx="4369864" cy="1867473"/>
          </a:xfrm>
        </p:grpSpPr>
        <p:grpSp>
          <p:nvGrpSpPr>
            <p:cNvPr id="8" name="Group 7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9" name="Rounded Rectangle 118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Traditonal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Storage Offerings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RADOS</a:t>
                </a:r>
              </a:p>
            </p:txBody>
          </p:sp>
          <p:sp>
            <p:nvSpPr>
              <p:cNvPr id="121" name="Rounded Rectangle 120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5820721" y="2700094"/>
            <a:ext cx="4545660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832948" y="2695476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6937658" y="2684641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043533" y="2687133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35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23" grpId="0" animBg="1"/>
      <p:bldP spid="9" grpId="0" animBg="1"/>
      <p:bldP spid="10" grpId="0" animBg="1"/>
      <p:bldP spid="126" grpId="0" animBg="1"/>
      <p:bldP spid="49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3624"/>
              <a:gd name="adj2" fmla="val 1629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MDSMap.cc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MONMap.cc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6650"/>
              <a:gd name="adj2" fmla="val 3633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cls.cc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16000" y="1158240"/>
            <a:ext cx="3749040" cy="833120"/>
          </a:xfrm>
          <a:prstGeom prst="wedgeRoundRectCallout">
            <a:avLst>
              <a:gd name="adj1" fmla="val 72721"/>
              <a:gd name="adj2" fmla="val 898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handle_capabilities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endParaRPr lang="en-US" sz="2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localize()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8635"/>
              <a:gd name="adj2" fmla="val 43452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rebalance()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4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6738206" y="2407118"/>
            <a:ext cx="485554" cy="485554"/>
            <a:chOff x="5437726" y="4672798"/>
            <a:chExt cx="452260" cy="452260"/>
          </a:xfrm>
        </p:grpSpPr>
        <p:sp>
          <p:nvSpPr>
            <p:cNvPr id="28" name="Rounded Rectangle 27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6800118" y="11516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Smiley Face 83"/>
          <p:cNvSpPr/>
          <p:nvPr/>
        </p:nvSpPr>
        <p:spPr>
          <a:xfrm>
            <a:off x="4846320" y="9347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ounded Rectangle 84"/>
          <p:cNvSpPr/>
          <p:nvPr/>
        </p:nvSpPr>
        <p:spPr>
          <a:xfrm>
            <a:off x="6952518" y="13040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104918" y="14564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140960" y="2902489"/>
            <a:ext cx="511271" cy="511271"/>
            <a:chOff x="4243616" y="5502638"/>
            <a:chExt cx="417576" cy="417576"/>
          </a:xfrm>
        </p:grpSpPr>
        <p:sp>
          <p:nvSpPr>
            <p:cNvPr id="94" name="Rounded Rectangle 93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890606" y="2559518"/>
            <a:ext cx="485554" cy="485554"/>
            <a:chOff x="5437726" y="4672798"/>
            <a:chExt cx="452260" cy="452260"/>
          </a:xfrm>
        </p:grpSpPr>
        <p:sp>
          <p:nvSpPr>
            <p:cNvPr id="100" name="Rounded Rectangle 99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043006" y="2711918"/>
            <a:ext cx="485554" cy="485554"/>
            <a:chOff x="5437726" y="4672798"/>
            <a:chExt cx="452260" cy="452260"/>
          </a:xfrm>
        </p:grpSpPr>
        <p:sp>
          <p:nvSpPr>
            <p:cNvPr id="103" name="Rounded Rectangle 102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195406" y="2864318"/>
            <a:ext cx="485554" cy="485554"/>
            <a:chOff x="5437726" y="4672798"/>
            <a:chExt cx="452260" cy="452260"/>
          </a:xfrm>
        </p:grpSpPr>
        <p:sp>
          <p:nvSpPr>
            <p:cNvPr id="106" name="Rounded Rectangle 10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Rounded Rectangular Callout 81"/>
          <p:cNvSpPr/>
          <p:nvPr/>
        </p:nvSpPr>
        <p:spPr>
          <a:xfrm>
            <a:off x="7863840" y="1107440"/>
            <a:ext cx="3197860" cy="833120"/>
          </a:xfrm>
          <a:prstGeom prst="wedgeRoundRectCallout">
            <a:avLst>
              <a:gd name="adj1" fmla="val -60447"/>
              <a:gd name="adj2" fmla="val 4104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Service Metadata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Maps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1" name="Rounded Rectangular Callout 80"/>
          <p:cNvSpPr/>
          <p:nvPr/>
        </p:nvSpPr>
        <p:spPr>
          <a:xfrm>
            <a:off x="7884160" y="2326640"/>
            <a:ext cx="3177540" cy="802640"/>
          </a:xfrm>
          <a:prstGeom prst="wedgeRoundRectCallout">
            <a:avLst>
              <a:gd name="adj1" fmla="val -60655"/>
              <a:gd name="adj2" fmla="val 4107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Data/IO Interface 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Class Handler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4998720" y="10871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0" name="Smiley Face 109"/>
          <p:cNvSpPr/>
          <p:nvPr/>
        </p:nvSpPr>
        <p:spPr>
          <a:xfrm>
            <a:off x="5151120" y="12395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Smiley Face 110"/>
          <p:cNvSpPr/>
          <p:nvPr/>
        </p:nvSpPr>
        <p:spPr>
          <a:xfrm>
            <a:off x="5303520" y="13919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Rounded Rectangular Callout 107"/>
          <p:cNvSpPr/>
          <p:nvPr/>
        </p:nvSpPr>
        <p:spPr>
          <a:xfrm>
            <a:off x="1003300" y="1158240"/>
            <a:ext cx="3761740" cy="833120"/>
          </a:xfrm>
          <a:prstGeom prst="wedgeRoundRectCallout">
            <a:avLst>
              <a:gd name="adj1" fmla="val 66633"/>
              <a:gd name="adj2" fmla="val 5933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Shared Resource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Client, Library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988560" y="2750089"/>
            <a:ext cx="511271" cy="511271"/>
            <a:chOff x="4243616" y="5502638"/>
            <a:chExt cx="417576" cy="417576"/>
          </a:xfrm>
        </p:grpSpPr>
        <p:sp>
          <p:nvSpPr>
            <p:cNvPr id="88" name="Rounded Rectangle 87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836160" y="2597689"/>
            <a:ext cx="511271" cy="511271"/>
            <a:chOff x="4243616" y="5502638"/>
            <a:chExt cx="417576" cy="417576"/>
          </a:xfrm>
        </p:grpSpPr>
        <p:sp>
          <p:nvSpPr>
            <p:cNvPr id="10" name="Rounded Rectangle 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ular Callout 82"/>
          <p:cNvSpPr/>
          <p:nvPr/>
        </p:nvSpPr>
        <p:spPr>
          <a:xfrm>
            <a:off x="977900" y="2915920"/>
            <a:ext cx="3807460" cy="782320"/>
          </a:xfrm>
          <a:prstGeom prst="wedgeRoundRectCallout">
            <a:avLst>
              <a:gd name="adj1" fmla="val 56661"/>
              <a:gd name="adj2" fmla="val -46159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Durability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</a:t>
            </a:r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Objecter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990600" y="2062480"/>
            <a:ext cx="3794760" cy="782320"/>
          </a:xfrm>
          <a:prstGeom prst="wedgeRoundRectCallout">
            <a:avLst>
              <a:gd name="adj1" fmla="val 53950"/>
              <a:gd name="adj2" fmla="val 40205"/>
              <a:gd name="adj3" fmla="val 16667"/>
            </a:avLst>
          </a:prstGeom>
          <a:solidFill>
            <a:srgbClr val="BFBFB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Calibri"/>
                <a:cs typeface="Calibri"/>
              </a:rPr>
              <a:t>Load Balancing Interface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libri"/>
                <a:cs typeface="Calibri"/>
              </a:rPr>
              <a:t>Ceph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</a:rPr>
              <a:t> Module: Metadata Balancer</a:t>
            </a:r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161280" y="21640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MDS Nodes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212080" y="85344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6075680" y="1706880"/>
            <a:ext cx="109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 Nodes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963920" y="2824480"/>
            <a:ext cx="139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OSD</a:t>
            </a:r>
          </a:p>
          <a:p>
            <a:pPr algn="ctr"/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69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623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POSIX Client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6858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Client, Library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70700" y="1993900"/>
            <a:ext cx="3556000" cy="2565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Metadata Server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5000" y="25781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Objecter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00" y="35687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 Balancer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62300" y="19812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Monitor </a:t>
            </a:r>
            <a:r>
              <a:rPr lang="en-US" sz="2800" b="1" dirty="0" smtClean="0">
                <a:solidFill>
                  <a:schemeClr val="tx1"/>
                </a:solidFill>
              </a:rPr>
              <a:t>Server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2565400"/>
            <a:ext cx="33528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Server Cluster Maps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0700" y="101600"/>
            <a:ext cx="3568700" cy="1651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    Object Server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59600" y="698500"/>
            <a:ext cx="33909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CLS Object Classes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Smiley Face 17"/>
          <p:cNvSpPr/>
          <p:nvPr/>
        </p:nvSpPr>
        <p:spPr>
          <a:xfrm>
            <a:off x="3233420" y="160020"/>
            <a:ext cx="447040" cy="447040"/>
          </a:xfrm>
          <a:prstGeom prst="smileyFac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9" name="Group 18"/>
          <p:cNvGrpSpPr/>
          <p:nvPr/>
        </p:nvGrpSpPr>
        <p:grpSpPr>
          <a:xfrm>
            <a:off x="6957060" y="2013489"/>
            <a:ext cx="511271" cy="511271"/>
            <a:chOff x="4243616" y="5502638"/>
            <a:chExt cx="417576" cy="417576"/>
          </a:xfrm>
        </p:grpSpPr>
        <p:sp>
          <p:nvSpPr>
            <p:cNvPr id="20" name="Rounded Rectangle 19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19050" cmpd="sng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979506" y="159218"/>
            <a:ext cx="485554" cy="485554"/>
            <a:chOff x="5437726" y="4672798"/>
            <a:chExt cx="452260" cy="452260"/>
          </a:xfrm>
        </p:grpSpPr>
        <p:sp>
          <p:nvSpPr>
            <p:cNvPr id="26" name="Rounded Rectangle 25"/>
            <p:cNvSpPr/>
            <p:nvPr/>
          </p:nvSpPr>
          <p:spPr>
            <a:xfrm>
              <a:off x="5437726" y="4672798"/>
              <a:ext cx="452260" cy="452260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457779" y="4965572"/>
              <a:ext cx="409481" cy="121328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3307618" y="2027907"/>
            <a:ext cx="494762" cy="494762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nip Same Side Corner Rectangle 1"/>
          <p:cNvSpPr/>
          <p:nvPr/>
        </p:nvSpPr>
        <p:spPr>
          <a:xfrm rot="16200000">
            <a:off x="9867900" y="26416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Durability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5" name="Snip Same Side Corner Rectangle 34"/>
          <p:cNvSpPr/>
          <p:nvPr/>
        </p:nvSpPr>
        <p:spPr>
          <a:xfrm>
            <a:off x="8001000" y="43307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Load Balancing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Snip Same Side Corner Rectangle 35"/>
          <p:cNvSpPr/>
          <p:nvPr/>
        </p:nvSpPr>
        <p:spPr>
          <a:xfrm rot="5400000">
            <a:off x="2171700" y="7366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Shared Resource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7" name="Snip Same Side Corner Rectangle 36"/>
          <p:cNvSpPr/>
          <p:nvPr/>
        </p:nvSpPr>
        <p:spPr>
          <a:xfrm rot="16200000">
            <a:off x="9906000" y="7493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Data I/O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8" name="Snip Same Side Corner Rectangle 37"/>
          <p:cNvSpPr/>
          <p:nvPr/>
        </p:nvSpPr>
        <p:spPr>
          <a:xfrm rot="5400000">
            <a:off x="2171701" y="2616200"/>
            <a:ext cx="1549400" cy="81280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Service Metadata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Up Arrow Callout 12"/>
          <p:cNvSpPr/>
          <p:nvPr/>
        </p:nvSpPr>
        <p:spPr>
          <a:xfrm rot="5400000">
            <a:off x="1663700" y="6096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2" name="Up Arrow Callout 41"/>
          <p:cNvSpPr/>
          <p:nvPr/>
        </p:nvSpPr>
        <p:spPr>
          <a:xfrm rot="16200000">
            <a:off x="10998200" y="25273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Up Arrow Callout 42"/>
          <p:cNvSpPr/>
          <p:nvPr/>
        </p:nvSpPr>
        <p:spPr>
          <a:xfrm>
            <a:off x="8940800" y="49530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3314700" y="3873500"/>
            <a:ext cx="3111500" cy="1778000"/>
            <a:chOff x="8267700" y="4927600"/>
            <a:chExt cx="3111500" cy="1778000"/>
          </a:xfrm>
        </p:grpSpPr>
        <p:sp>
          <p:nvSpPr>
            <p:cNvPr id="30" name="Rectangle 29"/>
            <p:cNvSpPr/>
            <p:nvPr/>
          </p:nvSpPr>
          <p:spPr>
            <a:xfrm>
              <a:off x="8267700" y="4927600"/>
              <a:ext cx="3111500" cy="177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Legend</a:t>
              </a:r>
              <a:endParaRPr lang="en-US" sz="2800" b="1" dirty="0" smtClean="0">
                <a:solidFill>
                  <a:schemeClr val="tx1"/>
                </a:solidFill>
              </a:endParaRPr>
            </a:p>
            <a:p>
              <a:r>
                <a:rPr lang="en-US" sz="2800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Malacology Interface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err="1" smtClean="0">
                  <a:solidFill>
                    <a:schemeClr val="tx1"/>
                  </a:solidFill>
                </a:rPr>
                <a:t>Ceph</a:t>
              </a:r>
              <a:r>
                <a:rPr lang="en-US" dirty="0" smtClean="0">
                  <a:solidFill>
                    <a:schemeClr val="tx1"/>
                  </a:solidFill>
                </a:rPr>
                <a:t> Daemon/Module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Communication</a:t>
              </a:r>
            </a:p>
            <a:p>
              <a:r>
                <a:rPr lang="en-US" b="1" dirty="0">
                  <a:solidFill>
                    <a:schemeClr val="tx1"/>
                  </a:solidFill>
                </a:rPr>
                <a:t>	</a:t>
              </a:r>
              <a:r>
                <a:rPr lang="en-US" dirty="0" smtClean="0">
                  <a:solidFill>
                    <a:schemeClr val="tx1"/>
                  </a:solidFill>
                </a:rPr>
                <a:t>Higher-Level Service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565629" y="5403329"/>
              <a:ext cx="558800" cy="1162572"/>
              <a:chOff x="8565629" y="5403329"/>
              <a:chExt cx="558800" cy="1162572"/>
            </a:xfrm>
          </p:grpSpPr>
          <p:sp>
            <p:nvSpPr>
              <p:cNvPr id="39" name="Snip Same Side Corner Rectangle 38"/>
              <p:cNvSpPr/>
              <p:nvPr/>
            </p:nvSpPr>
            <p:spPr>
              <a:xfrm rot="10800000">
                <a:off x="8565629" y="5403329"/>
                <a:ext cx="558800" cy="29314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DC3E6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597900" y="5740400"/>
                <a:ext cx="495300" cy="2233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ight Arrow 40"/>
              <p:cNvSpPr/>
              <p:nvPr/>
            </p:nvSpPr>
            <p:spPr>
              <a:xfrm>
                <a:off x="8677013" y="6010810"/>
                <a:ext cx="382213" cy="264650"/>
              </a:xfrm>
              <a:prstGeom prst="rightArrow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Up Arrow Callout 47"/>
              <p:cNvSpPr/>
              <p:nvPr/>
            </p:nvSpPr>
            <p:spPr>
              <a:xfrm rot="5400000">
                <a:off x="8740866" y="6270535"/>
                <a:ext cx="279400" cy="311331"/>
              </a:xfrm>
              <a:prstGeom prst="upArrowCallout">
                <a:avLst/>
              </a:prstGeom>
              <a:solidFill>
                <a:srgbClr val="A5679E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51" name="Up Arrow Callout 50"/>
          <p:cNvSpPr/>
          <p:nvPr/>
        </p:nvSpPr>
        <p:spPr>
          <a:xfrm rot="5400000">
            <a:off x="1651000" y="20447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2" name="Up Arrow Callout 51"/>
          <p:cNvSpPr/>
          <p:nvPr/>
        </p:nvSpPr>
        <p:spPr>
          <a:xfrm rot="5400000">
            <a:off x="1651000" y="29845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ZLog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Up Arrow Callout 52"/>
          <p:cNvSpPr/>
          <p:nvPr/>
        </p:nvSpPr>
        <p:spPr>
          <a:xfrm>
            <a:off x="7708900" y="49149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4" name="Up Arrow Callout 53"/>
          <p:cNvSpPr/>
          <p:nvPr/>
        </p:nvSpPr>
        <p:spPr>
          <a:xfrm rot="16200000">
            <a:off x="11049000" y="660400"/>
            <a:ext cx="889000" cy="990600"/>
          </a:xfrm>
          <a:prstGeom prst="upArrowCallout">
            <a:avLst/>
          </a:prstGeom>
          <a:solidFill>
            <a:srgbClr val="A5679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Mantle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9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388988" y="2185917"/>
            <a:ext cx="3741514" cy="1867473"/>
          </a:xfrm>
          <a:prstGeom prst="roundRect">
            <a:avLst>
              <a:gd name="adj" fmla="val 4902"/>
            </a:avLst>
          </a:prstGeom>
          <a:solidFill>
            <a:srgbClr val="FFFF66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Programmable Storage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8199225" y="3835507"/>
            <a:ext cx="591458" cy="1886516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93492" y="4134181"/>
            <a:ext cx="452260" cy="452260"/>
            <a:chOff x="3009030" y="3554185"/>
            <a:chExt cx="1961244" cy="1961244"/>
          </a:xfrm>
        </p:grpSpPr>
        <p:sp>
          <p:nvSpPr>
            <p:cNvPr id="108" name="Rounded Rectangle 107"/>
            <p:cNvSpPr/>
            <p:nvPr/>
          </p:nvSpPr>
          <p:spPr>
            <a:xfrm>
              <a:off x="3009030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3095991" y="4823811"/>
              <a:ext cx="1775731" cy="526144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25942" y="5284870"/>
            <a:ext cx="452260" cy="452260"/>
            <a:chOff x="3009031" y="3554185"/>
            <a:chExt cx="1961244" cy="1961244"/>
          </a:xfrm>
        </p:grpSpPr>
        <p:sp>
          <p:nvSpPr>
            <p:cNvPr id="102" name="Rounded Rectangle 10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7400" y="5284870"/>
            <a:ext cx="452260" cy="452260"/>
            <a:chOff x="3009031" y="3554185"/>
            <a:chExt cx="1961244" cy="1961244"/>
          </a:xfrm>
        </p:grpSpPr>
        <p:sp>
          <p:nvSpPr>
            <p:cNvPr id="100" name="Rounded Rectangle 9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08859" y="5284870"/>
            <a:ext cx="452260" cy="452260"/>
            <a:chOff x="3009031" y="3554185"/>
            <a:chExt cx="1961244" cy="1961244"/>
          </a:xfrm>
        </p:grpSpPr>
        <p:sp>
          <p:nvSpPr>
            <p:cNvPr id="98" name="Rounded Rectangle 9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991777" y="5284870"/>
            <a:ext cx="452260" cy="452260"/>
            <a:chOff x="3009031" y="3554185"/>
            <a:chExt cx="1961244" cy="1961244"/>
          </a:xfrm>
        </p:grpSpPr>
        <p:sp>
          <p:nvSpPr>
            <p:cNvPr id="96" name="Rounded Rectangle 9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583235" y="5284870"/>
            <a:ext cx="452260" cy="452260"/>
            <a:chOff x="3009031" y="3554185"/>
            <a:chExt cx="1961244" cy="1961244"/>
          </a:xfrm>
        </p:grpSpPr>
        <p:sp>
          <p:nvSpPr>
            <p:cNvPr id="94" name="Rounded Rectangle 9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25942" y="4734443"/>
            <a:ext cx="452260" cy="452260"/>
            <a:chOff x="3009031" y="3554185"/>
            <a:chExt cx="1961244" cy="1961244"/>
          </a:xfrm>
        </p:grpSpPr>
        <p:sp>
          <p:nvSpPr>
            <p:cNvPr id="88" name="Rounded Rectangle 8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08859" y="4734443"/>
            <a:ext cx="452260" cy="452260"/>
            <a:chOff x="3009031" y="3554185"/>
            <a:chExt cx="1961244" cy="1961244"/>
          </a:xfrm>
        </p:grpSpPr>
        <p:sp>
          <p:nvSpPr>
            <p:cNvPr id="86" name="Rounded Rectangle 8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400318" y="4734443"/>
            <a:ext cx="452260" cy="452260"/>
            <a:chOff x="3009031" y="3554185"/>
            <a:chExt cx="1961244" cy="1961244"/>
          </a:xfrm>
        </p:grpSpPr>
        <p:sp>
          <p:nvSpPr>
            <p:cNvPr id="84" name="Rounded Rectangle 8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1777" y="4734443"/>
            <a:ext cx="452260" cy="452260"/>
            <a:chOff x="3009031" y="3554185"/>
            <a:chExt cx="1961244" cy="1961244"/>
          </a:xfrm>
        </p:grpSpPr>
        <p:sp>
          <p:nvSpPr>
            <p:cNvPr id="82" name="Rounded Rectangle 8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83235" y="4734443"/>
            <a:ext cx="452260" cy="452260"/>
            <a:chOff x="3009031" y="3554185"/>
            <a:chExt cx="1961244" cy="1961244"/>
          </a:xfrm>
        </p:grpSpPr>
        <p:sp>
          <p:nvSpPr>
            <p:cNvPr id="80" name="Rounded Rectangle 7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74694" y="4734443"/>
            <a:ext cx="452260" cy="452260"/>
            <a:chOff x="3009031" y="3554185"/>
            <a:chExt cx="1961244" cy="1961244"/>
          </a:xfrm>
        </p:grpSpPr>
        <p:sp>
          <p:nvSpPr>
            <p:cNvPr id="78" name="Rounded Rectangle 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39745" y="4136924"/>
            <a:ext cx="452260" cy="452260"/>
            <a:chOff x="3009031" y="3554185"/>
            <a:chExt cx="1961244" cy="1961244"/>
          </a:xfrm>
        </p:grpSpPr>
        <p:sp>
          <p:nvSpPr>
            <p:cNvPr id="76" name="Rounded Rectangle 7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25942" y="4150293"/>
            <a:ext cx="452260" cy="452260"/>
            <a:chOff x="3009031" y="3554185"/>
            <a:chExt cx="1961244" cy="1961244"/>
          </a:xfrm>
        </p:grpSpPr>
        <p:sp>
          <p:nvSpPr>
            <p:cNvPr id="70" name="Rounded Rectangle 6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17400" y="4150293"/>
            <a:ext cx="452260" cy="452260"/>
            <a:chOff x="3009031" y="3554185"/>
            <a:chExt cx="1961244" cy="1961244"/>
          </a:xfrm>
        </p:grpSpPr>
        <p:sp>
          <p:nvSpPr>
            <p:cNvPr id="68" name="Rounded Rectangle 6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8859" y="4150293"/>
            <a:ext cx="452260" cy="452260"/>
            <a:chOff x="3009031" y="3554185"/>
            <a:chExt cx="1961244" cy="1961244"/>
          </a:xfrm>
        </p:grpSpPr>
        <p:sp>
          <p:nvSpPr>
            <p:cNvPr id="66" name="Rounded Rectangle 6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189818" y="5295556"/>
            <a:ext cx="452260" cy="452260"/>
            <a:chOff x="3009031" y="3554185"/>
            <a:chExt cx="1961244" cy="1961244"/>
          </a:xfrm>
        </p:grpSpPr>
        <p:sp>
          <p:nvSpPr>
            <p:cNvPr id="64" name="Rounded Rectangle 63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991777" y="4150293"/>
            <a:ext cx="452260" cy="452260"/>
            <a:chOff x="3009031" y="3554185"/>
            <a:chExt cx="1961244" cy="1961244"/>
          </a:xfrm>
        </p:grpSpPr>
        <p:sp>
          <p:nvSpPr>
            <p:cNvPr id="62" name="Rounded Rectangle 61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74694" y="4150293"/>
            <a:ext cx="452260" cy="452260"/>
            <a:chOff x="3009031" y="3554185"/>
            <a:chExt cx="1961244" cy="1961244"/>
          </a:xfrm>
        </p:grpSpPr>
        <p:sp>
          <p:nvSpPr>
            <p:cNvPr id="60" name="Rounded Rectangle 59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744586" y="4739627"/>
            <a:ext cx="452260" cy="452260"/>
            <a:chOff x="3009031" y="3554185"/>
            <a:chExt cx="1961244" cy="1961244"/>
          </a:xfrm>
        </p:grpSpPr>
        <p:sp>
          <p:nvSpPr>
            <p:cNvPr id="58" name="Rounded Rectangle 5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73293" y="4144022"/>
            <a:ext cx="452260" cy="452260"/>
            <a:chOff x="3009031" y="3554185"/>
            <a:chExt cx="1961244" cy="1961244"/>
          </a:xfrm>
        </p:grpSpPr>
        <p:sp>
          <p:nvSpPr>
            <p:cNvPr id="56" name="Rounded Rectangle 55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7756211" y="5297572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447829" y="4715100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400318" y="5318593"/>
            <a:ext cx="452260" cy="452260"/>
          </a:xfrm>
          <a:prstGeom prst="roundRect">
            <a:avLst/>
          </a:prstGeom>
          <a:solidFill>
            <a:srgbClr val="38424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16064" y="4755979"/>
            <a:ext cx="452260" cy="452260"/>
            <a:chOff x="4243616" y="5502638"/>
            <a:chExt cx="417576" cy="417576"/>
          </a:xfrm>
        </p:grpSpPr>
        <p:sp>
          <p:nvSpPr>
            <p:cNvPr id="51" name="Rounded Rectangle 5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424621" y="5294534"/>
            <a:ext cx="452260" cy="452260"/>
            <a:chOff x="4243616" y="5502638"/>
            <a:chExt cx="417576" cy="417576"/>
          </a:xfrm>
        </p:grpSpPr>
        <p:sp>
          <p:nvSpPr>
            <p:cNvPr id="46" name="Rounded Rectangle 45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743933" y="4144022"/>
            <a:ext cx="452260" cy="452260"/>
            <a:chOff x="4243616" y="5502638"/>
            <a:chExt cx="417576" cy="417576"/>
          </a:xfrm>
        </p:grpSpPr>
        <p:sp>
          <p:nvSpPr>
            <p:cNvPr id="41" name="Rounded Rectangle 40"/>
            <p:cNvSpPr/>
            <p:nvPr/>
          </p:nvSpPr>
          <p:spPr>
            <a:xfrm>
              <a:off x="4243616" y="5502638"/>
              <a:ext cx="417576" cy="417576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264024" y="5530850"/>
              <a:ext cx="371767" cy="363964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4332589" y="5598091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426306" y="5718605"/>
              <a:ext cx="74924" cy="115359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08718" y="5596067"/>
              <a:ext cx="176345" cy="237897"/>
            </a:xfrm>
            <a:prstGeom prst="line">
              <a:avLst/>
            </a:prstGeom>
            <a:ln w="9525">
              <a:solidFill>
                <a:schemeClr val="bg1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5967" y="2171746"/>
            <a:ext cx="4369864" cy="1867473"/>
            <a:chOff x="2091374" y="2393081"/>
            <a:chExt cx="4369864" cy="1867473"/>
          </a:xfrm>
        </p:grpSpPr>
        <p:grpSp>
          <p:nvGrpSpPr>
            <p:cNvPr id="111" name="Group 110"/>
            <p:cNvGrpSpPr/>
            <p:nvPr/>
          </p:nvGrpSpPr>
          <p:grpSpPr>
            <a:xfrm>
              <a:off x="2091374" y="2393081"/>
              <a:ext cx="4369864" cy="1867473"/>
              <a:chOff x="1955242" y="2730500"/>
              <a:chExt cx="4034740" cy="1724257"/>
            </a:xfrm>
          </p:grpSpPr>
          <p:sp>
            <p:nvSpPr>
              <p:cNvPr id="113" name="Rounded Rectangle 112"/>
              <p:cNvSpPr/>
              <p:nvPr/>
            </p:nvSpPr>
            <p:spPr>
              <a:xfrm>
                <a:off x="1955242" y="2730500"/>
                <a:ext cx="4034740" cy="1724257"/>
              </a:xfrm>
              <a:prstGeom prst="roundRect">
                <a:avLst>
                  <a:gd name="adj" fmla="val 490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Traditional Storage Offerings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2069157" y="3356610"/>
                <a:ext cx="3163423" cy="968654"/>
              </a:xfrm>
              <a:prstGeom prst="roundRect">
                <a:avLst>
                  <a:gd name="adj" fmla="val 4902"/>
                </a:avLst>
              </a:prstGeom>
              <a:solidFill>
                <a:srgbClr val="93D3E0"/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LIB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3003227" y="3214950"/>
                <a:ext cx="1110842" cy="906145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ounded Rectangle 115"/>
              <p:cNvSpPr/>
              <p:nvPr/>
            </p:nvSpPr>
            <p:spPr>
              <a:xfrm>
                <a:off x="5225250" y="3209729"/>
                <a:ext cx="712125" cy="1114984"/>
              </a:xfrm>
              <a:prstGeom prst="roundRect">
                <a:avLst>
                  <a:gd name="adj" fmla="val 4902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FILE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2" name="Rounded Rectangle 111"/>
            <p:cNvSpPr/>
            <p:nvPr/>
          </p:nvSpPr>
          <p:spPr>
            <a:xfrm>
              <a:off x="4429512" y="2914806"/>
              <a:ext cx="1203108" cy="981409"/>
            </a:xfrm>
            <a:prstGeom prst="roundRect">
              <a:avLst>
                <a:gd name="adj" fmla="val 4902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BLOCK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Rounded Rectangle 116"/>
          <p:cNvSpPr/>
          <p:nvPr/>
        </p:nvSpPr>
        <p:spPr>
          <a:xfrm>
            <a:off x="5651273" y="2894653"/>
            <a:ext cx="3353335" cy="1049110"/>
          </a:xfrm>
          <a:prstGeom prst="roundRect">
            <a:avLst>
              <a:gd name="adj" fmla="val 4902"/>
            </a:avLst>
          </a:prstGeom>
          <a:solidFill>
            <a:srgbClr val="93D3E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MALA</a:t>
            </a:r>
          </a:p>
          <a:p>
            <a:pPr algn="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COLOGY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63500" y="2890035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Mantle</a:t>
            </a:r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6768210" y="2879200"/>
            <a:ext cx="1045690" cy="852999"/>
          </a:xfrm>
          <a:prstGeom prst="roundRect">
            <a:avLst>
              <a:gd name="adj" fmla="val 4902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ZLog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5788" y="4100473"/>
            <a:ext cx="1470527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storage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922946" y="4685427"/>
            <a:ext cx="148337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939426" y="5264891"/>
            <a:ext cx="1466890" cy="534188"/>
          </a:xfrm>
          <a:prstGeom prst="roundRect">
            <a:avLst>
              <a:gd name="adj" fmla="val 4902"/>
            </a:avLst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daemons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8189188" y="3869277"/>
            <a:ext cx="591458" cy="1251965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Freeform 132"/>
          <p:cNvSpPr/>
          <p:nvPr/>
        </p:nvSpPr>
        <p:spPr>
          <a:xfrm>
            <a:off x="8179151" y="3859227"/>
            <a:ext cx="548143" cy="615549"/>
          </a:xfrm>
          <a:custGeom>
            <a:avLst/>
            <a:gdLst>
              <a:gd name="connsiteX0" fmla="*/ 317500 w 368573"/>
              <a:gd name="connsiteY0" fmla="*/ 0 h 1310818"/>
              <a:gd name="connsiteX1" fmla="*/ 342900 w 368573"/>
              <a:gd name="connsiteY1" fmla="*/ 1206500 h 1310818"/>
              <a:gd name="connsiteX2" fmla="*/ 0 w 368573"/>
              <a:gd name="connsiteY2" fmla="*/ 1168400 h 1310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573" h="1310818">
                <a:moveTo>
                  <a:pt x="317500" y="0"/>
                </a:moveTo>
                <a:cubicBezTo>
                  <a:pt x="356658" y="505883"/>
                  <a:pt x="395817" y="1011767"/>
                  <a:pt x="342900" y="1206500"/>
                </a:cubicBezTo>
                <a:cubicBezTo>
                  <a:pt x="289983" y="1401233"/>
                  <a:pt x="144991" y="1284816"/>
                  <a:pt x="0" y="116840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3029711" y="5276848"/>
            <a:ext cx="452260" cy="452260"/>
            <a:chOff x="3009031" y="3554185"/>
            <a:chExt cx="1961244" cy="1961244"/>
          </a:xfrm>
        </p:grpSpPr>
        <p:sp>
          <p:nvSpPr>
            <p:cNvPr id="175" name="Rounded Rectangle 174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029711" y="4726421"/>
            <a:ext cx="452260" cy="452260"/>
            <a:chOff x="3009031" y="3554185"/>
            <a:chExt cx="1961244" cy="1961244"/>
          </a:xfrm>
        </p:grpSpPr>
        <p:sp>
          <p:nvSpPr>
            <p:cNvPr id="178" name="Rounded Rectangle 177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Rounded Rectangle 178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29711" y="4142271"/>
            <a:ext cx="452260" cy="452260"/>
            <a:chOff x="3009031" y="3554185"/>
            <a:chExt cx="1961244" cy="1961244"/>
          </a:xfrm>
        </p:grpSpPr>
        <p:sp>
          <p:nvSpPr>
            <p:cNvPr id="181" name="Rounded Rectangle 180"/>
            <p:cNvSpPr/>
            <p:nvPr/>
          </p:nvSpPr>
          <p:spPr>
            <a:xfrm>
              <a:off x="3009031" y="3554185"/>
              <a:ext cx="1961244" cy="1961244"/>
            </a:xfrm>
            <a:prstGeom prst="roundRect">
              <a:avLst/>
            </a:prstGeom>
            <a:solidFill>
              <a:srgbClr val="80D2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3095991" y="4823811"/>
              <a:ext cx="1775732" cy="526142"/>
            </a:xfrm>
            <a:prstGeom prst="roundRect">
              <a:avLst>
                <a:gd name="adj" fmla="val 35977"/>
              </a:avLst>
            </a:prstGeom>
            <a:solidFill>
              <a:srgbClr val="F05D5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ight Arrow 1"/>
          <p:cNvSpPr/>
          <p:nvPr/>
        </p:nvSpPr>
        <p:spPr>
          <a:xfrm>
            <a:off x="2045368" y="4251158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ight Arrow 191"/>
          <p:cNvSpPr/>
          <p:nvPr/>
        </p:nvSpPr>
        <p:spPr>
          <a:xfrm>
            <a:off x="2050715" y="4817979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ight Arrow 192"/>
          <p:cNvSpPr/>
          <p:nvPr/>
        </p:nvSpPr>
        <p:spPr>
          <a:xfrm>
            <a:off x="2042695" y="5384800"/>
            <a:ext cx="307474" cy="254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77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7" grpId="0" animBg="1"/>
      <p:bldP spid="118" grpId="0" animBg="1"/>
      <p:bldP spid="119" grpId="0" animBg="1"/>
      <p:bldP spid="131" grpId="0" animBg="1"/>
      <p:bldP spid="1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74809"/>
              </p:ext>
            </p:extLst>
          </p:nvPr>
        </p:nvGraphicFramePr>
        <p:xfrm>
          <a:off x="3006975" y="1809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68601" y="2085841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01" y="2098541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3639660" y="2884057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3177830" y="2875826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25654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29591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31115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27178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28702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36195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40132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41656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37719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39243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30289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0703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68900" y="8923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023101" y="2085841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9359901" y="2098541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9537700" y="3089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7150100" y="30513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68199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7213600" y="651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73660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6972300" y="803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7124700" y="955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78740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8267700" y="663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84201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8026400" y="816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8178800" y="968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7283450" y="1273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324850" y="1298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347200" y="9939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2781301" y="5273541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118101" y="5286241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5295900" y="58580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2908300" y="58326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25781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29718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31242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27305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28829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36322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4025900" y="3851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41783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3784600" y="4003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3937000" y="41562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3041650" y="44610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4254500" y="4314978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7162801" y="5260841"/>
            <a:ext cx="1523996" cy="1523996"/>
            <a:chOff x="3993828" y="5252850"/>
            <a:chExt cx="667364" cy="667364"/>
          </a:xfrm>
        </p:grpSpPr>
        <p:sp>
          <p:nvSpPr>
            <p:cNvPr id="148" name="Rounded Rectangle 147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601" y="5273541"/>
            <a:ext cx="1523996" cy="1523996"/>
            <a:chOff x="3993828" y="5252850"/>
            <a:chExt cx="667364" cy="667364"/>
          </a:xfrm>
        </p:grpSpPr>
        <p:sp>
          <p:nvSpPr>
            <p:cNvPr id="154" name="Rounded Rectangle 153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55" name="Rounded Rectangle 154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59" name="Oval 158"/>
          <p:cNvSpPr/>
          <p:nvPr/>
        </p:nvSpPr>
        <p:spPr>
          <a:xfrm>
            <a:off x="9677400" y="62644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60" name="Oval 159"/>
          <p:cNvSpPr/>
          <p:nvPr/>
        </p:nvSpPr>
        <p:spPr>
          <a:xfrm>
            <a:off x="9677400" y="581992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61" name="Smiley Face 160"/>
          <p:cNvSpPr/>
          <p:nvPr/>
        </p:nvSpPr>
        <p:spPr>
          <a:xfrm>
            <a:off x="69596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Smiley Face 161"/>
          <p:cNvSpPr/>
          <p:nvPr/>
        </p:nvSpPr>
        <p:spPr>
          <a:xfrm>
            <a:off x="7353300" y="38260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Smiley Face 162"/>
          <p:cNvSpPr/>
          <p:nvPr/>
        </p:nvSpPr>
        <p:spPr>
          <a:xfrm>
            <a:off x="75057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Smiley Face 163"/>
          <p:cNvSpPr/>
          <p:nvPr/>
        </p:nvSpPr>
        <p:spPr>
          <a:xfrm>
            <a:off x="7112000" y="39784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Smiley Face 164"/>
          <p:cNvSpPr/>
          <p:nvPr/>
        </p:nvSpPr>
        <p:spPr>
          <a:xfrm>
            <a:off x="7264400" y="41308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Smiley Face 165"/>
          <p:cNvSpPr/>
          <p:nvPr/>
        </p:nvSpPr>
        <p:spPr>
          <a:xfrm>
            <a:off x="80137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Smiley Face 166"/>
          <p:cNvSpPr/>
          <p:nvPr/>
        </p:nvSpPr>
        <p:spPr>
          <a:xfrm>
            <a:off x="8407400" y="38387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Smiley Face 167"/>
          <p:cNvSpPr/>
          <p:nvPr/>
        </p:nvSpPr>
        <p:spPr>
          <a:xfrm>
            <a:off x="85598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Smiley Face 168"/>
          <p:cNvSpPr/>
          <p:nvPr/>
        </p:nvSpPr>
        <p:spPr>
          <a:xfrm>
            <a:off x="8166100" y="39911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Smiley Face 169"/>
          <p:cNvSpPr/>
          <p:nvPr/>
        </p:nvSpPr>
        <p:spPr>
          <a:xfrm>
            <a:off x="8318500" y="4143528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Arrow Connector 170"/>
          <p:cNvCxnSpPr>
            <a:stCxn id="165" idx="4"/>
          </p:cNvCxnSpPr>
          <p:nvPr/>
        </p:nvCxnSpPr>
        <p:spPr>
          <a:xfrm>
            <a:off x="7423150" y="44483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8464550" y="4473728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461500" y="381332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(Full)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5143500" y="3851428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4449303" y="4274831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3149600" y="4414531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49" idx="3"/>
            <a:endCxn id="154" idx="1"/>
          </p:cNvCxnSpPr>
          <p:nvPr/>
        </p:nvCxnSpPr>
        <p:spPr>
          <a:xfrm flipV="1">
            <a:off x="8628791" y="6035539"/>
            <a:ext cx="870810" cy="28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54" idx="0"/>
            <a:endCxn id="170" idx="6"/>
          </p:cNvCxnSpPr>
          <p:nvPr/>
        </p:nvCxnSpPr>
        <p:spPr>
          <a:xfrm flipH="1" flipV="1">
            <a:off x="8636000" y="4302278"/>
            <a:ext cx="1625599" cy="971263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154" idx="0"/>
            <a:endCxn id="165" idx="5"/>
          </p:cNvCxnSpPr>
          <p:nvPr/>
        </p:nvCxnSpPr>
        <p:spPr>
          <a:xfrm flipH="1" flipV="1">
            <a:off x="7535403" y="4401831"/>
            <a:ext cx="2726196" cy="8717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8489091" y="2863430"/>
            <a:ext cx="930476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8449803" y="1239531"/>
            <a:ext cx="1672096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7395703" y="1226831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2654300" y="3724428"/>
            <a:ext cx="8445500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6696540" y="808087"/>
            <a:ext cx="34460" cy="5846713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4425873" y="211341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8300117" y="397659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10466611" y="396126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5903991" y="230897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3128818" y="1253385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994727" y="1241840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4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71694"/>
              </p:ext>
            </p:extLst>
          </p:nvPr>
        </p:nvGraphicFramePr>
        <p:xfrm>
          <a:off x="1725435" y="1578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Sequencer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Client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Request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Helvetica"/>
                          <a:cs typeface="Helvetica"/>
                        </a:rPr>
                        <a:t>Response</a:t>
                      </a:r>
                      <a:endParaRPr lang="en-US" b="0" dirty="0">
                        <a:solidFill>
                          <a:srgbClr val="000000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90238" y="2143568"/>
            <a:ext cx="1523996" cy="1523996"/>
            <a:chOff x="3993828" y="5252850"/>
            <a:chExt cx="667364" cy="667364"/>
          </a:xfrm>
        </p:grpSpPr>
        <p:sp>
          <p:nvSpPr>
            <p:cNvPr id="11" name="Rounded Rectangle 1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8129" y="2144723"/>
            <a:ext cx="1523996" cy="1523996"/>
            <a:chOff x="3993828" y="5252850"/>
            <a:chExt cx="667364" cy="667364"/>
          </a:xfrm>
        </p:grpSpPr>
        <p:sp>
          <p:nvSpPr>
            <p:cNvPr id="36" name="Rounded Rectangle 35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1261297" y="294178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44" name="Oval 43"/>
          <p:cNvSpPr/>
          <p:nvPr/>
        </p:nvSpPr>
        <p:spPr>
          <a:xfrm>
            <a:off x="799467" y="2933553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50" name="Smiley Face 49"/>
          <p:cNvSpPr/>
          <p:nvPr/>
        </p:nvSpPr>
        <p:spPr>
          <a:xfrm>
            <a:off x="1870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miley Face 50"/>
          <p:cNvSpPr/>
          <p:nvPr/>
        </p:nvSpPr>
        <p:spPr>
          <a:xfrm>
            <a:off x="580737" y="7087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miley Face 51"/>
          <p:cNvSpPr/>
          <p:nvPr/>
        </p:nvSpPr>
        <p:spPr>
          <a:xfrm>
            <a:off x="7331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Smiley Face 52"/>
          <p:cNvSpPr/>
          <p:nvPr/>
        </p:nvSpPr>
        <p:spPr>
          <a:xfrm>
            <a:off x="339437" y="8611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miley Face 53"/>
          <p:cNvSpPr/>
          <p:nvPr/>
        </p:nvSpPr>
        <p:spPr>
          <a:xfrm>
            <a:off x="491837" y="10135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miley Face 54"/>
          <p:cNvSpPr/>
          <p:nvPr/>
        </p:nvSpPr>
        <p:spPr>
          <a:xfrm>
            <a:off x="12411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/>
          <p:cNvSpPr/>
          <p:nvPr/>
        </p:nvSpPr>
        <p:spPr>
          <a:xfrm>
            <a:off x="1634837" y="7214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miley Face 56"/>
          <p:cNvSpPr/>
          <p:nvPr/>
        </p:nvSpPr>
        <p:spPr>
          <a:xfrm>
            <a:off x="17872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miley Face 57"/>
          <p:cNvSpPr/>
          <p:nvPr/>
        </p:nvSpPr>
        <p:spPr>
          <a:xfrm>
            <a:off x="1393537" y="8738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miley Face 58"/>
          <p:cNvSpPr/>
          <p:nvPr/>
        </p:nvSpPr>
        <p:spPr>
          <a:xfrm>
            <a:off x="1545937" y="102625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>
            <a:stCxn id="54" idx="4"/>
          </p:cNvCxnSpPr>
          <p:nvPr/>
        </p:nvCxnSpPr>
        <p:spPr>
          <a:xfrm>
            <a:off x="650587" y="13310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691987" y="135645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36355" y="684510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No Balancing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079011" y="2155113"/>
            <a:ext cx="1523996" cy="1523996"/>
            <a:chOff x="3993828" y="5252850"/>
            <a:chExt cx="667364" cy="667364"/>
          </a:xfrm>
        </p:grpSpPr>
        <p:sp>
          <p:nvSpPr>
            <p:cNvPr id="65" name="Rounded Rectangle 64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23265" y="2167813"/>
            <a:ext cx="1523996" cy="1523996"/>
            <a:chOff x="3993828" y="5252850"/>
            <a:chExt cx="667364" cy="667364"/>
          </a:xfrm>
        </p:grpSpPr>
        <p:sp>
          <p:nvSpPr>
            <p:cNvPr id="71" name="Rounded Rectangle 7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76" name="Oval 75"/>
          <p:cNvSpPr/>
          <p:nvPr/>
        </p:nvSpPr>
        <p:spPr>
          <a:xfrm>
            <a:off x="6605156" y="285851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77" name="Oval 76"/>
          <p:cNvSpPr/>
          <p:nvPr/>
        </p:nvSpPr>
        <p:spPr>
          <a:xfrm>
            <a:off x="4633192" y="2831964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78" name="Smiley Face 77"/>
          <p:cNvSpPr/>
          <p:nvPr/>
        </p:nvSpPr>
        <p:spPr>
          <a:xfrm>
            <a:off x="38758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Smiley Face 78"/>
          <p:cNvSpPr/>
          <p:nvPr/>
        </p:nvSpPr>
        <p:spPr>
          <a:xfrm>
            <a:off x="4269510" y="7203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Smiley Face 79"/>
          <p:cNvSpPr/>
          <p:nvPr/>
        </p:nvSpPr>
        <p:spPr>
          <a:xfrm>
            <a:off x="44219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Smiley Face 80"/>
          <p:cNvSpPr/>
          <p:nvPr/>
        </p:nvSpPr>
        <p:spPr>
          <a:xfrm>
            <a:off x="4028210" y="8727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Smiley Face 81"/>
          <p:cNvSpPr/>
          <p:nvPr/>
        </p:nvSpPr>
        <p:spPr>
          <a:xfrm>
            <a:off x="4180610" y="10251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Smiley Face 82"/>
          <p:cNvSpPr/>
          <p:nvPr/>
        </p:nvSpPr>
        <p:spPr>
          <a:xfrm>
            <a:off x="49299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Smiley Face 83"/>
          <p:cNvSpPr/>
          <p:nvPr/>
        </p:nvSpPr>
        <p:spPr>
          <a:xfrm>
            <a:off x="5323610" y="7330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Smiley Face 84"/>
          <p:cNvSpPr/>
          <p:nvPr/>
        </p:nvSpPr>
        <p:spPr>
          <a:xfrm>
            <a:off x="54760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Smiley Face 85"/>
          <p:cNvSpPr/>
          <p:nvPr/>
        </p:nvSpPr>
        <p:spPr>
          <a:xfrm>
            <a:off x="5082310" y="8854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Smiley Face 86"/>
          <p:cNvSpPr/>
          <p:nvPr/>
        </p:nvSpPr>
        <p:spPr>
          <a:xfrm>
            <a:off x="5234710" y="1037800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Straight Arrow Connector 87"/>
          <p:cNvCxnSpPr>
            <a:stCxn id="82" idx="4"/>
          </p:cNvCxnSpPr>
          <p:nvPr/>
        </p:nvCxnSpPr>
        <p:spPr>
          <a:xfrm>
            <a:off x="4339360" y="13426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80760" y="1368000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403110" y="682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Proxy Mode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(Half)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8484756" y="2133178"/>
            <a:ext cx="1523996" cy="1523996"/>
            <a:chOff x="3993828" y="5252850"/>
            <a:chExt cx="667364" cy="667364"/>
          </a:xfrm>
        </p:grpSpPr>
        <p:sp>
          <p:nvSpPr>
            <p:cNvPr id="121" name="Rounded Rectangle 120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A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117284" y="2134333"/>
            <a:ext cx="1523996" cy="1523996"/>
            <a:chOff x="3993828" y="5252850"/>
            <a:chExt cx="667364" cy="667364"/>
          </a:xfrm>
        </p:grpSpPr>
        <p:sp>
          <p:nvSpPr>
            <p:cNvPr id="127" name="Rounded Rectangle 126"/>
            <p:cNvSpPr/>
            <p:nvPr/>
          </p:nvSpPr>
          <p:spPr>
            <a:xfrm>
              <a:off x="3993828" y="5252850"/>
              <a:ext cx="667364" cy="667364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019956" y="5291904"/>
              <a:ext cx="615835" cy="602910"/>
            </a:xfrm>
            <a:prstGeom prst="roundRect">
              <a:avLst/>
            </a:prstGeom>
            <a:solidFill>
              <a:srgbClr val="38424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  <a:latin typeface="Helvetica"/>
                  <a:cs typeface="Helvetica"/>
                </a:rPr>
                <a:t>Server B</a:t>
              </a:r>
              <a:endParaRPr lang="en-US" sz="2000" b="1" dirty="0">
                <a:solidFill>
                  <a:schemeClr val="bg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132" name="Oval 131"/>
          <p:cNvSpPr/>
          <p:nvPr/>
        </p:nvSpPr>
        <p:spPr>
          <a:xfrm>
            <a:off x="10687627" y="2786938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2</a:t>
            </a:r>
          </a:p>
        </p:txBody>
      </p:sp>
      <p:sp>
        <p:nvSpPr>
          <p:cNvPr id="133" name="Oval 132"/>
          <p:cNvSpPr/>
          <p:nvPr/>
        </p:nvSpPr>
        <p:spPr>
          <a:xfrm>
            <a:off x="9050482" y="2819265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134" name="Smiley Face 133"/>
          <p:cNvSpPr/>
          <p:nvPr/>
        </p:nvSpPr>
        <p:spPr>
          <a:xfrm>
            <a:off x="82815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Smiley Face 134"/>
          <p:cNvSpPr/>
          <p:nvPr/>
        </p:nvSpPr>
        <p:spPr>
          <a:xfrm>
            <a:off x="8675255" y="6983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Smiley Face 135"/>
          <p:cNvSpPr/>
          <p:nvPr/>
        </p:nvSpPr>
        <p:spPr>
          <a:xfrm>
            <a:off x="88276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Smiley Face 136"/>
          <p:cNvSpPr/>
          <p:nvPr/>
        </p:nvSpPr>
        <p:spPr>
          <a:xfrm>
            <a:off x="8433955" y="8507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Smiley Face 137"/>
          <p:cNvSpPr/>
          <p:nvPr/>
        </p:nvSpPr>
        <p:spPr>
          <a:xfrm>
            <a:off x="8586355" y="10031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Smiley Face 138"/>
          <p:cNvSpPr/>
          <p:nvPr/>
        </p:nvSpPr>
        <p:spPr>
          <a:xfrm>
            <a:off x="93356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Smiley Face 139"/>
          <p:cNvSpPr/>
          <p:nvPr/>
        </p:nvSpPr>
        <p:spPr>
          <a:xfrm>
            <a:off x="9729355" y="7110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Smiley Face 140"/>
          <p:cNvSpPr/>
          <p:nvPr/>
        </p:nvSpPr>
        <p:spPr>
          <a:xfrm>
            <a:off x="98817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Smiley Face 141"/>
          <p:cNvSpPr/>
          <p:nvPr/>
        </p:nvSpPr>
        <p:spPr>
          <a:xfrm>
            <a:off x="9488055" y="8634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Smiley Face 142"/>
          <p:cNvSpPr/>
          <p:nvPr/>
        </p:nvSpPr>
        <p:spPr>
          <a:xfrm>
            <a:off x="9640455" y="1015865"/>
            <a:ext cx="317500" cy="317500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Straight Arrow Connector 143"/>
          <p:cNvCxnSpPr>
            <a:stCxn id="138" idx="4"/>
          </p:cNvCxnSpPr>
          <p:nvPr/>
        </p:nvCxnSpPr>
        <p:spPr>
          <a:xfrm>
            <a:off x="8745105" y="1320665"/>
            <a:ext cx="19050" cy="8255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3" idx="6"/>
          </p:cNvCxnSpPr>
          <p:nvPr/>
        </p:nvCxnSpPr>
        <p:spPr>
          <a:xfrm>
            <a:off x="9957955" y="1174615"/>
            <a:ext cx="952500" cy="996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10350500" y="711065"/>
            <a:ext cx="146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/>
                <a:cs typeface="Helvetica"/>
              </a:rPr>
              <a:t>Client</a:t>
            </a:r>
          </a:p>
          <a:p>
            <a:pPr algn="ctr"/>
            <a:r>
              <a:rPr lang="en-US" dirty="0" smtClean="0">
                <a:latin typeface="Helvetica"/>
                <a:cs typeface="Helvetica"/>
              </a:rPr>
              <a:t>Mode</a:t>
            </a:r>
          </a:p>
        </p:txBody>
      </p:sp>
      <p:cxnSp>
        <p:nvCxnSpPr>
          <p:cNvPr id="205" name="Straight Arrow Connector 204"/>
          <p:cNvCxnSpPr>
            <a:endCxn id="141" idx="5"/>
          </p:cNvCxnSpPr>
          <p:nvPr/>
        </p:nvCxnSpPr>
        <p:spPr>
          <a:xfrm flipH="1" flipV="1">
            <a:off x="10152758" y="1134468"/>
            <a:ext cx="948197" cy="986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endCxn id="138" idx="5"/>
          </p:cNvCxnSpPr>
          <p:nvPr/>
        </p:nvCxnSpPr>
        <p:spPr>
          <a:xfrm flipV="1">
            <a:off x="8853055" y="1274168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66" idx="3"/>
            <a:endCxn id="72" idx="1"/>
          </p:cNvCxnSpPr>
          <p:nvPr/>
        </p:nvCxnSpPr>
        <p:spPr>
          <a:xfrm>
            <a:off x="5545001" y="2932702"/>
            <a:ext cx="537930" cy="127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71" idx="0"/>
            <a:endCxn id="87" idx="5"/>
          </p:cNvCxnSpPr>
          <p:nvPr/>
        </p:nvCxnSpPr>
        <p:spPr>
          <a:xfrm flipH="1" flipV="1">
            <a:off x="5505713" y="1308803"/>
            <a:ext cx="1279550" cy="859010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endCxn id="82" idx="5"/>
          </p:cNvCxnSpPr>
          <p:nvPr/>
        </p:nvCxnSpPr>
        <p:spPr>
          <a:xfrm flipH="1" flipV="1">
            <a:off x="4451613" y="1296103"/>
            <a:ext cx="33797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706268" y="66954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 flipH="1">
            <a:off x="2171700" y="-194614800"/>
            <a:ext cx="196367400" cy="196367400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sp>
        <p:nvSpPr>
          <p:cNvPr id="252" name="Oval 251"/>
          <p:cNvSpPr/>
          <p:nvPr/>
        </p:nvSpPr>
        <p:spPr>
          <a:xfrm>
            <a:off x="3144333" y="188252"/>
            <a:ext cx="333544" cy="34024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1200" dirty="0">
                <a:solidFill>
                  <a:schemeClr val="tx1"/>
                </a:solidFill>
                <a:latin typeface="Helvetica"/>
                <a:cs typeface="Helvetica"/>
              </a:rPr>
              <a:t>1</a:t>
            </a:r>
          </a:p>
        </p:txBody>
      </p:sp>
      <p:cxnSp>
        <p:nvCxnSpPr>
          <p:cNvPr id="254" name="Straight Connector 253"/>
          <p:cNvCxnSpPr/>
          <p:nvPr/>
        </p:nvCxnSpPr>
        <p:spPr>
          <a:xfrm>
            <a:off x="7018577" y="374570"/>
            <a:ext cx="346373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9496799" y="373037"/>
            <a:ext cx="346373" cy="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Smiley Face 258"/>
          <p:cNvSpPr/>
          <p:nvPr/>
        </p:nvSpPr>
        <p:spPr>
          <a:xfrm>
            <a:off x="4622451" y="207808"/>
            <a:ext cx="296891" cy="296891"/>
          </a:xfrm>
          <a:prstGeom prst="smileyFac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750455" y="1311112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616364" y="1299567"/>
            <a:ext cx="4303" cy="859297"/>
          </a:xfrm>
          <a:prstGeom prst="straightConnector1">
            <a:avLst/>
          </a:prstGeom>
          <a:ln>
            <a:solidFill>
              <a:srgbClr val="00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049668" y="671851"/>
            <a:ext cx="18033" cy="305964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1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Story…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Research Code </a:t>
            </a:r>
            <a:r>
              <a:rPr lang="en-US" dirty="0"/>
              <a:t>≠ Production </a:t>
            </a:r>
            <a:r>
              <a:rPr lang="en-US" dirty="0" smtClean="0"/>
              <a:t>quality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Distributing work</a:t>
            </a:r>
          </a:p>
          <a:p>
            <a:pPr lvl="1"/>
            <a:r>
              <a:rPr lang="en-US" dirty="0" smtClean="0"/>
              <a:t>Dynamically </a:t>
            </a:r>
            <a:r>
              <a:rPr lang="en-US" dirty="0"/>
              <a:t>load </a:t>
            </a:r>
            <a:r>
              <a:rPr lang="en-US" dirty="0" smtClean="0"/>
              <a:t>balancers?</a:t>
            </a:r>
          </a:p>
          <a:p>
            <a:pPr lvl="1"/>
            <a:r>
              <a:rPr lang="en-US" sz="2400" dirty="0" smtClean="0"/>
              <a:t>Safety </a:t>
            </a:r>
            <a:r>
              <a:rPr lang="en-US" sz="2400" dirty="0"/>
              <a:t>and security</a:t>
            </a:r>
            <a:r>
              <a:rPr lang="en-US" sz="24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Durability</a:t>
            </a:r>
          </a:p>
          <a:p>
            <a:pPr lvl="1"/>
            <a:r>
              <a:rPr lang="en-US" dirty="0" smtClean="0"/>
              <a:t>Store balancers?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Versioning</a:t>
            </a:r>
          </a:p>
          <a:p>
            <a:pPr lvl="1"/>
            <a:r>
              <a:rPr lang="en-US" sz="2400" dirty="0" smtClean="0"/>
              <a:t>Current balancer?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92" t="12753" r="33898"/>
          <a:stretch/>
        </p:blipFill>
        <p:spPr>
          <a:xfrm>
            <a:off x="8466749" y="651184"/>
            <a:ext cx="3465914" cy="4504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Screen Shot 2016-01-14 at 9.55.13 A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7"/>
          <a:stretch/>
        </p:blipFill>
        <p:spPr>
          <a:xfrm>
            <a:off x="6067837" y="3091903"/>
            <a:ext cx="3133486" cy="2349534"/>
          </a:xfrm>
          <a:prstGeom prst="rect">
            <a:avLst/>
          </a:prstGeom>
          <a:ln>
            <a:solidFill>
              <a:srgbClr val="0D0D0D"/>
            </a:solidFill>
          </a:ln>
        </p:spPr>
      </p:pic>
    </p:spTree>
    <p:extLst>
      <p:ext uri="{BB962C8B-B14F-4D97-AF65-F5344CB8AC3E}">
        <p14:creationId xmlns:p14="http://schemas.microsoft.com/office/powerpoint/2010/main" val="3991331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mplem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yste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483</Words>
  <Application>Microsoft Macintosh PowerPoint</Application>
  <PresentationFormat>Custom</PresentationFormat>
  <Paragraphs>226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Office Theme</vt:lpstr>
      <vt:lpstr>background</vt:lpstr>
      <vt:lpstr>Implementation</vt:lpstr>
      <vt:lpstr>Systems</vt:lpstr>
      <vt:lpstr>Malacology: A Programmable Storage Framework</vt:lpstr>
      <vt:lpstr>Malacology: A Programmable Storage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Quick Story…</vt:lpstr>
      <vt:lpstr>Ceph = Production Quality Distributed System</vt:lpstr>
      <vt:lpstr>People use Object Interfaces!</vt:lpstr>
      <vt:lpstr>Ceph = Production Quality Distributed System</vt:lpstr>
      <vt:lpstr>1. Safely Load Dynamic Object/Balancer Interfaces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Malacology: Studying the Malleability of Programmable Storage</dc:title>
  <dc:creator>Sevilla, Michael</dc:creator>
  <cp:lastModifiedBy>Michael Sevilla</cp:lastModifiedBy>
  <cp:revision>126</cp:revision>
  <dcterms:created xsi:type="dcterms:W3CDTF">2016-02-18T16:35:01Z</dcterms:created>
  <dcterms:modified xsi:type="dcterms:W3CDTF">2017-02-07T06:24:53Z</dcterms:modified>
</cp:coreProperties>
</file>