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40"/>
  </p:notesMasterIdLst>
  <p:sldIdLst>
    <p:sldId id="256" r:id="rId5"/>
    <p:sldId id="258" r:id="rId6"/>
    <p:sldId id="296" r:id="rId7"/>
    <p:sldId id="261" r:id="rId8"/>
    <p:sldId id="273" r:id="rId9"/>
    <p:sldId id="291" r:id="rId10"/>
    <p:sldId id="270" r:id="rId11"/>
    <p:sldId id="294" r:id="rId12"/>
    <p:sldId id="272" r:id="rId13"/>
    <p:sldId id="271" r:id="rId14"/>
    <p:sldId id="274" r:id="rId15"/>
    <p:sldId id="259" r:id="rId16"/>
    <p:sldId id="292" r:id="rId17"/>
    <p:sldId id="278" r:id="rId18"/>
    <p:sldId id="279" r:id="rId19"/>
    <p:sldId id="280" r:id="rId20"/>
    <p:sldId id="298" r:id="rId21"/>
    <p:sldId id="295" r:id="rId22"/>
    <p:sldId id="297" r:id="rId23"/>
    <p:sldId id="293" r:id="rId24"/>
    <p:sldId id="281" r:id="rId25"/>
    <p:sldId id="282" r:id="rId26"/>
    <p:sldId id="290" r:id="rId27"/>
    <p:sldId id="284" r:id="rId28"/>
    <p:sldId id="283" r:id="rId29"/>
    <p:sldId id="285" r:id="rId30"/>
    <p:sldId id="286" r:id="rId31"/>
    <p:sldId id="289" r:id="rId32"/>
    <p:sldId id="287" r:id="rId33"/>
    <p:sldId id="262" r:id="rId34"/>
    <p:sldId id="257" r:id="rId35"/>
    <p:sldId id="260" r:id="rId36"/>
    <p:sldId id="299" r:id="rId37"/>
    <p:sldId id="264" r:id="rId38"/>
    <p:sldId id="26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92E"/>
    <a:srgbClr val="7ED0DC"/>
    <a:srgbClr val="879FFF"/>
    <a:srgbClr val="00B050"/>
    <a:srgbClr val="7030A0"/>
    <a:srgbClr val="000000"/>
    <a:srgbClr val="F7A39F"/>
    <a:srgbClr val="F05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7" autoAdjust="0"/>
    <p:restoredTop sz="95462" autoAdjust="0"/>
  </p:normalViewPr>
  <p:slideViewPr>
    <p:cSldViewPr snapToGrid="0">
      <p:cViewPr>
        <p:scale>
          <a:sx n="95" d="100"/>
          <a:sy n="95" d="100"/>
        </p:scale>
        <p:origin x="-360" y="-4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AC9F1-AAD0-495C-933B-F901D4FCD036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A7341-26C0-4A86-AD44-E110A3BEC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0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baseline="0" dirty="0" smtClean="0"/>
              <a:t> Provides storage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19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Lua</a:t>
            </a:r>
            <a:r>
              <a:rPr lang="en-US" sz="1200" dirty="0" smtClean="0"/>
              <a:t> VM + </a:t>
            </a:r>
            <a:r>
              <a:rPr lang="en-US" sz="1200" dirty="0" err="1" smtClean="0"/>
              <a:t>fxns</a:t>
            </a:r>
            <a:r>
              <a:rPr lang="en-US" sz="1200" dirty="0" smtClean="0"/>
              <a:t> for manipulating objects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lua_core.so</a:t>
            </a:r>
            <a:r>
              <a:rPr lang="en-US" sz="1200" dirty="0" smtClean="0"/>
              <a:t>: VM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44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Lua</a:t>
            </a:r>
            <a:r>
              <a:rPr lang="en-US" sz="1200" dirty="0" smtClean="0"/>
              <a:t> VM + </a:t>
            </a:r>
            <a:r>
              <a:rPr lang="en-US" sz="1200" dirty="0" err="1" smtClean="0"/>
              <a:t>fxns</a:t>
            </a:r>
            <a:r>
              <a:rPr lang="en-US" sz="1200" dirty="0" smtClean="0"/>
              <a:t> for manipulating objects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lua_core.so</a:t>
            </a:r>
            <a:r>
              <a:rPr lang="en-US" sz="1200" dirty="0" smtClean="0"/>
              <a:t>: VM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44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81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result of </a:t>
            </a:r>
            <a:r>
              <a:rPr lang="en-US" dirty="0" err="1" smtClean="0"/>
              <a:t>Lua</a:t>
            </a:r>
            <a:r>
              <a:rPr lang="en-US" dirty="0" smtClean="0"/>
              <a:t> being</a:t>
            </a:r>
            <a:r>
              <a:rPr lang="en-US" baseline="0" dirty="0" smtClean="0"/>
              <a:t> portable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54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7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2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63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Noah:</a:t>
            </a:r>
            <a:r>
              <a:rPr lang="en-US" baseline="0" dirty="0" smtClean="0"/>
              <a:t> don’t have to compare raw performance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Emphasize that the MR framework is useful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Carlos: What’s the message?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Not just </a:t>
            </a:r>
            <a:r>
              <a:rPr lang="en-US" baseline="0" dirty="0" err="1" smtClean="0"/>
              <a:t>scriptability</a:t>
            </a:r>
            <a:r>
              <a:rPr lang="en-US" baseline="0" dirty="0" smtClean="0"/>
              <a:t> – there’s a niche that needs a solution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Observation: breakdown of communication between database and fs… need to own the entire stack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Message: we are redoing a lot of work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We allow users to tailor the storage system without using </a:t>
            </a:r>
            <a:r>
              <a:rPr lang="en-US" baseline="0" dirty="0" err="1" smtClean="0"/>
              <a:t>tunables</a:t>
            </a:r>
            <a:r>
              <a:rPr lang="en-US" baseline="0" dirty="0" smtClean="0"/>
              <a:t>, magic numbers, alignment or middleware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Make stacks more powerful so we can leapfrog crusty storage systems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Shell: statistics gathering should be trivial but may be application specific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Drill example: can we implement this?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Abstract join cardinality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Database update statistics take a long time (scan the data)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Learning optimizer</a:t>
            </a:r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1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01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Scenario: capitalize all letters in an</a:t>
            </a:r>
            <a:r>
              <a:rPr lang="en-US" baseline="0" dirty="0" smtClean="0"/>
              <a:t>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6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18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83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82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5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Lua</a:t>
            </a:r>
            <a:r>
              <a:rPr lang="en-US" sz="1200" dirty="0" smtClean="0"/>
              <a:t> VM + </a:t>
            </a:r>
            <a:r>
              <a:rPr lang="en-US" sz="1200" dirty="0" err="1" smtClean="0"/>
              <a:t>fxns</a:t>
            </a:r>
            <a:r>
              <a:rPr lang="en-US" sz="1200" dirty="0" smtClean="0"/>
              <a:t> for manipulating objects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lua_core.so</a:t>
            </a:r>
            <a:r>
              <a:rPr lang="en-US" sz="1200" dirty="0" smtClean="0"/>
              <a:t>: VM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70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Lua</a:t>
            </a:r>
            <a:r>
              <a:rPr lang="en-US" sz="1200" dirty="0" smtClean="0"/>
              <a:t> VM + </a:t>
            </a:r>
            <a:r>
              <a:rPr lang="en-US" sz="1200" dirty="0" err="1" smtClean="0"/>
              <a:t>fxns</a:t>
            </a:r>
            <a:r>
              <a:rPr lang="en-US" sz="1200" dirty="0" smtClean="0"/>
              <a:t> for manipulating objects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lua_core.so</a:t>
            </a:r>
            <a:r>
              <a:rPr lang="en-US" sz="1200" dirty="0" smtClean="0"/>
              <a:t>: VM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70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7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40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2923100" y="3509245"/>
            <a:ext cx="3303616" cy="1145860"/>
            <a:chOff x="8751640" y="5583098"/>
            <a:chExt cx="3303616" cy="1145860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8751640" y="6416090"/>
              <a:ext cx="3303616" cy="312868"/>
            </a:xfrm>
            <a:prstGeom prst="roundRect">
              <a:avLst>
                <a:gd name="adj" fmla="val 4902"/>
              </a:avLst>
            </a:prstGeom>
            <a:solidFill>
              <a:srgbClr val="F7A39F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Ceph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8758111" y="5583098"/>
              <a:ext cx="1540967" cy="782538"/>
              <a:chOff x="8922327" y="4882082"/>
              <a:chExt cx="2151806" cy="1092735"/>
            </a:xfrm>
          </p:grpSpPr>
          <p:sp>
            <p:nvSpPr>
              <p:cNvPr id="16" name="Rounded Rectangle 15"/>
              <p:cNvSpPr/>
              <p:nvPr userDrawn="1"/>
            </p:nvSpPr>
            <p:spPr>
              <a:xfrm>
                <a:off x="8922327" y="4882082"/>
                <a:ext cx="2151806" cy="1092735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Traditional Storage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ounded Rectangle 16"/>
              <p:cNvSpPr/>
              <p:nvPr userDrawn="1"/>
            </p:nvSpPr>
            <p:spPr>
              <a:xfrm>
                <a:off x="8983082" y="5389155"/>
                <a:ext cx="1687115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ounded Rectangle 17"/>
              <p:cNvSpPr/>
              <p:nvPr userDrawn="1"/>
            </p:nvSpPr>
            <p:spPr>
              <a:xfrm>
                <a:off x="9481239" y="531360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ounded Rectangle 18"/>
              <p:cNvSpPr/>
              <p:nvPr userDrawn="1"/>
            </p:nvSpPr>
            <p:spPr>
              <a:xfrm>
                <a:off x="10666287" y="5310821"/>
                <a:ext cx="379790" cy="594642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ounded Rectangle 19"/>
              <p:cNvSpPr/>
              <p:nvPr userDrawn="1"/>
            </p:nvSpPr>
            <p:spPr>
              <a:xfrm>
                <a:off x="10073673" y="531214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10342586" y="5588795"/>
              <a:ext cx="1656814" cy="786431"/>
              <a:chOff x="9387278" y="5071962"/>
              <a:chExt cx="2302124" cy="1092737"/>
            </a:xfrm>
          </p:grpSpPr>
          <p:sp>
            <p:nvSpPr>
              <p:cNvPr id="11" name="Rounded Rectangle 10"/>
              <p:cNvSpPr/>
              <p:nvPr userDrawn="1"/>
            </p:nvSpPr>
            <p:spPr>
              <a:xfrm>
                <a:off x="9387278" y="5071962"/>
                <a:ext cx="2302124" cy="1092737"/>
              </a:xfrm>
              <a:prstGeom prst="roundRect">
                <a:avLst>
                  <a:gd name="adj" fmla="val 4902"/>
                </a:avLst>
              </a:prstGeom>
              <a:solidFill>
                <a:srgbClr val="FFFF66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Programmable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ounded Rectangle 11"/>
              <p:cNvSpPr/>
              <p:nvPr userDrawn="1"/>
            </p:nvSpPr>
            <p:spPr>
              <a:xfrm>
                <a:off x="9396269" y="5550483"/>
                <a:ext cx="2238371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9402290" y="5548208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7030A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10001579" y="5550483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ounded Rectangle 14"/>
              <p:cNvSpPr/>
              <p:nvPr userDrawn="1"/>
            </p:nvSpPr>
            <p:spPr>
              <a:xfrm>
                <a:off x="10591314" y="5540085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3939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610600" y="5457825"/>
            <a:ext cx="3581400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59" y="4071445"/>
            <a:ext cx="5890941" cy="2284905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>
          <a:xfrm>
            <a:off x="3098159" y="5537855"/>
            <a:ext cx="5868035" cy="633690"/>
          </a:xfrm>
          <a:prstGeom prst="roundRect">
            <a:avLst>
              <a:gd name="adj" fmla="val 4902"/>
            </a:avLst>
          </a:prstGeom>
          <a:solidFill>
            <a:srgbClr val="F7A39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090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16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0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86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1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5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5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83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046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92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7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581399" y="4386755"/>
            <a:ext cx="3994941" cy="531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2D337-461E-4643-BF30-2E34C07375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84" y="3602038"/>
            <a:ext cx="4829857" cy="1873345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6059277" y="3581787"/>
            <a:ext cx="2510147" cy="1194884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6103033" y="3950609"/>
            <a:ext cx="2447611" cy="564893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Malacology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610600" y="5457825"/>
            <a:ext cx="3581400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2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60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45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079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939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686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3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7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125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82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827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69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581400" y="4424353"/>
            <a:ext cx="3761826" cy="5007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DB39C7-63F4-40EE-A4D4-5F29ACB1D2D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84" y="3639636"/>
            <a:ext cx="4548027" cy="1764032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6007342" y="4127654"/>
            <a:ext cx="508188" cy="41454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6560951" y="4125006"/>
            <a:ext cx="508188" cy="41454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7114560" y="4109758"/>
            <a:ext cx="508188" cy="41454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610600" y="5457825"/>
            <a:ext cx="3581400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32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76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429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407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91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6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666741" y="4154062"/>
            <a:ext cx="2743200" cy="365125"/>
          </a:xfrm>
        </p:spPr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39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79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44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08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85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5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87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19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8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9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0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A203A-1341-45AE-8AE5-9E342A2C38C9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8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C85E4-B586-4D50-9BA0-0F3A58A49C8B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84" y="5571633"/>
            <a:ext cx="3316511" cy="1286367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8791031" y="6408607"/>
            <a:ext cx="3303616" cy="356758"/>
          </a:xfrm>
          <a:prstGeom prst="roundRect">
            <a:avLst>
              <a:gd name="adj" fmla="val 4902"/>
            </a:avLst>
          </a:prstGeom>
          <a:solidFill>
            <a:srgbClr val="F7A39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A1B2E-1286-4A75-915E-AE937742E7F1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84" y="5571633"/>
            <a:ext cx="3316511" cy="1286367"/>
          </a:xfrm>
          <a:prstGeom prst="rect">
            <a:avLst/>
          </a:prstGeom>
        </p:spPr>
      </p:pic>
      <p:sp>
        <p:nvSpPr>
          <p:cNvPr id="8" name="Rounded Rectangle 7"/>
          <p:cNvSpPr/>
          <p:nvPr userDrawn="1"/>
        </p:nvSpPr>
        <p:spPr>
          <a:xfrm>
            <a:off x="10364862" y="5571633"/>
            <a:ext cx="1652092" cy="786431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10406022" y="5914305"/>
            <a:ext cx="1610932" cy="371793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Malacology</a:t>
            </a:r>
            <a:endParaRPr lang="en-US" sz="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70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D432E-3E9D-4011-B87F-F9F35BE171A9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84" y="5571633"/>
            <a:ext cx="3316511" cy="1286367"/>
          </a:xfrm>
          <a:prstGeom prst="rect">
            <a:avLst/>
          </a:prstGeom>
        </p:spPr>
      </p:pic>
      <p:sp>
        <p:nvSpPr>
          <p:cNvPr id="8" name="Rounded Rectangle 7"/>
          <p:cNvSpPr/>
          <p:nvPr userDrawn="1"/>
        </p:nvSpPr>
        <p:spPr>
          <a:xfrm>
            <a:off x="10407857" y="5915895"/>
            <a:ext cx="370581" cy="30229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10839159" y="5917532"/>
            <a:ext cx="370581" cy="30229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11263585" y="5910049"/>
            <a:ext cx="370581" cy="30229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99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elsevilla/ceph/commit/61a441f7a703c205f3a85ad16c8722da48727ba4" TargetMode="External"/><Relationship Id="rId4" Type="http://schemas.openxmlformats.org/officeDocument/2006/relationships/hyperlink" Target="https://github.com/michaelsevilla/ceph/commit/43f2541901e6d7a1f401d9e6ab1ae1e18aebdaac" TargetMode="External"/><Relationship Id="rId5" Type="http://schemas.openxmlformats.org/officeDocument/2006/relationships/hyperlink" Target="https://github.com/michaelsevilla/ceph/commit/0870dc297d6b4d966013d6994b67467744f90c45" TargetMode="External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elsevilla/ceph/commit/61a441f7a703c205f3a85ad16c8722da48727ba4" TargetMode="External"/><Relationship Id="rId4" Type="http://schemas.openxmlformats.org/officeDocument/2006/relationships/hyperlink" Target="https://github.com/michaelsevilla/ceph/commit/43f2541901e6d7a1f401d9e6ab1ae1e18aebdaac" TargetMode="External"/><Relationship Id="rId5" Type="http://schemas.openxmlformats.org/officeDocument/2006/relationships/hyperlink" Target="https://github.com/michaelsevilla/ceph/commit/0870dc297d6b4d966013d6994b67467744f90c45" TargetMode="External"/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Malacology: A Programmable Storage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Noah Watkins, </a:t>
            </a:r>
            <a:r>
              <a:rPr lang="en-US" b="1" dirty="0" smtClean="0"/>
              <a:t>Michael </a:t>
            </a:r>
            <a:r>
              <a:rPr lang="en-US" b="1" dirty="0" err="1" smtClean="0"/>
              <a:t>Sevilla</a:t>
            </a:r>
            <a:r>
              <a:rPr lang="en-US" dirty="0" smtClean="0"/>
              <a:t>, Ivo Jimenez, Carlos </a:t>
            </a:r>
            <a:r>
              <a:rPr lang="en-US" dirty="0" err="1" smtClean="0"/>
              <a:t>Maltzahn</a:t>
            </a:r>
            <a:r>
              <a:rPr lang="en-US" dirty="0" smtClean="0"/>
              <a:t>, Ike </a:t>
            </a:r>
            <a:r>
              <a:rPr lang="en-US" dirty="0" err="1" smtClean="0"/>
              <a:t>Nassi</a:t>
            </a:r>
            <a:r>
              <a:rPr lang="en-US" dirty="0" smtClean="0"/>
              <a:t>, Scott Brandt, Sage Weil, Greg </a:t>
            </a:r>
            <a:r>
              <a:rPr lang="en-US" dirty="0" err="1" smtClean="0"/>
              <a:t>Farnum</a:t>
            </a:r>
            <a:r>
              <a:rPr lang="en-US" dirty="0" smtClean="0"/>
              <a:t>, Sam </a:t>
            </a:r>
            <a:r>
              <a:rPr lang="en-US" dirty="0" err="1" smtClean="0"/>
              <a:t>Fineberg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February 19, 2016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760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= Production Quality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545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OSDs provide active storage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distribute </a:t>
            </a:r>
            <a:r>
              <a:rPr lang="en-US" dirty="0"/>
              <a:t>work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RADOS reliability stores data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durability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MONs exchange state with PAXOS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versioning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72150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Logging</a:t>
            </a:r>
          </a:p>
          <a:p>
            <a:r>
              <a:rPr lang="en-US" dirty="0" smtClean="0"/>
              <a:t>Cluster Maps (PG, MDS, MON)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503519" y="4001294"/>
            <a:ext cx="2003363" cy="1910236"/>
            <a:chOff x="4054537" y="3447063"/>
            <a:chExt cx="2003363" cy="1910236"/>
          </a:xfrm>
        </p:grpSpPr>
        <p:sp>
          <p:nvSpPr>
            <p:cNvPr id="33" name="Rounded Rectangle 32"/>
            <p:cNvSpPr/>
            <p:nvPr/>
          </p:nvSpPr>
          <p:spPr>
            <a:xfrm>
              <a:off x="4054537" y="3879838"/>
              <a:ext cx="526143" cy="526143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190999" y="4562985"/>
              <a:ext cx="526143" cy="526143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268686" y="3447063"/>
              <a:ext cx="526143" cy="526143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335178" y="4831156"/>
              <a:ext cx="526143" cy="526143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531757" y="4036842"/>
              <a:ext cx="526143" cy="526143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052" name="Picture 4" descr="http://www.endlessicons.com/wp-content/uploads/2014/11/wifi-icon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08360" flipH="1">
            <a:off x="2655549" y="4429272"/>
            <a:ext cx="1173162" cy="117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http://www.endlessicons.com/wp-content/uploads/2014/11/wifi-icon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3239539" y="4267563"/>
            <a:ext cx="1173162" cy="117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http://www.endlessicons.com/wp-content/uploads/2014/11/wifi-icon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3023558" y="4947094"/>
            <a:ext cx="1173162" cy="117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986513" y="2838921"/>
            <a:ext cx="3182596" cy="5242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04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&amp; Implementation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06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Malacology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Safely Load Dynamic Object/Balancer Interfaces 	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✔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distr. work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Interfaces in RADOS					</a:t>
            </a:r>
            <a:r>
              <a:rPr lang="en-US" b="1" dirty="0" smtClean="0">
                <a:solidFill>
                  <a:srgbClr val="00B050"/>
                </a:solidFill>
              </a:rPr>
              <a:t> ✔ </a:t>
            </a:r>
            <a:r>
              <a:rPr lang="en-US" dirty="0" smtClean="0"/>
              <a:t>durability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Specify Current Interface in MDS/PG Map</a:t>
            </a:r>
            <a:r>
              <a:rPr lang="en-US" b="1" dirty="0" smtClean="0">
                <a:solidFill>
                  <a:srgbClr val="00B050"/>
                </a:solidFill>
              </a:rPr>
              <a:t>		 ✔ </a:t>
            </a:r>
            <a:r>
              <a:rPr lang="en-US" dirty="0" smtClean="0"/>
              <a:t>versioning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7939" y="1690688"/>
            <a:ext cx="8028122" cy="7890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66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Lua</a:t>
            </a:r>
            <a:r>
              <a:rPr lang="en-US" dirty="0" smtClean="0"/>
              <a:t>: scripting language designed to be “embeddable”</a:t>
            </a:r>
          </a:p>
          <a:p>
            <a:r>
              <a:rPr lang="en-US" dirty="0" smtClean="0"/>
              <a:t>Safe</a:t>
            </a:r>
          </a:p>
          <a:p>
            <a:r>
              <a:rPr lang="en-US" dirty="0" smtClean="0"/>
              <a:t>Dynamic</a:t>
            </a:r>
          </a:p>
          <a:p>
            <a:r>
              <a:rPr lang="en-US" dirty="0" smtClean="0"/>
              <a:t>Portable</a:t>
            </a:r>
          </a:p>
          <a:p>
            <a:r>
              <a:rPr lang="en-US" dirty="0" smtClean="0"/>
              <a:t>Small</a:t>
            </a:r>
          </a:p>
          <a:p>
            <a:r>
              <a:rPr lang="en-US" dirty="0" smtClean="0"/>
              <a:t>Fast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68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1. Safely Load Dynamic Object/Balancer Interfaces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49665" y="3662981"/>
            <a:ext cx="2853566" cy="2853566"/>
            <a:chOff x="3009031" y="3554185"/>
            <a:chExt cx="1961244" cy="1961244"/>
          </a:xfrm>
        </p:grpSpPr>
        <p:sp>
          <p:nvSpPr>
            <p:cNvPr id="5" name="Rounded Rectangle 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Freeform 6"/>
          <p:cNvSpPr/>
          <p:nvPr/>
        </p:nvSpPr>
        <p:spPr>
          <a:xfrm>
            <a:off x="1076445" y="1660155"/>
            <a:ext cx="2953175" cy="2199378"/>
          </a:xfrm>
          <a:custGeom>
            <a:avLst/>
            <a:gdLst>
              <a:gd name="connsiteX0" fmla="*/ 0 w 5045528"/>
              <a:gd name="connsiteY0" fmla="*/ 2569707 h 2569707"/>
              <a:gd name="connsiteX1" fmla="*/ 1828800 w 5045528"/>
              <a:gd name="connsiteY1" fmla="*/ 104093 h 2569707"/>
              <a:gd name="connsiteX2" fmla="*/ 5045528 w 5045528"/>
              <a:gd name="connsiteY2" fmla="*/ 691921 h 256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5528" h="2569707">
                <a:moveTo>
                  <a:pt x="0" y="2569707"/>
                </a:moveTo>
                <a:cubicBezTo>
                  <a:pt x="493939" y="1493382"/>
                  <a:pt x="987879" y="417057"/>
                  <a:pt x="1828800" y="104093"/>
                </a:cubicBezTo>
                <a:cubicBezTo>
                  <a:pt x="2669721" y="-208871"/>
                  <a:pt x="3857624" y="241525"/>
                  <a:pt x="5045528" y="691921"/>
                </a:cubicBezTo>
              </a:path>
            </a:pathLst>
          </a:custGeom>
          <a:noFill/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3952819" y="2148527"/>
            <a:ext cx="422960" cy="42296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94764" y="2819625"/>
            <a:ext cx="264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up)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84623" y="3859533"/>
            <a:ext cx="1115324" cy="111532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“up”</a:t>
            </a: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</a:p>
        </p:txBody>
      </p:sp>
    </p:spTree>
    <p:extLst>
      <p:ext uri="{BB962C8B-B14F-4D97-AF65-F5344CB8AC3E}">
        <p14:creationId xmlns:p14="http://schemas.microsoft.com/office/powerpoint/2010/main" val="3717385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Ship functions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9665" y="3662981"/>
            <a:ext cx="2853566" cy="2853566"/>
            <a:chOff x="3009031" y="3554185"/>
            <a:chExt cx="1961244" cy="1961244"/>
          </a:xfrm>
        </p:grpSpPr>
        <p:sp>
          <p:nvSpPr>
            <p:cNvPr id="5" name="Rounded Rectangle 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Freeform 6"/>
          <p:cNvSpPr/>
          <p:nvPr/>
        </p:nvSpPr>
        <p:spPr>
          <a:xfrm rot="20974565" flipV="1">
            <a:off x="2884455" y="4808982"/>
            <a:ext cx="2383518" cy="1161689"/>
          </a:xfrm>
          <a:custGeom>
            <a:avLst/>
            <a:gdLst>
              <a:gd name="connsiteX0" fmla="*/ 0 w 5045528"/>
              <a:gd name="connsiteY0" fmla="*/ 2569707 h 2569707"/>
              <a:gd name="connsiteX1" fmla="*/ 1828800 w 5045528"/>
              <a:gd name="connsiteY1" fmla="*/ 104093 h 2569707"/>
              <a:gd name="connsiteX2" fmla="*/ 5045528 w 5045528"/>
              <a:gd name="connsiteY2" fmla="*/ 691921 h 256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5528" h="2569707">
                <a:moveTo>
                  <a:pt x="0" y="2569707"/>
                </a:moveTo>
                <a:cubicBezTo>
                  <a:pt x="493939" y="1493382"/>
                  <a:pt x="987879" y="417057"/>
                  <a:pt x="1828800" y="104093"/>
                </a:cubicBezTo>
                <a:cubicBezTo>
                  <a:pt x="2669721" y="-208871"/>
                  <a:pt x="3857624" y="241525"/>
                  <a:pt x="5045528" y="691921"/>
                </a:cubicBezTo>
              </a:path>
            </a:pathLst>
          </a:custGeom>
          <a:noFill/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5159919" y="5156200"/>
            <a:ext cx="422960" cy="42296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77830" y="4525959"/>
            <a:ext cx="378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xec(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up)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t="4558" r="73818" b="75553"/>
          <a:stretch/>
        </p:blipFill>
        <p:spPr>
          <a:xfrm>
            <a:off x="7963752" y="2380446"/>
            <a:ext cx="3990110" cy="1282535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t="4558" r="73818" b="75553"/>
          <a:stretch/>
        </p:blipFill>
        <p:spPr>
          <a:xfrm>
            <a:off x="3415986" y="5707636"/>
            <a:ext cx="1269310" cy="407992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9" name="Rounded Rectangle 18"/>
          <p:cNvSpPr/>
          <p:nvPr/>
        </p:nvSpPr>
        <p:spPr>
          <a:xfrm>
            <a:off x="584623" y="3859533"/>
            <a:ext cx="1115324" cy="111532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“up”</a:t>
            </a: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807424" y="3878476"/>
            <a:ext cx="1115324" cy="111532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“</a:t>
            </a:r>
            <a:r>
              <a:rPr lang="en-US" b="1" dirty="0" err="1" smtClean="0">
                <a:latin typeface="+mj-lt"/>
                <a:cs typeface="Courier New" panose="02070309020205020404" pitchFamily="49" charset="0"/>
              </a:rPr>
              <a:t>LuaVM</a:t>
            </a:r>
            <a:r>
              <a:rPr lang="en-US" b="1" dirty="0" smtClean="0">
                <a:latin typeface="+mj-lt"/>
                <a:cs typeface="Courier New" panose="02070309020205020404" pitchFamily="49" charset="0"/>
              </a:rPr>
              <a:t>”</a:t>
            </a: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</a:p>
        </p:txBody>
      </p:sp>
    </p:spTree>
    <p:extLst>
      <p:ext uri="{BB962C8B-B14F-4D97-AF65-F5344CB8AC3E}">
        <p14:creationId xmlns:p14="http://schemas.microsoft.com/office/powerpoint/2010/main" val="2948094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Ship functions</a:t>
            </a:r>
          </a:p>
          <a:p>
            <a:pPr marL="514350" indent="-514350">
              <a:buAutoNum type="arabicPeriod"/>
            </a:pPr>
            <a:r>
              <a:rPr lang="en-US" dirty="0" smtClean="0"/>
              <a:t>Use in OSD and MDS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64150" y="4089015"/>
            <a:ext cx="2510594" cy="2510594"/>
            <a:chOff x="3009031" y="3554185"/>
            <a:chExt cx="1961244" cy="1961244"/>
          </a:xfrm>
        </p:grpSpPr>
        <p:sp>
          <p:nvSpPr>
            <p:cNvPr id="12" name="Rounded Rectangle 1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96771" y="2988992"/>
            <a:ext cx="2502630" cy="2502630"/>
            <a:chOff x="4243616" y="5502638"/>
            <a:chExt cx="417576" cy="417576"/>
          </a:xfrm>
        </p:grpSpPr>
        <p:sp>
          <p:nvSpPr>
            <p:cNvPr id="17" name="Rounded Rectangle 16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/>
          <p:cNvSpPr/>
          <p:nvPr/>
        </p:nvSpPr>
        <p:spPr>
          <a:xfrm>
            <a:off x="3774284" y="3040057"/>
            <a:ext cx="1371600" cy="993271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+mj-lt"/>
                <a:cs typeface="Courier New" panose="02070309020205020404" pitchFamily="49" charset="0"/>
              </a:rPr>
              <a:t>LuaVM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993355" y="4240308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Curved Connector 23"/>
          <p:cNvCxnSpPr>
            <a:stCxn id="22" idx="1"/>
            <a:endCxn id="23" idx="0"/>
          </p:cNvCxnSpPr>
          <p:nvPr/>
        </p:nvCxnSpPr>
        <p:spPr>
          <a:xfrm rot="10800000" flipV="1">
            <a:off x="2324230" y="3536692"/>
            <a:ext cx="1450054" cy="703615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74088" y="3663621"/>
            <a:ext cx="311727" cy="3117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519765" y="5423143"/>
            <a:ext cx="1291277" cy="1002678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cs typeface="Courier New" panose="02070309020205020404" pitchFamily="49" charset="0"/>
              </a:rPr>
              <a:t>Lua</a:t>
            </a:r>
            <a:endParaRPr lang="en-US" b="1" dirty="0" smtClean="0"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Core</a:t>
            </a: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323922" y="1859769"/>
            <a:ext cx="1371600" cy="993271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cs typeface="Courier New" panose="02070309020205020404" pitchFamily="49" charset="0"/>
              </a:rPr>
              <a:t>LuaVM</a:t>
            </a:r>
            <a:endParaRPr lang="en-US" b="1" dirty="0"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Interface</a:t>
            </a:r>
            <a:endParaRPr lang="en-US" b="1" dirty="0">
              <a:cs typeface="Courier New" panose="02070309020205020404" pitchFamily="49" charset="0"/>
            </a:endParaRPr>
          </a:p>
        </p:txBody>
      </p:sp>
      <p:cxnSp>
        <p:nvCxnSpPr>
          <p:cNvPr id="28" name="Curved Connector 27"/>
          <p:cNvCxnSpPr>
            <a:stCxn id="26" idx="0"/>
            <a:endCxn id="22" idx="3"/>
          </p:cNvCxnSpPr>
          <p:nvPr/>
        </p:nvCxnSpPr>
        <p:spPr>
          <a:xfrm rot="16200000" flipV="1">
            <a:off x="5212419" y="3470158"/>
            <a:ext cx="1886450" cy="2019520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604388">
            <a:off x="5128885" y="4194121"/>
            <a:ext cx="19937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clslua_getxattr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clslua_write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clslua_map_get_keys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lua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8551060">
            <a:off x="7292196" y="4036692"/>
            <a:ext cx="1147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lua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Curved Connector 30"/>
          <p:cNvCxnSpPr>
            <a:stCxn id="26" idx="0"/>
            <a:endCxn id="27" idx="1"/>
          </p:cNvCxnSpPr>
          <p:nvPr/>
        </p:nvCxnSpPr>
        <p:spPr>
          <a:xfrm rot="5400000" flipH="1" flipV="1">
            <a:off x="6211294" y="3310515"/>
            <a:ext cx="3066738" cy="1158518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2316525" y="4448395"/>
            <a:ext cx="2926775" cy="2264424"/>
            <a:chOff x="3053252" y="3802351"/>
            <a:chExt cx="2926775" cy="2264424"/>
          </a:xfrm>
        </p:grpSpPr>
        <p:sp>
          <p:nvSpPr>
            <p:cNvPr id="33" name="Folded Corner 32"/>
            <p:cNvSpPr/>
            <p:nvPr/>
          </p:nvSpPr>
          <p:spPr>
            <a:xfrm>
              <a:off x="4329630" y="4870169"/>
              <a:ext cx="1077938" cy="1196606"/>
            </a:xfrm>
            <a:prstGeom prst="foldedCorner">
              <a:avLst/>
            </a:prstGeom>
            <a:solidFill>
              <a:srgbClr val="DB7D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200" b="1" dirty="0" err="1" smtClean="0">
                  <a:solidFill>
                    <a:schemeClr val="tx1"/>
                  </a:solidFill>
                  <a:latin typeface="+mj-lt"/>
                  <a:cs typeface="Courier New" panose="02070309020205020404" pitchFamily="49" charset="0"/>
                </a:rPr>
                <a:t>Lua</a:t>
              </a:r>
              <a:endParaRPr lang="en-US" sz="11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3053252" y="3802351"/>
              <a:ext cx="1276378" cy="1666121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3853338" y="4420911"/>
              <a:ext cx="311727" cy="3117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891696" y="5079477"/>
              <a:ext cx="1077938" cy="3561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smtClean="0"/>
                <a:t>input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02089" y="4701462"/>
              <a:ext cx="1077938" cy="3561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02089" y="4305894"/>
              <a:ext cx="1077938" cy="3561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oid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1400" b="1" dirty="0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fxn</a:t>
              </a:r>
              <a:endPara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10982478" y="3213065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Curved Connector 39"/>
          <p:cNvCxnSpPr>
            <a:stCxn id="27" idx="3"/>
            <a:endCxn id="39" idx="0"/>
          </p:cNvCxnSpPr>
          <p:nvPr/>
        </p:nvCxnSpPr>
        <p:spPr>
          <a:xfrm>
            <a:off x="9695522" y="2356405"/>
            <a:ext cx="1617831" cy="856660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1153740" y="3421153"/>
            <a:ext cx="520350" cy="969837"/>
            <a:chOff x="4329626" y="2940871"/>
            <a:chExt cx="1677149" cy="3125904"/>
          </a:xfrm>
        </p:grpSpPr>
        <p:sp>
          <p:nvSpPr>
            <p:cNvPr id="42" name="Folded Corner 41"/>
            <p:cNvSpPr/>
            <p:nvPr/>
          </p:nvSpPr>
          <p:spPr>
            <a:xfrm>
              <a:off x="4329626" y="4870168"/>
              <a:ext cx="1077938" cy="1196607"/>
            </a:xfrm>
            <a:prstGeom prst="foldedCorner">
              <a:avLst/>
            </a:prstGeom>
            <a:solidFill>
              <a:srgbClr val="DB7D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1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 flipV="1">
              <a:off x="4766159" y="2940871"/>
              <a:ext cx="28041" cy="2184011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4928839" y="5124882"/>
              <a:ext cx="1077936" cy="3561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902090" y="4701463"/>
              <a:ext cx="1104685" cy="3561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 flipV="1">
            <a:off x="11336884" y="3821607"/>
            <a:ext cx="328908" cy="10868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0889220" y="3506677"/>
            <a:ext cx="1014372" cy="1014372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77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6" grpId="0" animBg="1"/>
      <p:bldP spid="27" grpId="0" animBg="1"/>
      <p:bldP spid="29" grpId="0"/>
      <p:bldP spid="30" grpId="0"/>
      <p:bldP spid="39" grpId="0" animBg="1"/>
      <p:bldP spid="46" grpId="0" animBg="1"/>
      <p:bldP spid="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76222" y="2880286"/>
            <a:ext cx="2510594" cy="2510594"/>
            <a:chOff x="3009031" y="3554185"/>
            <a:chExt cx="1961244" cy="1961244"/>
          </a:xfrm>
        </p:grpSpPr>
        <p:sp>
          <p:nvSpPr>
            <p:cNvPr id="12" name="Rounded Rectangle 1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96771" y="2988992"/>
            <a:ext cx="2502630" cy="2502630"/>
            <a:chOff x="4243616" y="5502638"/>
            <a:chExt cx="417576" cy="417576"/>
          </a:xfrm>
        </p:grpSpPr>
        <p:sp>
          <p:nvSpPr>
            <p:cNvPr id="17" name="Rounded Rectangle 16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/>
          <p:cNvSpPr/>
          <p:nvPr/>
        </p:nvSpPr>
        <p:spPr>
          <a:xfrm>
            <a:off x="4880319" y="1564998"/>
            <a:ext cx="1371600" cy="993271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+mj-lt"/>
                <a:cs typeface="Courier New" panose="02070309020205020404" pitchFamily="49" charset="0"/>
              </a:rPr>
              <a:t>LuaVM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205427" y="3031579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Curved Connector 23"/>
          <p:cNvCxnSpPr>
            <a:stCxn id="22" idx="1"/>
            <a:endCxn id="23" idx="0"/>
          </p:cNvCxnSpPr>
          <p:nvPr/>
        </p:nvCxnSpPr>
        <p:spPr>
          <a:xfrm rot="10800000" flipV="1">
            <a:off x="4536303" y="2061633"/>
            <a:ext cx="344017" cy="969945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7236642" y="2206692"/>
            <a:ext cx="1291277" cy="1002678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cs typeface="Courier New" panose="02070309020205020404" pitchFamily="49" charset="0"/>
              </a:rPr>
              <a:t>Lua</a:t>
            </a:r>
            <a:endParaRPr lang="en-US" b="1" dirty="0" smtClean="0"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Core</a:t>
            </a: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450440" y="1613926"/>
            <a:ext cx="1371600" cy="993271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cs typeface="Courier New" panose="02070309020205020404" pitchFamily="49" charset="0"/>
              </a:rPr>
              <a:t>LuaVM</a:t>
            </a:r>
            <a:endParaRPr lang="en-US" b="1" dirty="0"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Interface</a:t>
            </a:r>
            <a:endParaRPr lang="en-US" b="1" dirty="0">
              <a:cs typeface="Courier New" panose="02070309020205020404" pitchFamily="49" charset="0"/>
            </a:endParaRPr>
          </a:p>
        </p:txBody>
      </p:sp>
      <p:cxnSp>
        <p:nvCxnSpPr>
          <p:cNvPr id="28" name="Curved Connector 27"/>
          <p:cNvCxnSpPr>
            <a:stCxn id="26" idx="1"/>
            <a:endCxn id="22" idx="3"/>
          </p:cNvCxnSpPr>
          <p:nvPr/>
        </p:nvCxnSpPr>
        <p:spPr>
          <a:xfrm rot="10800000">
            <a:off x="6251920" y="2061635"/>
            <a:ext cx="984723" cy="64639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6" idx="3"/>
            <a:endCxn id="27" idx="1"/>
          </p:cNvCxnSpPr>
          <p:nvPr/>
        </p:nvCxnSpPr>
        <p:spPr>
          <a:xfrm flipV="1">
            <a:off x="8527919" y="2110562"/>
            <a:ext cx="922521" cy="597469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4528597" y="3239666"/>
            <a:ext cx="2926775" cy="2264424"/>
            <a:chOff x="3053252" y="3802351"/>
            <a:chExt cx="2926775" cy="2264424"/>
          </a:xfrm>
        </p:grpSpPr>
        <p:sp>
          <p:nvSpPr>
            <p:cNvPr id="33" name="Folded Corner 32"/>
            <p:cNvSpPr/>
            <p:nvPr/>
          </p:nvSpPr>
          <p:spPr>
            <a:xfrm>
              <a:off x="4329630" y="4870169"/>
              <a:ext cx="1077938" cy="1196606"/>
            </a:xfrm>
            <a:prstGeom prst="foldedCorner">
              <a:avLst/>
            </a:prstGeom>
            <a:solidFill>
              <a:srgbClr val="DB7D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200" b="1" dirty="0" err="1" smtClean="0">
                  <a:solidFill>
                    <a:schemeClr val="tx1"/>
                  </a:solidFill>
                  <a:latin typeface="+mj-lt"/>
                  <a:cs typeface="Courier New" panose="02070309020205020404" pitchFamily="49" charset="0"/>
                </a:rPr>
                <a:t>Lua</a:t>
              </a:r>
              <a:endParaRPr lang="en-US" sz="11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3053252" y="3802351"/>
              <a:ext cx="1276378" cy="1666121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3853339" y="4420912"/>
              <a:ext cx="385836" cy="385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891696" y="5079477"/>
              <a:ext cx="1077938" cy="3561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smtClean="0"/>
                <a:t>input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02089" y="4701462"/>
              <a:ext cx="1077938" cy="3561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02089" y="4305894"/>
              <a:ext cx="1077938" cy="3561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oid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1400" b="1" dirty="0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fxn</a:t>
              </a:r>
              <a:endPara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10982478" y="3213065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Curved Connector 39"/>
          <p:cNvCxnSpPr>
            <a:stCxn id="27" idx="3"/>
            <a:endCxn id="39" idx="0"/>
          </p:cNvCxnSpPr>
          <p:nvPr/>
        </p:nvCxnSpPr>
        <p:spPr>
          <a:xfrm>
            <a:off x="10822040" y="2110562"/>
            <a:ext cx="491313" cy="1102503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1153740" y="3421153"/>
            <a:ext cx="520350" cy="969837"/>
            <a:chOff x="4329626" y="2940871"/>
            <a:chExt cx="1677149" cy="3125904"/>
          </a:xfrm>
        </p:grpSpPr>
        <p:sp>
          <p:nvSpPr>
            <p:cNvPr id="42" name="Folded Corner 41"/>
            <p:cNvSpPr/>
            <p:nvPr/>
          </p:nvSpPr>
          <p:spPr>
            <a:xfrm>
              <a:off x="4329626" y="4870168"/>
              <a:ext cx="1077938" cy="1196607"/>
            </a:xfrm>
            <a:prstGeom prst="foldedCorner">
              <a:avLst/>
            </a:prstGeom>
            <a:solidFill>
              <a:srgbClr val="DB7D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1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 flipV="1">
              <a:off x="4766159" y="2940871"/>
              <a:ext cx="28041" cy="2184011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4928839" y="5124882"/>
              <a:ext cx="1077936" cy="3561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902090" y="4701463"/>
              <a:ext cx="1104685" cy="3561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 flipV="1">
            <a:off x="11336884" y="3821607"/>
            <a:ext cx="328908" cy="10868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0889220" y="3506677"/>
            <a:ext cx="1014372" cy="1014372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129263" y="2125830"/>
            <a:ext cx="385836" cy="3858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45932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 animBg="1"/>
      <p:bldP spid="27" grpId="0" animBg="1"/>
      <p:bldP spid="39" grpId="0" animBg="1"/>
      <p:bldP spid="46" grpId="0" animBg="1"/>
      <p:bldP spid="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231755" y="2504877"/>
            <a:ext cx="1144922" cy="691676"/>
          </a:xfrm>
          <a:prstGeom prst="roundRect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Object Interface</a:t>
            </a:r>
            <a:endParaRPr lang="en-US" sz="1600" b="1" dirty="0">
              <a:latin typeface="Arial"/>
              <a:cs typeface="Arial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6777790" y="2085471"/>
            <a:ext cx="1846846" cy="1359829"/>
            <a:chOff x="4785896" y="2339477"/>
            <a:chExt cx="1846846" cy="1359829"/>
          </a:xfrm>
        </p:grpSpPr>
        <p:grpSp>
          <p:nvGrpSpPr>
            <p:cNvPr id="11" name="Group 10"/>
            <p:cNvGrpSpPr/>
            <p:nvPr/>
          </p:nvGrpSpPr>
          <p:grpSpPr>
            <a:xfrm>
              <a:off x="5175584" y="2433053"/>
              <a:ext cx="1457158" cy="1266253"/>
              <a:chOff x="3009031" y="3554185"/>
              <a:chExt cx="1961244" cy="196124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>
                  <a:gd name="adj" fmla="val 11388"/>
                </a:avLst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3119946" y="4896010"/>
                <a:ext cx="1775733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OSD</a:t>
                </a:r>
                <a:endParaRPr lang="en-US" sz="6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" name="Rounded Rectangle 22"/>
            <p:cNvSpPr/>
            <p:nvPr/>
          </p:nvSpPr>
          <p:spPr>
            <a:xfrm>
              <a:off x="4785896" y="2339477"/>
              <a:ext cx="1049015" cy="574841"/>
            </a:xfrm>
            <a:prstGeom prst="roundRect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>
                  <a:latin typeface="Arial"/>
                  <a:cs typeface="Arial"/>
                </a:rPr>
                <a:t>LuaVM</a:t>
              </a:r>
              <a:endParaRPr lang="en-US" sz="1200" b="1" dirty="0" smtClean="0">
                <a:latin typeface="Arial"/>
                <a:cs typeface="Arial"/>
              </a:endParaRPr>
            </a:p>
            <a:p>
              <a:pPr algn="ctr"/>
              <a:r>
                <a:rPr lang="en-US" sz="1200" b="1" dirty="0" smtClean="0">
                  <a:latin typeface="Arial"/>
                  <a:cs typeface="Arial"/>
                </a:rPr>
                <a:t>(OSD API)</a:t>
              </a:r>
              <a:endParaRPr lang="en-US" sz="1200" b="1" dirty="0">
                <a:latin typeface="Arial"/>
                <a:cs typeface="Arial"/>
              </a:endParaRPr>
            </a:p>
          </p:txBody>
        </p:sp>
      </p:grpSp>
      <p:cxnSp>
        <p:nvCxnSpPr>
          <p:cNvPr id="24" name="Curved Connector 23"/>
          <p:cNvCxnSpPr>
            <a:stCxn id="22" idx="3"/>
            <a:endCxn id="152" idx="1"/>
          </p:cNvCxnSpPr>
          <p:nvPr/>
        </p:nvCxnSpPr>
        <p:spPr>
          <a:xfrm>
            <a:off x="3376677" y="2850715"/>
            <a:ext cx="650241" cy="46706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235870" y="3528551"/>
            <a:ext cx="1144922" cy="739286"/>
          </a:xfrm>
          <a:prstGeom prst="roundRect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Balancer</a:t>
            </a:r>
          </a:p>
          <a:p>
            <a:pPr algn="ctr"/>
            <a:r>
              <a:rPr lang="en-US" sz="1600" b="1" dirty="0" smtClean="0">
                <a:latin typeface="Arial"/>
                <a:cs typeface="Arial"/>
              </a:rPr>
              <a:t>Policy</a:t>
            </a:r>
            <a:endParaRPr lang="en-US" sz="1600" b="1" dirty="0">
              <a:latin typeface="Arial"/>
              <a:cs typeface="Arial"/>
            </a:endParaRPr>
          </a:p>
        </p:txBody>
      </p:sp>
      <p:cxnSp>
        <p:nvCxnSpPr>
          <p:cNvPr id="40" name="Curved Connector 39"/>
          <p:cNvCxnSpPr>
            <a:stCxn id="27" idx="3"/>
            <a:endCxn id="152" idx="1"/>
          </p:cNvCxnSpPr>
          <p:nvPr/>
        </p:nvCxnSpPr>
        <p:spPr>
          <a:xfrm flipV="1">
            <a:off x="3380792" y="3317777"/>
            <a:ext cx="646126" cy="58041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ounded Rectangle 152"/>
          <p:cNvSpPr/>
          <p:nvPr/>
        </p:nvSpPr>
        <p:spPr>
          <a:xfrm>
            <a:off x="330158" y="5955557"/>
            <a:ext cx="946567" cy="496792"/>
          </a:xfrm>
          <a:prstGeom prst="roundRect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Version</a:t>
            </a:r>
          </a:p>
        </p:txBody>
      </p:sp>
      <p:cxnSp>
        <p:nvCxnSpPr>
          <p:cNvPr id="155" name="Curved Connector 154"/>
          <p:cNvCxnSpPr>
            <a:stCxn id="153" idx="0"/>
          </p:cNvCxnSpPr>
          <p:nvPr/>
        </p:nvCxnSpPr>
        <p:spPr>
          <a:xfrm rot="16200000" flipV="1">
            <a:off x="466877" y="5618991"/>
            <a:ext cx="666722" cy="640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782469" y="4063986"/>
            <a:ext cx="1837488" cy="1404491"/>
            <a:chOff x="4902201" y="4224414"/>
            <a:chExt cx="1837488" cy="1404491"/>
          </a:xfrm>
        </p:grpSpPr>
        <p:grpSp>
          <p:nvGrpSpPr>
            <p:cNvPr id="16" name="Group 15"/>
            <p:cNvGrpSpPr/>
            <p:nvPr/>
          </p:nvGrpSpPr>
          <p:grpSpPr>
            <a:xfrm>
              <a:off x="5282531" y="4345536"/>
              <a:ext cx="1457158" cy="1283369"/>
              <a:chOff x="4243616" y="5502638"/>
              <a:chExt cx="417576" cy="417576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lang="en-US" sz="5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76200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76200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76200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Rounded Rectangle 143"/>
            <p:cNvSpPr/>
            <p:nvPr/>
          </p:nvSpPr>
          <p:spPr>
            <a:xfrm>
              <a:off x="4902201" y="4224414"/>
              <a:ext cx="1049015" cy="500782"/>
            </a:xfrm>
            <a:prstGeom prst="roundRect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>
                  <a:latin typeface="Arial"/>
                  <a:cs typeface="Arial"/>
                </a:rPr>
                <a:t>LuaVM</a:t>
              </a:r>
              <a:endParaRPr lang="en-US" sz="1200" b="1" dirty="0" smtClean="0">
                <a:latin typeface="Arial"/>
                <a:cs typeface="Arial"/>
              </a:endParaRPr>
            </a:p>
            <a:p>
              <a:pPr algn="ctr"/>
              <a:r>
                <a:rPr lang="en-US" sz="1200" b="1" dirty="0" smtClean="0">
                  <a:latin typeface="Arial"/>
                  <a:cs typeface="Arial"/>
                </a:rPr>
                <a:t>(MDS API)</a:t>
              </a:r>
              <a:endParaRPr lang="en-US" sz="1200" b="1" dirty="0">
                <a:latin typeface="Arial"/>
                <a:cs typeface="Arial"/>
              </a:endParaRPr>
            </a:p>
          </p:txBody>
        </p:sp>
      </p:grpSp>
      <p:sp>
        <p:nvSpPr>
          <p:cNvPr id="152" name="Rounded Rectangle 151"/>
          <p:cNvSpPr/>
          <p:nvPr/>
        </p:nvSpPr>
        <p:spPr>
          <a:xfrm>
            <a:off x="4026918" y="2678501"/>
            <a:ext cx="1453784" cy="1278551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Curved Connector 153"/>
          <p:cNvCxnSpPr>
            <a:stCxn id="152" idx="3"/>
            <a:endCxn id="144" idx="1"/>
          </p:cNvCxnSpPr>
          <p:nvPr/>
        </p:nvCxnSpPr>
        <p:spPr>
          <a:xfrm>
            <a:off x="5480702" y="3317777"/>
            <a:ext cx="1301767" cy="99660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urved Connector 155"/>
          <p:cNvCxnSpPr>
            <a:stCxn id="152" idx="3"/>
            <a:endCxn id="23" idx="1"/>
          </p:cNvCxnSpPr>
          <p:nvPr/>
        </p:nvCxnSpPr>
        <p:spPr>
          <a:xfrm flipV="1">
            <a:off x="5480702" y="2372892"/>
            <a:ext cx="1297088" cy="94488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>
            <a:off x="5267157" y="2138943"/>
            <a:ext cx="908865" cy="421269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Arial"/>
                <a:cs typeface="Arial"/>
              </a:rPr>
              <a:t>Object Interface</a:t>
            </a:r>
            <a:endParaRPr lang="en-US" sz="1100" b="1" dirty="0">
              <a:latin typeface="Arial"/>
              <a:cs typeface="Arial"/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5272505" y="4109449"/>
            <a:ext cx="908865" cy="421269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Arial"/>
                <a:cs typeface="Arial"/>
              </a:rPr>
              <a:t>Balancer</a:t>
            </a:r>
          </a:p>
          <a:p>
            <a:pPr algn="ctr"/>
            <a:r>
              <a:rPr lang="en-US" sz="1100" b="1" dirty="0" smtClean="0">
                <a:latin typeface="Arial"/>
                <a:cs typeface="Arial"/>
              </a:rPr>
              <a:t>Policy</a:t>
            </a:r>
            <a:endParaRPr lang="en-US" sz="1100" b="1" dirty="0">
              <a:latin typeface="Arial"/>
              <a:cs typeface="Arial"/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6002420" y="2032001"/>
            <a:ext cx="548105" cy="267368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latin typeface="Arial"/>
                <a:cs typeface="Arial"/>
              </a:rPr>
              <a:t>vX.Y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6007768" y="4403559"/>
            <a:ext cx="548105" cy="267368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latin typeface="Arial"/>
                <a:cs typeface="Arial"/>
              </a:rPr>
              <a:t>vX.Y</a:t>
            </a:r>
            <a:endParaRPr lang="en-US" sz="9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4465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  <p:bldP spid="157" grpId="0" animBg="1"/>
      <p:bldP spid="158" grpId="0" animBg="1"/>
      <p:bldP spid="160" grpId="0" animBg="1"/>
      <p:bldP spid="16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1509008"/>
            <a:ext cx="1709033" cy="1709033"/>
            <a:chOff x="3009031" y="3554185"/>
            <a:chExt cx="1961244" cy="1961244"/>
          </a:xfrm>
        </p:grpSpPr>
        <p:sp>
          <p:nvSpPr>
            <p:cNvPr id="12" name="Rounded Rectangle 1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38200" y="3285698"/>
            <a:ext cx="1709033" cy="1709033"/>
            <a:chOff x="4243616" y="5502638"/>
            <a:chExt cx="417576" cy="417576"/>
          </a:xfrm>
        </p:grpSpPr>
        <p:sp>
          <p:nvSpPr>
            <p:cNvPr id="17" name="Rounded Rectangle 16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/>
          <p:cNvSpPr/>
          <p:nvPr/>
        </p:nvSpPr>
        <p:spPr>
          <a:xfrm>
            <a:off x="2926913" y="1569087"/>
            <a:ext cx="1292410" cy="691676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37473" y="1685260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Curved Connector 23"/>
          <p:cNvCxnSpPr>
            <a:stCxn id="22" idx="1"/>
            <a:endCxn id="23" idx="3"/>
          </p:cNvCxnSpPr>
          <p:nvPr/>
        </p:nvCxnSpPr>
        <p:spPr>
          <a:xfrm rot="10800000" flipV="1">
            <a:off x="2399223" y="1914925"/>
            <a:ext cx="527691" cy="994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560296" y="2534721"/>
            <a:ext cx="916893" cy="683320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cs typeface="Courier New" panose="02070309020205020404" pitchFamily="49" charset="0"/>
              </a:rPr>
              <a:t>LuaVM</a:t>
            </a:r>
            <a:endParaRPr lang="en-US" b="1" dirty="0" smtClean="0"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Core</a:t>
            </a: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890925" y="3461709"/>
            <a:ext cx="1328398" cy="739286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Interface</a:t>
            </a:r>
            <a:endParaRPr lang="en-US" b="1" dirty="0">
              <a:cs typeface="Courier New" panose="02070309020205020404" pitchFamily="49" charset="0"/>
            </a:endParaRPr>
          </a:p>
        </p:txBody>
      </p:sp>
      <p:cxnSp>
        <p:nvCxnSpPr>
          <p:cNvPr id="28" name="Curved Connector 27"/>
          <p:cNvCxnSpPr>
            <a:stCxn id="26" idx="0"/>
            <a:endCxn id="22" idx="3"/>
          </p:cNvCxnSpPr>
          <p:nvPr/>
        </p:nvCxnSpPr>
        <p:spPr>
          <a:xfrm rot="16200000" flipV="1">
            <a:off x="4309135" y="1825113"/>
            <a:ext cx="619796" cy="799420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6" idx="2"/>
            <a:endCxn id="27" idx="3"/>
          </p:cNvCxnSpPr>
          <p:nvPr/>
        </p:nvCxnSpPr>
        <p:spPr>
          <a:xfrm rot="5400000">
            <a:off x="4312378" y="3124986"/>
            <a:ext cx="613311" cy="799420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737472" y="3587916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Curved Connector 39"/>
          <p:cNvCxnSpPr>
            <a:stCxn id="27" idx="1"/>
            <a:endCxn id="39" idx="3"/>
          </p:cNvCxnSpPr>
          <p:nvPr/>
        </p:nvCxnSpPr>
        <p:spPr>
          <a:xfrm rot="10800000">
            <a:off x="2399221" y="3827526"/>
            <a:ext cx="491704" cy="382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2745720" y="5746354"/>
            <a:ext cx="417576" cy="417576"/>
            <a:chOff x="3009031" y="3554185"/>
            <a:chExt cx="1961244" cy="1961244"/>
          </a:xfrm>
        </p:grpSpPr>
        <p:sp>
          <p:nvSpPr>
            <p:cNvPr id="71" name="Rounded Rectangle 7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291820" y="5746354"/>
            <a:ext cx="417576" cy="417576"/>
            <a:chOff x="3009031" y="3554185"/>
            <a:chExt cx="1961244" cy="1961244"/>
          </a:xfrm>
        </p:grpSpPr>
        <p:sp>
          <p:nvSpPr>
            <p:cNvPr id="74" name="Rounded Rectangle 7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837920" y="5746354"/>
            <a:ext cx="417576" cy="417576"/>
            <a:chOff x="3009031" y="3554185"/>
            <a:chExt cx="1961244" cy="1961244"/>
          </a:xfrm>
        </p:grpSpPr>
        <p:sp>
          <p:nvSpPr>
            <p:cNvPr id="77" name="Rounded Rectangle 7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84020" y="5746354"/>
            <a:ext cx="417576" cy="417576"/>
            <a:chOff x="3009031" y="3554185"/>
            <a:chExt cx="1961244" cy="1961244"/>
          </a:xfrm>
        </p:grpSpPr>
        <p:sp>
          <p:nvSpPr>
            <p:cNvPr id="80" name="Rounded Rectangle 7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930120" y="5746354"/>
            <a:ext cx="417576" cy="417576"/>
            <a:chOff x="3009031" y="3554185"/>
            <a:chExt cx="1961244" cy="1961244"/>
          </a:xfrm>
        </p:grpSpPr>
        <p:sp>
          <p:nvSpPr>
            <p:cNvPr id="83" name="Rounded Rectangle 82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76220" y="5746354"/>
            <a:ext cx="417576" cy="417576"/>
            <a:chOff x="3009031" y="3554185"/>
            <a:chExt cx="1961244" cy="1961244"/>
          </a:xfrm>
        </p:grpSpPr>
        <p:sp>
          <p:nvSpPr>
            <p:cNvPr id="86" name="Rounded Rectangle 8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898120" y="5898754"/>
            <a:ext cx="417576" cy="417576"/>
            <a:chOff x="3009031" y="3554185"/>
            <a:chExt cx="1961244" cy="1961244"/>
          </a:xfrm>
        </p:grpSpPr>
        <p:sp>
          <p:nvSpPr>
            <p:cNvPr id="89" name="Rounded Rectangle 88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444220" y="5898754"/>
            <a:ext cx="417576" cy="417576"/>
            <a:chOff x="3009031" y="3554185"/>
            <a:chExt cx="1961244" cy="1961244"/>
          </a:xfrm>
        </p:grpSpPr>
        <p:sp>
          <p:nvSpPr>
            <p:cNvPr id="92" name="Rounded Rectangle 9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990320" y="5898754"/>
            <a:ext cx="417576" cy="417576"/>
            <a:chOff x="3009031" y="3554185"/>
            <a:chExt cx="1961244" cy="1961244"/>
          </a:xfrm>
        </p:grpSpPr>
        <p:sp>
          <p:nvSpPr>
            <p:cNvPr id="95" name="Rounded Rectangle 9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536420" y="5898754"/>
            <a:ext cx="417576" cy="417576"/>
            <a:chOff x="3009031" y="3554185"/>
            <a:chExt cx="1961244" cy="1961244"/>
          </a:xfrm>
        </p:grpSpPr>
        <p:sp>
          <p:nvSpPr>
            <p:cNvPr id="98" name="Rounded Rectangle 9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082520" y="5898754"/>
            <a:ext cx="417576" cy="417576"/>
            <a:chOff x="3009031" y="3554185"/>
            <a:chExt cx="1961244" cy="1961244"/>
          </a:xfrm>
        </p:grpSpPr>
        <p:sp>
          <p:nvSpPr>
            <p:cNvPr id="101" name="Rounded Rectangle 10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28620" y="5898754"/>
            <a:ext cx="417576" cy="417576"/>
            <a:chOff x="3009031" y="3554185"/>
            <a:chExt cx="1961244" cy="1961244"/>
          </a:xfrm>
        </p:grpSpPr>
        <p:sp>
          <p:nvSpPr>
            <p:cNvPr id="104" name="Rounded Rectangle 10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050520" y="6051154"/>
            <a:ext cx="417576" cy="417576"/>
            <a:chOff x="3009031" y="3554185"/>
            <a:chExt cx="1961244" cy="1961244"/>
          </a:xfrm>
        </p:grpSpPr>
        <p:sp>
          <p:nvSpPr>
            <p:cNvPr id="107" name="Rounded Rectangle 10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596620" y="6051154"/>
            <a:ext cx="417576" cy="417576"/>
            <a:chOff x="3009031" y="3554185"/>
            <a:chExt cx="1961244" cy="1961244"/>
          </a:xfrm>
        </p:grpSpPr>
        <p:sp>
          <p:nvSpPr>
            <p:cNvPr id="110" name="Rounded Rectangle 10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142720" y="6051154"/>
            <a:ext cx="417576" cy="417576"/>
            <a:chOff x="3009031" y="3554185"/>
            <a:chExt cx="1961244" cy="1961244"/>
          </a:xfrm>
        </p:grpSpPr>
        <p:sp>
          <p:nvSpPr>
            <p:cNvPr id="113" name="Rounded Rectangle 112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688820" y="6051154"/>
            <a:ext cx="417576" cy="417576"/>
            <a:chOff x="3009031" y="3554185"/>
            <a:chExt cx="1961244" cy="1961244"/>
          </a:xfrm>
        </p:grpSpPr>
        <p:sp>
          <p:nvSpPr>
            <p:cNvPr id="116" name="Rounded Rectangle 11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234920" y="6051154"/>
            <a:ext cx="417576" cy="417576"/>
            <a:chOff x="3009031" y="3554185"/>
            <a:chExt cx="1961244" cy="1961244"/>
          </a:xfrm>
        </p:grpSpPr>
        <p:sp>
          <p:nvSpPr>
            <p:cNvPr id="119" name="Rounded Rectangle 118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781020" y="6051154"/>
            <a:ext cx="417576" cy="417576"/>
            <a:chOff x="3009031" y="3554185"/>
            <a:chExt cx="1961244" cy="1961244"/>
          </a:xfrm>
        </p:grpSpPr>
        <p:sp>
          <p:nvSpPr>
            <p:cNvPr id="122" name="Rounded Rectangle 12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202920" y="6203554"/>
            <a:ext cx="417576" cy="417576"/>
            <a:chOff x="3009031" y="3554185"/>
            <a:chExt cx="1961244" cy="1961244"/>
          </a:xfrm>
        </p:grpSpPr>
        <p:sp>
          <p:nvSpPr>
            <p:cNvPr id="125" name="Rounded Rectangle 12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749020" y="6203554"/>
            <a:ext cx="417576" cy="417576"/>
            <a:chOff x="3009031" y="3554185"/>
            <a:chExt cx="1961244" cy="1961244"/>
          </a:xfrm>
        </p:grpSpPr>
        <p:sp>
          <p:nvSpPr>
            <p:cNvPr id="128" name="Rounded Rectangle 12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4295120" y="6203554"/>
            <a:ext cx="417576" cy="417576"/>
            <a:chOff x="3009031" y="3554185"/>
            <a:chExt cx="1961244" cy="1961244"/>
          </a:xfrm>
        </p:grpSpPr>
        <p:sp>
          <p:nvSpPr>
            <p:cNvPr id="131" name="Rounded Rectangle 13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4841220" y="6203554"/>
            <a:ext cx="417576" cy="417576"/>
            <a:chOff x="3009031" y="3554185"/>
            <a:chExt cx="1961244" cy="1961244"/>
          </a:xfrm>
        </p:grpSpPr>
        <p:sp>
          <p:nvSpPr>
            <p:cNvPr id="134" name="Rounded Rectangle 13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387320" y="6203554"/>
            <a:ext cx="417576" cy="417576"/>
            <a:chOff x="3009031" y="3554185"/>
            <a:chExt cx="1961244" cy="1961244"/>
          </a:xfrm>
        </p:grpSpPr>
        <p:sp>
          <p:nvSpPr>
            <p:cNvPr id="137" name="Rounded Rectangle 13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933420" y="6203554"/>
            <a:ext cx="417576" cy="417576"/>
            <a:chOff x="3009031" y="3554185"/>
            <a:chExt cx="1961244" cy="1961244"/>
          </a:xfrm>
        </p:grpSpPr>
        <p:sp>
          <p:nvSpPr>
            <p:cNvPr id="140" name="Rounded Rectangle 13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2" name="Curved Connector 141"/>
          <p:cNvCxnSpPr>
            <a:stCxn id="80" idx="0"/>
            <a:endCxn id="39" idx="2"/>
          </p:cNvCxnSpPr>
          <p:nvPr/>
        </p:nvCxnSpPr>
        <p:spPr>
          <a:xfrm rot="16200000" flipV="1">
            <a:off x="2490968" y="3644513"/>
            <a:ext cx="1679220" cy="252446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olded Corner 142"/>
          <p:cNvSpPr/>
          <p:nvPr/>
        </p:nvSpPr>
        <p:spPr>
          <a:xfrm>
            <a:off x="3187776" y="4646905"/>
            <a:ext cx="442268" cy="490956"/>
          </a:xfrm>
          <a:prstGeom prst="foldedCorner">
            <a:avLst/>
          </a:prstGeom>
          <a:solidFill>
            <a:srgbClr val="DB7DA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944510" y="56382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1096910" y="57906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1249310" y="59430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401710" y="60954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1554110" y="62478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1225842" y="5661453"/>
            <a:ext cx="946567" cy="496792"/>
          </a:xfrm>
          <a:prstGeom prst="roundRect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Version</a:t>
            </a:r>
          </a:p>
        </p:txBody>
      </p:sp>
      <p:cxnSp>
        <p:nvCxnSpPr>
          <p:cNvPr id="155" name="Curved Connector 154"/>
          <p:cNvCxnSpPr>
            <a:stCxn id="153" idx="0"/>
            <a:endCxn id="17" idx="2"/>
          </p:cNvCxnSpPr>
          <p:nvPr/>
        </p:nvCxnSpPr>
        <p:spPr>
          <a:xfrm rot="16200000" flipV="1">
            <a:off x="1362561" y="5324887"/>
            <a:ext cx="666722" cy="640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/>
          <p:cNvSpPr/>
          <p:nvPr/>
        </p:nvSpPr>
        <p:spPr>
          <a:xfrm>
            <a:off x="4099632" y="2711814"/>
            <a:ext cx="311727" cy="3117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4071835" y="5375666"/>
            <a:ext cx="311727" cy="3117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2008247" y="5936144"/>
            <a:ext cx="311727" cy="3117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31098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 animBg="1"/>
      <p:bldP spid="27" grpId="0" animBg="1"/>
      <p:bldP spid="39" grpId="0" animBg="1"/>
      <p:bldP spid="143" grpId="0" animBg="1"/>
      <p:bldP spid="180" grpId="0" animBg="1"/>
      <p:bldP spid="181" grpId="0" animBg="1"/>
      <p:bldP spid="1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5802463" y="2079967"/>
            <a:ext cx="4675129" cy="1867473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 Storage Offerings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1362180" y="4039513"/>
            <a:ext cx="9115412" cy="2214162"/>
          </a:xfrm>
          <a:prstGeom prst="roundRect">
            <a:avLst>
              <a:gd name="adj" fmla="val 4902"/>
            </a:avLst>
          </a:prstGeom>
          <a:solidFill>
            <a:srgbClr val="F7A39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robust, production quality distributed system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Malacology: A Programmable Storage System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803430" y="3749204"/>
            <a:ext cx="591458" cy="1886516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9107181" y="4572234"/>
            <a:ext cx="561684" cy="542995"/>
          </a:xfrm>
          <a:prstGeom prst="foldedCorner">
            <a:avLst/>
          </a:prstGeom>
          <a:solidFill>
            <a:srgbClr val="DB7DA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Lua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2465308" y="4082377"/>
            <a:ext cx="6372030" cy="1626831"/>
            <a:chOff x="3399167" y="4386744"/>
            <a:chExt cx="6372030" cy="1626831"/>
          </a:xfrm>
        </p:grpSpPr>
        <p:grpSp>
          <p:nvGrpSpPr>
            <p:cNvPr id="11" name="Group 10"/>
            <p:cNvGrpSpPr/>
            <p:nvPr/>
          </p:nvGrpSpPr>
          <p:grpSpPr>
            <a:xfrm>
              <a:off x="9318937" y="4391671"/>
              <a:ext cx="452260" cy="452260"/>
              <a:chOff x="3009031" y="3554185"/>
              <a:chExt cx="1961244" cy="1961244"/>
            </a:xfrm>
          </p:grpSpPr>
          <p:sp>
            <p:nvSpPr>
              <p:cNvPr id="117" name="Rounded Rectangle 11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005750" y="5527592"/>
              <a:ext cx="452260" cy="452260"/>
              <a:chOff x="3009031" y="3554185"/>
              <a:chExt cx="1961244" cy="1961244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597209" y="5527592"/>
              <a:ext cx="452260" cy="452260"/>
              <a:chOff x="3009031" y="3554185"/>
              <a:chExt cx="1961244" cy="1961244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188668" y="5527592"/>
              <a:ext cx="452260" cy="452260"/>
              <a:chOff x="3009031" y="3554185"/>
              <a:chExt cx="1961244" cy="1961244"/>
            </a:xfrm>
          </p:grpSpPr>
          <p:sp>
            <p:nvSpPr>
              <p:cNvPr id="111" name="Rounded Rectangle 11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Rounded Rectangle 11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780126" y="5527592"/>
              <a:ext cx="452260" cy="452260"/>
              <a:chOff x="3009031" y="3554185"/>
              <a:chExt cx="1961244" cy="1961244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Rounded Rectangle 10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371585" y="5527592"/>
              <a:ext cx="452260" cy="452260"/>
              <a:chOff x="3009031" y="3554185"/>
              <a:chExt cx="1961244" cy="1961244"/>
            </a:xfrm>
          </p:grpSpPr>
          <p:sp>
            <p:nvSpPr>
              <p:cNvPr id="107" name="Rounded Rectangle 10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554503" y="5527592"/>
              <a:ext cx="452260" cy="452260"/>
              <a:chOff x="3009031" y="3554185"/>
              <a:chExt cx="1961244" cy="1961244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8145961" y="5527592"/>
              <a:ext cx="452260" cy="452260"/>
              <a:chOff x="3009031" y="3554185"/>
              <a:chExt cx="1961244" cy="1961244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584778" y="4974547"/>
              <a:ext cx="452260" cy="452260"/>
              <a:chOff x="3009031" y="3554185"/>
              <a:chExt cx="1961244" cy="1961244"/>
            </a:xfrm>
          </p:grpSpPr>
          <p:sp>
            <p:nvSpPr>
              <p:cNvPr id="101" name="Rounded Rectangle 10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005750" y="4977165"/>
              <a:ext cx="452260" cy="452260"/>
              <a:chOff x="3009031" y="3554185"/>
              <a:chExt cx="1961244" cy="1961244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188668" y="4977165"/>
              <a:ext cx="452260" cy="452260"/>
              <a:chOff x="3009031" y="3554185"/>
              <a:chExt cx="1961244" cy="1961244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371585" y="4977165"/>
              <a:ext cx="452260" cy="452260"/>
              <a:chOff x="3009031" y="3554185"/>
              <a:chExt cx="1961244" cy="1961244"/>
            </a:xfrm>
          </p:grpSpPr>
          <p:sp>
            <p:nvSpPr>
              <p:cNvPr id="95" name="Rounded Rectangle 9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963044" y="4977165"/>
              <a:ext cx="452260" cy="452260"/>
              <a:chOff x="3009031" y="3554185"/>
              <a:chExt cx="1961244" cy="1961244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554503" y="4977165"/>
              <a:ext cx="452260" cy="452260"/>
              <a:chOff x="3009031" y="3554185"/>
              <a:chExt cx="1961244" cy="1961244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8145961" y="4977165"/>
              <a:ext cx="452260" cy="452260"/>
              <a:chOff x="3009031" y="3554185"/>
              <a:chExt cx="1961244" cy="1961244"/>
            </a:xfrm>
          </p:grpSpPr>
          <p:sp>
            <p:nvSpPr>
              <p:cNvPr id="89" name="Rounded Rectangle 8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8737420" y="4977165"/>
              <a:ext cx="452260" cy="452260"/>
              <a:chOff x="3009031" y="3554185"/>
              <a:chExt cx="1961244" cy="1961244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414291" y="4393015"/>
              <a:ext cx="452260" cy="452260"/>
              <a:chOff x="3009031" y="3554185"/>
              <a:chExt cx="1961244" cy="1961244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005750" y="4393015"/>
              <a:ext cx="452260" cy="452260"/>
              <a:chOff x="3009031" y="3554185"/>
              <a:chExt cx="1961244" cy="1961244"/>
            </a:xfrm>
          </p:grpSpPr>
          <p:sp>
            <p:nvSpPr>
              <p:cNvPr id="83" name="Rounded Rectangle 8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597209" y="4393015"/>
              <a:ext cx="452260" cy="452260"/>
              <a:chOff x="3009031" y="3554185"/>
              <a:chExt cx="1961244" cy="1961244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188668" y="4393015"/>
              <a:ext cx="452260" cy="452260"/>
              <a:chOff x="3009031" y="3554185"/>
              <a:chExt cx="1961244" cy="1961244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5780126" y="4393015"/>
              <a:ext cx="452260" cy="452260"/>
              <a:chOff x="3009031" y="3554185"/>
              <a:chExt cx="1961244" cy="1961244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371585" y="4393015"/>
              <a:ext cx="452260" cy="452260"/>
              <a:chOff x="3009031" y="3554185"/>
              <a:chExt cx="1961244" cy="1961244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8752544" y="5538278"/>
              <a:ext cx="452260" cy="452260"/>
              <a:chOff x="3009031" y="3554185"/>
              <a:chExt cx="1961244" cy="1961244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554503" y="4393015"/>
              <a:ext cx="452260" cy="452260"/>
              <a:chOff x="3009031" y="3554185"/>
              <a:chExt cx="1961244" cy="1961244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8737420" y="4393015"/>
              <a:ext cx="452260" cy="452260"/>
              <a:chOff x="3009031" y="3554185"/>
              <a:chExt cx="1961244" cy="1961244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9307312" y="4982349"/>
              <a:ext cx="452260" cy="452260"/>
              <a:chOff x="3009031" y="3554185"/>
              <a:chExt cx="1961244" cy="1961244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8136019" y="4386744"/>
              <a:ext cx="452260" cy="452260"/>
              <a:chOff x="3009031" y="3554185"/>
              <a:chExt cx="1961244" cy="1961244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>
              <a:off x="9318937" y="5540294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422375" y="4971191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963044" y="5561315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5778790" y="4998701"/>
              <a:ext cx="452260" cy="452260"/>
              <a:chOff x="4243616" y="5502638"/>
              <a:chExt cx="417576" cy="417576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3399167" y="5550625"/>
              <a:ext cx="452260" cy="452260"/>
              <a:chOff x="4243616" y="5502638"/>
              <a:chExt cx="417576" cy="417576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6973474" y="4386744"/>
              <a:ext cx="452260" cy="452260"/>
              <a:chOff x="4243616" y="5502638"/>
              <a:chExt cx="417576" cy="417576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5" name="Group 124"/>
          <p:cNvGrpSpPr/>
          <p:nvPr/>
        </p:nvGrpSpPr>
        <p:grpSpPr>
          <a:xfrm>
            <a:off x="1373744" y="2080564"/>
            <a:ext cx="4369864" cy="1867473"/>
            <a:chOff x="2091374" y="2393081"/>
            <a:chExt cx="4369864" cy="1867473"/>
          </a:xfrm>
        </p:grpSpPr>
        <p:grpSp>
          <p:nvGrpSpPr>
            <p:cNvPr id="8" name="Group 7"/>
            <p:cNvGrpSpPr/>
            <p:nvPr/>
          </p:nvGrpSpPr>
          <p:grpSpPr>
            <a:xfrm>
              <a:off x="2091374" y="2393081"/>
              <a:ext cx="4369864" cy="1867473"/>
              <a:chOff x="1955242" y="2730500"/>
              <a:chExt cx="4034740" cy="1724257"/>
            </a:xfrm>
          </p:grpSpPr>
          <p:sp>
            <p:nvSpPr>
              <p:cNvPr id="119" name="Rounded Rectangle 118"/>
              <p:cNvSpPr/>
              <p:nvPr/>
            </p:nvSpPr>
            <p:spPr>
              <a:xfrm>
                <a:off x="1955242" y="2730500"/>
                <a:ext cx="4034740" cy="1724257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Traditonal</a:t>
                </a:r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Storage Offerings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Rounded Rectangle 119"/>
              <p:cNvSpPr/>
              <p:nvPr/>
            </p:nvSpPr>
            <p:spPr>
              <a:xfrm>
                <a:off x="2069157" y="3356610"/>
                <a:ext cx="3163423" cy="968654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LIB</a:t>
                </a:r>
              </a:p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RADOS</a:t>
                </a:r>
                <a:endParaRPr lang="en-US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3003227" y="3214950"/>
                <a:ext cx="1110842" cy="906145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OBJECT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Rounded Rectangle 121"/>
              <p:cNvSpPr/>
              <p:nvPr/>
            </p:nvSpPr>
            <p:spPr>
              <a:xfrm>
                <a:off x="5225250" y="3209729"/>
                <a:ext cx="712125" cy="111498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FILE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5" name="Rounded Rectangle 44"/>
            <p:cNvSpPr/>
            <p:nvPr/>
          </p:nvSpPr>
          <p:spPr>
            <a:xfrm>
              <a:off x="4429512" y="2914806"/>
              <a:ext cx="1203108" cy="981409"/>
            </a:xfrm>
            <a:prstGeom prst="roundRect">
              <a:avLst>
                <a:gd name="adj" fmla="val 490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6" name="Rounded Rectangle 125"/>
          <p:cNvSpPr/>
          <p:nvPr/>
        </p:nvSpPr>
        <p:spPr>
          <a:xfrm>
            <a:off x="5820721" y="2700094"/>
            <a:ext cx="4545660" cy="1049110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</a:t>
            </a:r>
          </a:p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COLOGY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832948" y="2695476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Mantle</a:t>
            </a:r>
            <a:endParaRPr lang="en-US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937658" y="2684641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ZLog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043533" y="2687133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035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123" grpId="0" animBg="1"/>
      <p:bldP spid="9" grpId="0" animBg="1"/>
      <p:bldP spid="10" grpId="0" animBg="1"/>
      <p:bldP spid="126" grpId="0" animBg="1"/>
      <p:bldP spid="49" grpId="0" animBg="1"/>
      <p:bldP spid="46" grpId="0" animBg="1"/>
      <p:bldP spid="4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Malacology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Safely Load Dynamic Object/Balancer Interfaces 	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✔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distr. work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Interfaces in RADOS					</a:t>
            </a:r>
            <a:r>
              <a:rPr lang="en-US" b="1" dirty="0" smtClean="0">
                <a:solidFill>
                  <a:srgbClr val="00B050"/>
                </a:solidFill>
              </a:rPr>
              <a:t> ✔ </a:t>
            </a:r>
            <a:r>
              <a:rPr lang="en-US" dirty="0" smtClean="0"/>
              <a:t>durability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Specify Current Interface in MDS/PG Map</a:t>
            </a:r>
            <a:r>
              <a:rPr lang="en-US" b="1" dirty="0" smtClean="0">
                <a:solidFill>
                  <a:srgbClr val="00B050"/>
                </a:solidFill>
              </a:rPr>
              <a:t>		 ✔ </a:t>
            </a:r>
            <a:r>
              <a:rPr lang="en-US" dirty="0" smtClean="0"/>
              <a:t>versioning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8936" y="2605088"/>
            <a:ext cx="8028122" cy="7890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Store Interfaces in RADOS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Durability: erasure coded, replicated, balanced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87738" y="4856839"/>
            <a:ext cx="417576" cy="417576"/>
            <a:chOff x="3009031" y="3554185"/>
            <a:chExt cx="1961244" cy="1961244"/>
          </a:xfrm>
        </p:grpSpPr>
        <p:sp>
          <p:nvSpPr>
            <p:cNvPr id="5" name="Rounded Rectangle 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33838" y="4856839"/>
            <a:ext cx="417576" cy="417576"/>
            <a:chOff x="3009031" y="3554185"/>
            <a:chExt cx="1961244" cy="1961244"/>
          </a:xfrm>
        </p:grpSpPr>
        <p:sp>
          <p:nvSpPr>
            <p:cNvPr id="8" name="Rounded Rectangle 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879938" y="4856839"/>
            <a:ext cx="417576" cy="417576"/>
            <a:chOff x="3009031" y="3554185"/>
            <a:chExt cx="1961244" cy="1961244"/>
          </a:xfrm>
        </p:grpSpPr>
        <p:sp>
          <p:nvSpPr>
            <p:cNvPr id="11" name="Rounded Rectangle 1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26038" y="4856839"/>
            <a:ext cx="417576" cy="417576"/>
            <a:chOff x="3009031" y="3554185"/>
            <a:chExt cx="1961244" cy="1961244"/>
          </a:xfrm>
        </p:grpSpPr>
        <p:sp>
          <p:nvSpPr>
            <p:cNvPr id="14" name="Rounded Rectangle 1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972138" y="4856839"/>
            <a:ext cx="417576" cy="417576"/>
            <a:chOff x="3009031" y="3554185"/>
            <a:chExt cx="1961244" cy="1961244"/>
          </a:xfrm>
        </p:grpSpPr>
        <p:sp>
          <p:nvSpPr>
            <p:cNvPr id="17" name="Rounded Rectangle 1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518238" y="4856839"/>
            <a:ext cx="417576" cy="417576"/>
            <a:chOff x="3009031" y="3554185"/>
            <a:chExt cx="1961244" cy="1961244"/>
          </a:xfrm>
        </p:grpSpPr>
        <p:sp>
          <p:nvSpPr>
            <p:cNvPr id="20" name="Rounded Rectangle 1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940138" y="5009239"/>
            <a:ext cx="417576" cy="417576"/>
            <a:chOff x="3009031" y="3554185"/>
            <a:chExt cx="1961244" cy="1961244"/>
          </a:xfrm>
        </p:grpSpPr>
        <p:sp>
          <p:nvSpPr>
            <p:cNvPr id="23" name="Rounded Rectangle 22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86238" y="5009239"/>
            <a:ext cx="417576" cy="417576"/>
            <a:chOff x="3009031" y="3554185"/>
            <a:chExt cx="1961244" cy="1961244"/>
          </a:xfrm>
        </p:grpSpPr>
        <p:sp>
          <p:nvSpPr>
            <p:cNvPr id="26" name="Rounded Rectangle 2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32338" y="5009239"/>
            <a:ext cx="417576" cy="417576"/>
            <a:chOff x="3009031" y="3554185"/>
            <a:chExt cx="1961244" cy="1961244"/>
          </a:xfrm>
        </p:grpSpPr>
        <p:sp>
          <p:nvSpPr>
            <p:cNvPr id="29" name="Rounded Rectangle 28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578438" y="5009239"/>
            <a:ext cx="417576" cy="417576"/>
            <a:chOff x="3009031" y="3554185"/>
            <a:chExt cx="1961244" cy="1961244"/>
          </a:xfrm>
        </p:grpSpPr>
        <p:sp>
          <p:nvSpPr>
            <p:cNvPr id="32" name="Rounded Rectangle 3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24538" y="5009239"/>
            <a:ext cx="417576" cy="417576"/>
            <a:chOff x="3009031" y="3554185"/>
            <a:chExt cx="1961244" cy="1961244"/>
          </a:xfrm>
        </p:grpSpPr>
        <p:sp>
          <p:nvSpPr>
            <p:cNvPr id="35" name="Rounded Rectangle 3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670638" y="5009239"/>
            <a:ext cx="417576" cy="417576"/>
            <a:chOff x="3009031" y="3554185"/>
            <a:chExt cx="1961244" cy="1961244"/>
          </a:xfrm>
        </p:grpSpPr>
        <p:sp>
          <p:nvSpPr>
            <p:cNvPr id="38" name="Rounded Rectangle 3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92538" y="5161639"/>
            <a:ext cx="417576" cy="417576"/>
            <a:chOff x="3009031" y="3554185"/>
            <a:chExt cx="1961244" cy="1961244"/>
          </a:xfrm>
        </p:grpSpPr>
        <p:sp>
          <p:nvSpPr>
            <p:cNvPr id="41" name="Rounded Rectangle 4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38638" y="5161639"/>
            <a:ext cx="417576" cy="417576"/>
            <a:chOff x="3009031" y="3554185"/>
            <a:chExt cx="1961244" cy="1961244"/>
          </a:xfrm>
        </p:grpSpPr>
        <p:sp>
          <p:nvSpPr>
            <p:cNvPr id="44" name="Rounded Rectangle 4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184738" y="5161639"/>
            <a:ext cx="417576" cy="417576"/>
            <a:chOff x="3009031" y="3554185"/>
            <a:chExt cx="1961244" cy="1961244"/>
          </a:xfrm>
        </p:grpSpPr>
        <p:sp>
          <p:nvSpPr>
            <p:cNvPr id="47" name="Rounded Rectangle 4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730838" y="5161639"/>
            <a:ext cx="417576" cy="417576"/>
            <a:chOff x="3009031" y="3554185"/>
            <a:chExt cx="1961244" cy="1961244"/>
          </a:xfrm>
        </p:grpSpPr>
        <p:sp>
          <p:nvSpPr>
            <p:cNvPr id="50" name="Rounded Rectangle 4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276938" y="5161639"/>
            <a:ext cx="417576" cy="417576"/>
            <a:chOff x="3009031" y="3554185"/>
            <a:chExt cx="1961244" cy="1961244"/>
          </a:xfrm>
        </p:grpSpPr>
        <p:sp>
          <p:nvSpPr>
            <p:cNvPr id="53" name="Rounded Rectangle 52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823038" y="5161639"/>
            <a:ext cx="417576" cy="417576"/>
            <a:chOff x="3009031" y="3554185"/>
            <a:chExt cx="1961244" cy="1961244"/>
          </a:xfrm>
        </p:grpSpPr>
        <p:sp>
          <p:nvSpPr>
            <p:cNvPr id="56" name="Rounded Rectangle 5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244938" y="5314039"/>
            <a:ext cx="417576" cy="417576"/>
            <a:chOff x="3009031" y="3554185"/>
            <a:chExt cx="1961244" cy="1961244"/>
          </a:xfrm>
        </p:grpSpPr>
        <p:sp>
          <p:nvSpPr>
            <p:cNvPr id="59" name="Rounded Rectangle 58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791038" y="5314039"/>
            <a:ext cx="417576" cy="417576"/>
            <a:chOff x="3009031" y="3554185"/>
            <a:chExt cx="1961244" cy="1961244"/>
          </a:xfrm>
        </p:grpSpPr>
        <p:sp>
          <p:nvSpPr>
            <p:cNvPr id="62" name="Rounded Rectangle 6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337138" y="5314039"/>
            <a:ext cx="417576" cy="417576"/>
            <a:chOff x="3009031" y="3554185"/>
            <a:chExt cx="1961244" cy="1961244"/>
          </a:xfrm>
        </p:grpSpPr>
        <p:sp>
          <p:nvSpPr>
            <p:cNvPr id="65" name="Rounded Rectangle 6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883238" y="5314039"/>
            <a:ext cx="417576" cy="417576"/>
            <a:chOff x="3009031" y="3554185"/>
            <a:chExt cx="1961244" cy="1961244"/>
          </a:xfrm>
        </p:grpSpPr>
        <p:sp>
          <p:nvSpPr>
            <p:cNvPr id="68" name="Rounded Rectangle 6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429338" y="5314039"/>
            <a:ext cx="417576" cy="417576"/>
            <a:chOff x="3009031" y="3554185"/>
            <a:chExt cx="1961244" cy="1961244"/>
          </a:xfrm>
        </p:grpSpPr>
        <p:sp>
          <p:nvSpPr>
            <p:cNvPr id="71" name="Rounded Rectangle 7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975438" y="5314039"/>
            <a:ext cx="417576" cy="417576"/>
            <a:chOff x="3009031" y="3554185"/>
            <a:chExt cx="1961244" cy="1961244"/>
          </a:xfrm>
        </p:grpSpPr>
        <p:sp>
          <p:nvSpPr>
            <p:cNvPr id="74" name="Rounded Rectangle 7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654733" y="3564021"/>
            <a:ext cx="417576" cy="417576"/>
            <a:chOff x="4243616" y="5502638"/>
            <a:chExt cx="417576" cy="417576"/>
          </a:xfrm>
        </p:grpSpPr>
        <p:sp>
          <p:nvSpPr>
            <p:cNvPr id="77" name="Rounded Rectangle 76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Curved Connector 81"/>
          <p:cNvCxnSpPr>
            <a:endCxn id="77" idx="3"/>
          </p:cNvCxnSpPr>
          <p:nvPr/>
        </p:nvCxnSpPr>
        <p:spPr>
          <a:xfrm rot="10800000">
            <a:off x="3072309" y="3772810"/>
            <a:ext cx="2029598" cy="844595"/>
          </a:xfrm>
          <a:prstGeom prst="curvedConnector3">
            <a:avLst>
              <a:gd name="adj1" fmla="val -4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olded Corner 83"/>
          <p:cNvSpPr/>
          <p:nvPr/>
        </p:nvSpPr>
        <p:spPr>
          <a:xfrm>
            <a:off x="3969094" y="3562825"/>
            <a:ext cx="442268" cy="490956"/>
          </a:xfrm>
          <a:prstGeom prst="foldedCorner">
            <a:avLst/>
          </a:prstGeom>
          <a:solidFill>
            <a:srgbClr val="DB7DA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Lua</a:t>
            </a:r>
            <a:endParaRPr lang="en-US" sz="14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 rot="19766026">
            <a:off x="7147213" y="2848190"/>
            <a:ext cx="3880978" cy="1076851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37 lines of code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5" name="Line Callout 1 84"/>
          <p:cNvSpPr/>
          <p:nvPr/>
        </p:nvSpPr>
        <p:spPr>
          <a:xfrm>
            <a:off x="881796" y="4622835"/>
            <a:ext cx="2758698" cy="1425844"/>
          </a:xfrm>
          <a:prstGeom prst="borderCallout1">
            <a:avLst>
              <a:gd name="adj1" fmla="val 50272"/>
              <a:gd name="adj2" fmla="val 99532"/>
              <a:gd name="adj3" fmla="val -37500"/>
              <a:gd name="adj4" fmla="val 1189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We can do this because </a:t>
            </a:r>
            <a:r>
              <a:rPr lang="en-US" b="1" dirty="0" err="1" smtClean="0">
                <a:solidFill>
                  <a:srgbClr val="FF0000"/>
                </a:solidFill>
              </a:rPr>
              <a:t>Lua</a:t>
            </a:r>
            <a:r>
              <a:rPr lang="en-US" b="1" dirty="0" smtClean="0">
                <a:solidFill>
                  <a:srgbClr val="FF0000"/>
                </a:solidFill>
              </a:rPr>
              <a:t> is portable!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352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334423" y="1895421"/>
            <a:ext cx="3823843" cy="3823843"/>
            <a:chOff x="4243616" y="5502638"/>
            <a:chExt cx="417576" cy="417576"/>
          </a:xfrm>
        </p:grpSpPr>
        <p:sp>
          <p:nvSpPr>
            <p:cNvPr id="49" name="Rounded Rectangle 48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Specify Current Interface in MDS/PG Map</a:t>
            </a:r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7269323" y="1532135"/>
            <a:ext cx="3095928" cy="2358145"/>
          </a:xfrm>
          <a:custGeom>
            <a:avLst/>
            <a:gdLst>
              <a:gd name="connsiteX0" fmla="*/ 0 w 5045528"/>
              <a:gd name="connsiteY0" fmla="*/ 2569707 h 2569707"/>
              <a:gd name="connsiteX1" fmla="*/ 1828800 w 5045528"/>
              <a:gd name="connsiteY1" fmla="*/ 104093 h 2569707"/>
              <a:gd name="connsiteX2" fmla="*/ 5045528 w 5045528"/>
              <a:gd name="connsiteY2" fmla="*/ 691921 h 256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5528" h="2569707">
                <a:moveTo>
                  <a:pt x="0" y="2569707"/>
                </a:moveTo>
                <a:cubicBezTo>
                  <a:pt x="493939" y="1493382"/>
                  <a:pt x="987879" y="417057"/>
                  <a:pt x="1828800" y="104093"/>
                </a:cubicBezTo>
                <a:cubicBezTo>
                  <a:pt x="2669721" y="-208871"/>
                  <a:pt x="3857624" y="241525"/>
                  <a:pt x="5045528" y="691921"/>
                </a:cubicBezTo>
              </a:path>
            </a:pathLst>
          </a:custGeom>
          <a:noFill/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iley Face 17"/>
          <p:cNvSpPr/>
          <p:nvPr/>
        </p:nvSpPr>
        <p:spPr>
          <a:xfrm>
            <a:off x="10153771" y="1883740"/>
            <a:ext cx="422960" cy="42296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26697" y="2571554"/>
            <a:ext cx="400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set-class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mypool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129371" y="3177005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281771" y="3329405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434171" y="3481805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586571" y="3634205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738971" y="3786605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80088" y="3835262"/>
            <a:ext cx="946567" cy="613762"/>
          </a:xfrm>
          <a:prstGeom prst="roundRect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MDSMap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698558" y="3535075"/>
            <a:ext cx="1115324" cy="111532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“</a:t>
            </a:r>
            <a:r>
              <a:rPr lang="en-US" b="1" dirty="0" err="1" smtClean="0">
                <a:latin typeface="+mj-lt"/>
                <a:cs typeface="Courier New" panose="02070309020205020404" pitchFamily="49" charset="0"/>
              </a:rPr>
              <a:t>LuaVM</a:t>
            </a:r>
            <a:r>
              <a:rPr lang="en-US" b="1" dirty="0" smtClean="0">
                <a:latin typeface="+mj-lt"/>
                <a:cs typeface="Courier New" panose="02070309020205020404" pitchFamily="49" charset="0"/>
              </a:rPr>
              <a:t>”</a:t>
            </a: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</a:p>
        </p:txBody>
      </p:sp>
      <p:sp>
        <p:nvSpPr>
          <p:cNvPr id="19" name="Freeform 18"/>
          <p:cNvSpPr/>
          <p:nvPr/>
        </p:nvSpPr>
        <p:spPr>
          <a:xfrm rot="19595654" flipV="1">
            <a:off x="4036571" y="4059864"/>
            <a:ext cx="1595649" cy="1272460"/>
          </a:xfrm>
          <a:custGeom>
            <a:avLst/>
            <a:gdLst>
              <a:gd name="connsiteX0" fmla="*/ 0 w 5045528"/>
              <a:gd name="connsiteY0" fmla="*/ 2569707 h 2569707"/>
              <a:gd name="connsiteX1" fmla="*/ 1828800 w 5045528"/>
              <a:gd name="connsiteY1" fmla="*/ 104093 h 2569707"/>
              <a:gd name="connsiteX2" fmla="*/ 5045528 w 5045528"/>
              <a:gd name="connsiteY2" fmla="*/ 691921 h 256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5528" h="2569707">
                <a:moveTo>
                  <a:pt x="0" y="2569707"/>
                </a:moveTo>
                <a:cubicBezTo>
                  <a:pt x="493939" y="1493382"/>
                  <a:pt x="987879" y="417057"/>
                  <a:pt x="1828800" y="104093"/>
                </a:cubicBezTo>
                <a:cubicBezTo>
                  <a:pt x="2669721" y="-208871"/>
                  <a:pt x="3857624" y="241525"/>
                  <a:pt x="5045528" y="691921"/>
                </a:cubicBezTo>
              </a:path>
            </a:pathLst>
          </a:custGeom>
          <a:noFill/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26" idx="2"/>
            <a:endCxn id="29" idx="0"/>
          </p:cNvCxnSpPr>
          <p:nvPr/>
        </p:nvCxnSpPr>
        <p:spPr>
          <a:xfrm flipH="1">
            <a:off x="5765611" y="4312748"/>
            <a:ext cx="1236432" cy="185890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6" idx="2"/>
            <a:endCxn id="32" idx="0"/>
          </p:cNvCxnSpPr>
          <p:nvPr/>
        </p:nvCxnSpPr>
        <p:spPr>
          <a:xfrm flipH="1">
            <a:off x="6398874" y="4312748"/>
            <a:ext cx="603169" cy="185890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6" idx="2"/>
            <a:endCxn id="35" idx="0"/>
          </p:cNvCxnSpPr>
          <p:nvPr/>
        </p:nvCxnSpPr>
        <p:spPr>
          <a:xfrm>
            <a:off x="7002043" y="4312748"/>
            <a:ext cx="30094" cy="18589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6" idx="2"/>
            <a:endCxn id="38" idx="0"/>
          </p:cNvCxnSpPr>
          <p:nvPr/>
        </p:nvCxnSpPr>
        <p:spPr>
          <a:xfrm>
            <a:off x="7002043" y="4312748"/>
            <a:ext cx="664236" cy="185498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6" idx="2"/>
            <a:endCxn id="41" idx="0"/>
          </p:cNvCxnSpPr>
          <p:nvPr/>
        </p:nvCxnSpPr>
        <p:spPr>
          <a:xfrm>
            <a:off x="7002043" y="4312748"/>
            <a:ext cx="1296620" cy="185498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496108" y="6167733"/>
            <a:ext cx="3072057" cy="542921"/>
            <a:chOff x="5496108" y="6167733"/>
            <a:chExt cx="3072057" cy="542921"/>
          </a:xfrm>
        </p:grpSpPr>
        <p:grpSp>
          <p:nvGrpSpPr>
            <p:cNvPr id="28" name="Group 27"/>
            <p:cNvGrpSpPr/>
            <p:nvPr/>
          </p:nvGrpSpPr>
          <p:grpSpPr>
            <a:xfrm>
              <a:off x="5496108" y="6171649"/>
              <a:ext cx="539005" cy="539005"/>
              <a:chOff x="3009031" y="3554185"/>
              <a:chExt cx="1961244" cy="1961244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101787" y="4916716"/>
                <a:ext cx="1775732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129371" y="6171649"/>
              <a:ext cx="539005" cy="539005"/>
              <a:chOff x="3009031" y="3554185"/>
              <a:chExt cx="1961244" cy="1961244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3101787" y="4916716"/>
                <a:ext cx="1775732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6762634" y="6171648"/>
              <a:ext cx="539005" cy="539005"/>
              <a:chOff x="3009031" y="3554185"/>
              <a:chExt cx="1961244" cy="1961244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3101787" y="4916716"/>
                <a:ext cx="1775732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396776" y="6167733"/>
              <a:ext cx="539005" cy="539005"/>
              <a:chOff x="3009031" y="3554185"/>
              <a:chExt cx="1961244" cy="1961244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101787" y="4916716"/>
                <a:ext cx="1775732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8029160" y="6167733"/>
              <a:ext cx="539005" cy="539005"/>
              <a:chOff x="3009031" y="3554185"/>
              <a:chExt cx="1961244" cy="1961244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101787" y="4916716"/>
                <a:ext cx="1775732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70" name="Rounded Rectangle 69"/>
          <p:cNvSpPr/>
          <p:nvPr/>
        </p:nvSpPr>
        <p:spPr>
          <a:xfrm rot="19766026">
            <a:off x="8100204" y="3670214"/>
            <a:ext cx="3880978" cy="1076851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17 lines of code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713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Re-used </a:t>
            </a:r>
            <a:r>
              <a:rPr lang="en-US" dirty="0" err="1" smtClean="0"/>
              <a:t>Ceph</a:t>
            </a:r>
            <a:r>
              <a:rPr lang="en-US" dirty="0" smtClean="0"/>
              <a:t> Components!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Dynamic Obj./Balancer Interfaces 				</a:t>
            </a:r>
            <a:r>
              <a:rPr lang="en-US" dirty="0" smtClean="0">
                <a:solidFill>
                  <a:srgbClr val="00B050"/>
                </a:solidFill>
              </a:rPr>
              <a:t> ✔ </a:t>
            </a:r>
            <a:r>
              <a:rPr lang="en-US" dirty="0" smtClean="0"/>
              <a:t>distr. work</a:t>
            </a:r>
          </a:p>
          <a:p>
            <a:pPr lvl="1"/>
            <a:r>
              <a:rPr lang="en-US" dirty="0" err="1" smtClean="0"/>
              <a:t>Lua</a:t>
            </a:r>
            <a:r>
              <a:rPr lang="en-US" dirty="0" smtClean="0"/>
              <a:t> is designed as embeddable language 	</a:t>
            </a:r>
          </a:p>
          <a:p>
            <a:pPr lvl="1"/>
            <a:r>
              <a:rPr lang="en-US" dirty="0" err="1" smtClean="0"/>
              <a:t>Lua</a:t>
            </a:r>
            <a:r>
              <a:rPr lang="en-US" dirty="0" smtClean="0"/>
              <a:t> can be shipped with the data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Interfaces into RADOS					</a:t>
            </a:r>
            <a:r>
              <a:rPr lang="en-US" dirty="0" smtClean="0">
                <a:solidFill>
                  <a:srgbClr val="00B050"/>
                </a:solidFill>
              </a:rPr>
              <a:t> ✔ </a:t>
            </a:r>
            <a:r>
              <a:rPr lang="en-US" dirty="0" smtClean="0"/>
              <a:t>durability</a:t>
            </a:r>
          </a:p>
          <a:p>
            <a:pPr lvl="1"/>
            <a:r>
              <a:rPr lang="en-US" dirty="0" err="1" smtClean="0"/>
              <a:t>Lua</a:t>
            </a:r>
            <a:r>
              <a:rPr lang="en-US" dirty="0" smtClean="0"/>
              <a:t> is not dependent on host architecture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Communicate Current Interface in MDS/PG Map</a:t>
            </a:r>
            <a:r>
              <a:rPr lang="en-US" b="1" dirty="0" smtClean="0">
                <a:solidFill>
                  <a:srgbClr val="00B050"/>
                </a:solidFill>
              </a:rPr>
              <a:t>	 ✔ </a:t>
            </a:r>
            <a:r>
              <a:rPr lang="en-US" dirty="0" smtClean="0"/>
              <a:t>versioning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 636 lines of code (</a:t>
            </a:r>
            <a:r>
              <a:rPr lang="en-US" dirty="0" smtClean="0">
                <a:hlinkClick r:id="rId3"/>
              </a:rPr>
              <a:t>61a441f</a:t>
            </a:r>
            <a:r>
              <a:rPr lang="en-US" dirty="0" smtClean="0"/>
              <a:t>), 37 </a:t>
            </a:r>
            <a:r>
              <a:rPr lang="en-US" dirty="0" err="1" smtClean="0"/>
              <a:t>l.o.c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43f2541</a:t>
            </a:r>
            <a:r>
              <a:rPr lang="en-US" dirty="0" smtClean="0"/>
              <a:t>), 17 </a:t>
            </a:r>
            <a:r>
              <a:rPr lang="en-US" dirty="0" err="1" smtClean="0"/>
              <a:t>l.o.c</a:t>
            </a:r>
            <a:r>
              <a:rPr lang="en-US" dirty="0" smtClean="0"/>
              <a:t> (</a:t>
            </a:r>
            <a:r>
              <a:rPr lang="en-US" dirty="0" smtClean="0">
                <a:hlinkClick r:id="rId5"/>
              </a:rPr>
              <a:t>0870dc2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218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Systems on Malacology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06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76200"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Mantle: Programmable Metadata Load Balancer</a:t>
            </a:r>
            <a:endParaRPr lang="en-US" sz="4000" dirty="0"/>
          </a:p>
        </p:txBody>
      </p:sp>
      <p:sp>
        <p:nvSpPr>
          <p:cNvPr id="120" name="Content Placeholder 1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Interested Parties</a:t>
            </a:r>
          </a:p>
          <a:p>
            <a:r>
              <a:rPr lang="en-US" dirty="0" smtClean="0"/>
              <a:t>Michael</a:t>
            </a:r>
          </a:p>
          <a:p>
            <a:r>
              <a:rPr lang="en-US" dirty="0" err="1" smtClean="0"/>
              <a:t>Ishani</a:t>
            </a:r>
            <a:endParaRPr lang="en-US" dirty="0" smtClean="0"/>
          </a:p>
          <a:p>
            <a:r>
              <a:rPr lang="en-US" dirty="0" smtClean="0"/>
              <a:t>Ike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3578572" y="2433060"/>
            <a:ext cx="7775228" cy="2741162"/>
            <a:chOff x="4173872" y="629415"/>
            <a:chExt cx="7775228" cy="2741162"/>
          </a:xfrm>
        </p:grpSpPr>
        <p:grpSp>
          <p:nvGrpSpPr>
            <p:cNvPr id="63" name="Group 62"/>
            <p:cNvGrpSpPr/>
            <p:nvPr/>
          </p:nvGrpSpPr>
          <p:grpSpPr>
            <a:xfrm>
              <a:off x="8403260" y="661174"/>
              <a:ext cx="417576" cy="417576"/>
              <a:chOff x="4243616" y="5502638"/>
              <a:chExt cx="417576" cy="417576"/>
            </a:xfrm>
          </p:grpSpPr>
          <p:sp>
            <p:nvSpPr>
              <p:cNvPr id="110" name="Rounded Rectangle 109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Rounded Rectangle 110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2" name="Straight Connector 111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173872" y="629415"/>
              <a:ext cx="7536164" cy="2741162"/>
              <a:chOff x="2603139" y="3152564"/>
              <a:chExt cx="10048219" cy="3654882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2603139" y="3152564"/>
                <a:ext cx="5813345" cy="3654882"/>
                <a:chOff x="2603139" y="3152564"/>
                <a:chExt cx="5813345" cy="3654882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2603139" y="3152564"/>
                  <a:ext cx="5813345" cy="3654882"/>
                  <a:chOff x="2603139" y="3152564"/>
                  <a:chExt cx="5813345" cy="3654882"/>
                </a:xfrm>
              </p:grpSpPr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2603139" y="3152564"/>
                    <a:ext cx="5813345" cy="3654882"/>
                    <a:chOff x="660606" y="3400410"/>
                    <a:chExt cx="5813345" cy="3654882"/>
                  </a:xfrm>
                </p:grpSpPr>
                <p:sp>
                  <p:nvSpPr>
                    <p:cNvPr id="101" name="Oval Callout 100"/>
                    <p:cNvSpPr/>
                    <p:nvPr/>
                  </p:nvSpPr>
                  <p:spPr>
                    <a:xfrm>
                      <a:off x="660606" y="3400410"/>
                      <a:ext cx="5813345" cy="3654882"/>
                    </a:xfrm>
                    <a:prstGeom prst="wedgeEllipseCallout">
                      <a:avLst>
                        <a:gd name="adj1" fmla="val 50450"/>
                        <a:gd name="adj2" fmla="val -38685"/>
                      </a:avLst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2" name="Group 101"/>
                    <p:cNvGrpSpPr/>
                    <p:nvPr/>
                  </p:nvGrpSpPr>
                  <p:grpSpPr>
                    <a:xfrm>
                      <a:off x="1715665" y="3803120"/>
                      <a:ext cx="4189066" cy="2849462"/>
                      <a:chOff x="4215473" y="3807370"/>
                      <a:chExt cx="4189066" cy="2849462"/>
                    </a:xfrm>
                  </p:grpSpPr>
                  <p:sp>
                    <p:nvSpPr>
                      <p:cNvPr id="103" name="Rectangle 102"/>
                      <p:cNvSpPr/>
                      <p:nvPr/>
                    </p:nvSpPr>
                    <p:spPr>
                      <a:xfrm>
                        <a:off x="4215473" y="3807370"/>
                        <a:ext cx="2326434" cy="2849462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rebalance</a:t>
                        </a:r>
                      </a:p>
                    </p:txBody>
                  </p:sp>
                  <p:sp>
                    <p:nvSpPr>
                      <p:cNvPr id="104" name="Rectangle 103"/>
                      <p:cNvSpPr/>
                      <p:nvPr/>
                    </p:nvSpPr>
                    <p:spPr>
                      <a:xfrm>
                        <a:off x="4300817" y="4130407"/>
                        <a:ext cx="2148751" cy="432107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migrate?</a:t>
                        </a:r>
                      </a:p>
                    </p:txBody>
                  </p:sp>
                  <p:sp>
                    <p:nvSpPr>
                      <p:cNvPr id="105" name="Rectangle 104"/>
                      <p:cNvSpPr/>
                      <p:nvPr/>
                    </p:nvSpPr>
                    <p:spPr>
                      <a:xfrm>
                        <a:off x="4300817" y="4683276"/>
                        <a:ext cx="2148751" cy="628203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b"/>
                      <a:lstStyle/>
                      <a:p>
                        <a:pPr algn="ctr"/>
                        <a:r>
                          <a:rPr lang="en-US" sz="1400" dirty="0" smtClean="0">
                            <a:solidFill>
                              <a:schemeClr val="tx1"/>
                            </a:solidFill>
                          </a:rPr>
                          <a:t>partition</a:t>
                        </a:r>
                        <a:endParaRPr lang="en-US" sz="1400" dirty="0">
                          <a:solidFill>
                            <a:schemeClr val="tx1"/>
                          </a:solidFill>
                        </a:endParaRPr>
                      </a:p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cluster</a:t>
                        </a:r>
                      </a:p>
                    </p:txBody>
                  </p:sp>
                  <p:sp>
                    <p:nvSpPr>
                      <p:cNvPr id="106" name="Rectangle 105"/>
                      <p:cNvSpPr/>
                      <p:nvPr/>
                    </p:nvSpPr>
                    <p:spPr>
                      <a:xfrm>
                        <a:off x="4300817" y="5432241"/>
                        <a:ext cx="2148751" cy="628203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b"/>
                      <a:lstStyle/>
                      <a:p>
                        <a:pPr algn="ctr"/>
                        <a:r>
                          <a:rPr lang="en-US" sz="1400" dirty="0" smtClean="0">
                            <a:solidFill>
                              <a:schemeClr val="tx1"/>
                            </a:solidFill>
                          </a:rPr>
                          <a:t>partition</a:t>
                        </a:r>
                        <a:endParaRPr lang="en-US" sz="1400" dirty="0">
                          <a:solidFill>
                            <a:schemeClr val="tx1"/>
                          </a:solidFill>
                        </a:endParaRPr>
                      </a:p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namespace</a:t>
                        </a:r>
                      </a:p>
                    </p:txBody>
                  </p:sp>
                  <p:sp>
                    <p:nvSpPr>
                      <p:cNvPr id="107" name="Rectangle 106"/>
                      <p:cNvSpPr/>
                      <p:nvPr/>
                    </p:nvSpPr>
                    <p:spPr>
                      <a:xfrm>
                        <a:off x="4297350" y="6187385"/>
                        <a:ext cx="2148751" cy="432107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migrate</a:t>
                        </a:r>
                      </a:p>
                    </p:txBody>
                  </p:sp>
                  <p:sp>
                    <p:nvSpPr>
                      <p:cNvPr id="108" name="Rectangle 107"/>
                      <p:cNvSpPr/>
                      <p:nvPr/>
                    </p:nvSpPr>
                    <p:spPr>
                      <a:xfrm>
                        <a:off x="7166594" y="5967964"/>
                        <a:ext cx="1237945" cy="372001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fragment</a:t>
                        </a:r>
                        <a:endParaRPr 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09" name="Rectangle 108"/>
                      <p:cNvSpPr/>
                      <p:nvPr/>
                    </p:nvSpPr>
                    <p:spPr>
                      <a:xfrm>
                        <a:off x="7160277" y="4332180"/>
                        <a:ext cx="1069999" cy="432107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 err="1">
                            <a:solidFill>
                              <a:schemeClr val="tx1"/>
                            </a:solidFill>
                          </a:rPr>
                          <a:t>recv</a:t>
                        </a:r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 HB</a:t>
                        </a:r>
                        <a:endParaRPr 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cxnSp>
                <p:nvCxnSpPr>
                  <p:cNvPr id="98" name="Curved Connector 97"/>
                  <p:cNvCxnSpPr>
                    <a:stCxn id="104" idx="2"/>
                    <a:endCxn id="105" idx="0"/>
                  </p:cNvCxnSpPr>
                  <p:nvPr/>
                </p:nvCxnSpPr>
                <p:spPr>
                  <a:xfrm rot="5400000">
                    <a:off x="4757537" y="4370799"/>
                    <a:ext cx="120762" cy="12700"/>
                  </a:xfrm>
                  <a:prstGeom prst="curvedConnector3">
                    <a:avLst>
                      <a:gd name="adj1" fmla="val 50000"/>
                    </a:avLst>
                  </a:prstGeom>
                  <a:ln w="127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urved Connector 98"/>
                  <p:cNvCxnSpPr>
                    <a:stCxn id="105" idx="2"/>
                    <a:endCxn id="106" idx="0"/>
                  </p:cNvCxnSpPr>
                  <p:nvPr/>
                </p:nvCxnSpPr>
                <p:spPr>
                  <a:xfrm rot="5400000">
                    <a:off x="4757537" y="5119764"/>
                    <a:ext cx="120762" cy="12700"/>
                  </a:xfrm>
                  <a:prstGeom prst="curvedConnector3">
                    <a:avLst>
                      <a:gd name="adj1" fmla="val 50000"/>
                    </a:avLst>
                  </a:prstGeom>
                  <a:ln w="127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Curved Connector 99"/>
                  <p:cNvCxnSpPr>
                    <a:stCxn id="106" idx="2"/>
                    <a:endCxn id="107" idx="0"/>
                  </p:cNvCxnSpPr>
                  <p:nvPr/>
                </p:nvCxnSpPr>
                <p:spPr>
                  <a:xfrm rot="5400000">
                    <a:off x="4752715" y="5870085"/>
                    <a:ext cx="126941" cy="3467"/>
                  </a:xfrm>
                  <a:prstGeom prst="curvedConnector3">
                    <a:avLst>
                      <a:gd name="adj1" fmla="val 50000"/>
                    </a:avLst>
                  </a:prstGeom>
                  <a:ln w="127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5" name="Curved Connector 94"/>
                <p:cNvCxnSpPr>
                  <a:stCxn id="109" idx="1"/>
                  <a:endCxn id="103" idx="0"/>
                </p:cNvCxnSpPr>
                <p:nvPr/>
              </p:nvCxnSpPr>
              <p:spPr>
                <a:xfrm rot="10800000">
                  <a:off x="4821416" y="3555274"/>
                  <a:ext cx="1781587" cy="740864"/>
                </a:xfrm>
                <a:prstGeom prst="curvedConnector4">
                  <a:avLst>
                    <a:gd name="adj1" fmla="val 17354"/>
                    <a:gd name="adj2" fmla="val 130856"/>
                  </a:avLst>
                </a:prstGeom>
                <a:ln w="127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urved Connector 95"/>
                <p:cNvCxnSpPr>
                  <a:stCxn id="107" idx="2"/>
                  <a:endCxn id="108" idx="1"/>
                </p:cNvCxnSpPr>
                <p:nvPr/>
              </p:nvCxnSpPr>
              <p:spPr>
                <a:xfrm rot="5400000" flipH="1" flipV="1">
                  <a:off x="5479120" y="5237200"/>
                  <a:ext cx="465527" cy="1794868"/>
                </a:xfrm>
                <a:prstGeom prst="curvedConnector4">
                  <a:avLst>
                    <a:gd name="adj1" fmla="val -65474"/>
                    <a:gd name="adj2" fmla="val 79929"/>
                  </a:avLst>
                </a:prstGeom>
                <a:ln w="127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0" name="Curved Connector 89"/>
              <p:cNvCxnSpPr>
                <a:endCxn id="109" idx="3"/>
              </p:cNvCxnSpPr>
              <p:nvPr/>
            </p:nvCxnSpPr>
            <p:spPr>
              <a:xfrm rot="5400000">
                <a:off x="9900071" y="1544851"/>
                <a:ext cx="524218" cy="4978357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urved Connector 90"/>
              <p:cNvCxnSpPr>
                <a:endCxn id="109" idx="3"/>
              </p:cNvCxnSpPr>
              <p:nvPr/>
            </p:nvCxnSpPr>
            <p:spPr>
              <a:xfrm rot="5400000">
                <a:off x="8393410" y="3033900"/>
                <a:ext cx="541829" cy="1982646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urved Connector 91"/>
              <p:cNvCxnSpPr>
                <a:endCxn id="109" idx="3"/>
              </p:cNvCxnSpPr>
              <p:nvPr/>
            </p:nvCxnSpPr>
            <p:spPr>
              <a:xfrm rot="5400000">
                <a:off x="9379293" y="2048017"/>
                <a:ext cx="541830" cy="3954413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urved Connector 92"/>
              <p:cNvCxnSpPr>
                <a:endCxn id="109" idx="3"/>
              </p:cNvCxnSpPr>
              <p:nvPr/>
            </p:nvCxnSpPr>
            <p:spPr>
              <a:xfrm rot="5400000">
                <a:off x="8893663" y="2544556"/>
                <a:ext cx="530921" cy="2972243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9254466" y="673842"/>
              <a:ext cx="417576" cy="417576"/>
              <a:chOff x="4243616" y="5502638"/>
              <a:chExt cx="417576" cy="417576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>
              <a:off x="9996664" y="671327"/>
              <a:ext cx="417576" cy="417576"/>
              <a:chOff x="4243616" y="5502638"/>
              <a:chExt cx="417576" cy="417576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10733292" y="684600"/>
              <a:ext cx="417576" cy="417576"/>
              <a:chOff x="4243616" y="5502638"/>
              <a:chExt cx="417576" cy="417576"/>
            </a:xfrm>
          </p:grpSpPr>
          <p:sp>
            <p:nvSpPr>
              <p:cNvPr id="74" name="Rounded Rectangle 73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11531524" y="697889"/>
              <a:ext cx="417576" cy="417576"/>
              <a:chOff x="4243616" y="5502638"/>
              <a:chExt cx="417576" cy="417576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5" name="Rectangle 114"/>
          <p:cNvSpPr/>
          <p:nvPr/>
        </p:nvSpPr>
        <p:spPr>
          <a:xfrm>
            <a:off x="4484678" y="3061143"/>
            <a:ext cx="191205" cy="191205"/>
          </a:xfrm>
          <a:prstGeom prst="rect">
            <a:avLst/>
          </a:prstGeom>
          <a:solidFill>
            <a:srgbClr val="DB7DA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4485066" y="3544819"/>
            <a:ext cx="191205" cy="191205"/>
          </a:xfrm>
          <a:prstGeom prst="rect">
            <a:avLst/>
          </a:prstGeom>
          <a:solidFill>
            <a:srgbClr val="DB7DA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4488409" y="4121170"/>
            <a:ext cx="191205" cy="191205"/>
          </a:xfrm>
          <a:prstGeom prst="rect">
            <a:avLst/>
          </a:prstGeom>
          <a:solidFill>
            <a:srgbClr val="DB7DA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6624456" y="5299598"/>
            <a:ext cx="263321" cy="263321"/>
          </a:xfrm>
          <a:prstGeom prst="rect">
            <a:avLst/>
          </a:prstGeom>
          <a:solidFill>
            <a:srgbClr val="DB7DA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8323505" y="3686783"/>
            <a:ext cx="3242005" cy="514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Reused </a:t>
            </a:r>
          </a:p>
          <a:p>
            <a:pPr marL="171450" indent="-1714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Safety/Robustness of loading dynamic code</a:t>
            </a:r>
          </a:p>
          <a:p>
            <a:pPr marL="171450" indent="-1714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Ease of state transfer</a:t>
            </a:r>
          </a:p>
          <a:p>
            <a:pPr marL="171450" indent="-1714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Transparency of balancer</a:t>
            </a:r>
          </a:p>
          <a:p>
            <a:pPr marL="171450" indent="-1714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Easier to test/integrate w/ correctness suites</a:t>
            </a:r>
            <a:endParaRPr lang="en-US" sz="16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171450" indent="-171450">
              <a:buFontTx/>
              <a:buChar char="-"/>
            </a:pPr>
            <a:r>
              <a:rPr lang="en-US" sz="1600" dirty="0" err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ClassHandler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ClassData</a:t>
            </a:r>
            <a:endParaRPr lang="en-US" sz="16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171450" indent="-171450">
              <a:buFontTx/>
              <a:buChar char="-"/>
            </a:pPr>
            <a:endParaRPr lang="en-US" sz="11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171450" indent="-171450">
              <a:buFontTx/>
              <a:buChar char="-"/>
            </a:pPr>
            <a:endParaRPr lang="en-US" sz="11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endParaRPr lang="en-US" sz="11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774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76200"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dirty="0" err="1" smtClean="0"/>
              <a:t>Zlog</a:t>
            </a:r>
            <a:r>
              <a:rPr lang="en-US" dirty="0" smtClean="0"/>
              <a:t>: Distributed Shared Commit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Interested Parties</a:t>
            </a:r>
          </a:p>
          <a:p>
            <a:r>
              <a:rPr lang="en-US" dirty="0" smtClean="0"/>
              <a:t>Noah</a:t>
            </a:r>
          </a:p>
          <a:p>
            <a:r>
              <a:rPr lang="en-US" dirty="0" smtClean="0"/>
              <a:t>Neha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072275" y="1901739"/>
            <a:ext cx="6339391" cy="3724843"/>
            <a:chOff x="30225581" y="19860057"/>
            <a:chExt cx="10989953" cy="6457380"/>
          </a:xfrm>
        </p:grpSpPr>
        <p:sp>
          <p:nvSpPr>
            <p:cNvPr id="5" name="Smiley Face 4"/>
            <p:cNvSpPr/>
            <p:nvPr/>
          </p:nvSpPr>
          <p:spPr>
            <a:xfrm>
              <a:off x="31376929" y="19910201"/>
              <a:ext cx="895507" cy="917796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" name="Smiley Face 5"/>
            <p:cNvSpPr/>
            <p:nvPr/>
          </p:nvSpPr>
          <p:spPr>
            <a:xfrm>
              <a:off x="31529329" y="20062601"/>
              <a:ext cx="895507" cy="917796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31681729" y="20215001"/>
              <a:ext cx="895507" cy="917796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31834129" y="20367401"/>
              <a:ext cx="895507" cy="917796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31986529" y="20519802"/>
              <a:ext cx="895508" cy="917796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507610" y="23994730"/>
              <a:ext cx="5714747" cy="11204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Striping Strategy</a:t>
              </a:r>
            </a:p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Log positions </a:t>
              </a:r>
              <a:r>
                <a:rPr lang="en-US" sz="1600" b="1" dirty="0" smtClean="0">
                  <a:solidFill>
                    <a:schemeClr val="tx1"/>
                  </a:solidFill>
                  <a:sym typeface="Wingdings" panose="05000000000000000000" pitchFamily="2" charset="2"/>
                </a:rPr>
                <a:t>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 objects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237160" y="25421258"/>
              <a:ext cx="893851" cy="893851"/>
              <a:chOff x="12841894" y="23894412"/>
              <a:chExt cx="893851" cy="893851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12841894" y="23894412"/>
                <a:ext cx="893851" cy="893851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12881527" y="24365833"/>
                <a:ext cx="809303" cy="23979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2305952" y="25423586"/>
              <a:ext cx="893851" cy="893851"/>
              <a:chOff x="12841894" y="23894412"/>
              <a:chExt cx="893851" cy="893851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12841894" y="23894412"/>
                <a:ext cx="893851" cy="893851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2881527" y="24365833"/>
                <a:ext cx="809303" cy="23979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3369685" y="25421258"/>
              <a:ext cx="893851" cy="893851"/>
              <a:chOff x="12841894" y="23894412"/>
              <a:chExt cx="893851" cy="893851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2841894" y="23894412"/>
                <a:ext cx="893851" cy="893851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12881527" y="24365833"/>
                <a:ext cx="809303" cy="23979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4399490" y="25421258"/>
              <a:ext cx="893851" cy="893851"/>
              <a:chOff x="12841894" y="23894412"/>
              <a:chExt cx="893851" cy="893851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12841894" y="23894412"/>
                <a:ext cx="893851" cy="893851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2881527" y="24365833"/>
                <a:ext cx="809303" cy="23979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35376196" y="19860057"/>
              <a:ext cx="2859775" cy="27572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 smtClean="0">
                  <a:solidFill>
                    <a:schemeClr val="tx1"/>
                  </a:solidFill>
                </a:rPr>
                <a:t>Sequ-encer</a:t>
              </a:r>
              <a:endParaRPr 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33263483" y="20766547"/>
              <a:ext cx="2018995" cy="100006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7" name="Rounded Rectangular Callout 16"/>
            <p:cNvSpPr/>
            <p:nvPr/>
          </p:nvSpPr>
          <p:spPr>
            <a:xfrm>
              <a:off x="37855636" y="23223181"/>
              <a:ext cx="3359898" cy="2862480"/>
            </a:xfrm>
            <a:prstGeom prst="wedgeRoundRectCallout">
              <a:avLst>
                <a:gd name="adj1" fmla="val -135109"/>
                <a:gd name="adj2" fmla="val 39805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Expose CORFU optimized interface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 rot="5400000">
              <a:off x="32823834" y="21982846"/>
              <a:ext cx="1516789" cy="1084321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append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507610" y="23283462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398044" y="23283462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268095" y="23283462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158532" y="23283462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048966" y="23283462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26969" y="23282594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5" name="Right Arrow 24"/>
            <p:cNvSpPr/>
            <p:nvPr/>
          </p:nvSpPr>
          <p:spPr>
            <a:xfrm rot="5400000">
              <a:off x="30009347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Right Arrow 25"/>
            <p:cNvSpPr/>
            <p:nvPr/>
          </p:nvSpPr>
          <p:spPr>
            <a:xfrm rot="5400000">
              <a:off x="30304700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Right Arrow 26"/>
            <p:cNvSpPr/>
            <p:nvPr/>
          </p:nvSpPr>
          <p:spPr>
            <a:xfrm rot="5400000">
              <a:off x="30577084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Right Arrow 27"/>
            <p:cNvSpPr/>
            <p:nvPr/>
          </p:nvSpPr>
          <p:spPr>
            <a:xfrm rot="5400000">
              <a:off x="30856307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Right Arrow 28"/>
            <p:cNvSpPr/>
            <p:nvPr/>
          </p:nvSpPr>
          <p:spPr>
            <a:xfrm rot="5400000">
              <a:off x="31151660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Right Arrow 29"/>
            <p:cNvSpPr/>
            <p:nvPr/>
          </p:nvSpPr>
          <p:spPr>
            <a:xfrm rot="5400000">
              <a:off x="31441823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Right Arrow 30"/>
            <p:cNvSpPr/>
            <p:nvPr/>
          </p:nvSpPr>
          <p:spPr>
            <a:xfrm rot="5400000">
              <a:off x="31706109" y="21946712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5836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76200"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MapReduce: Distributed Computation Framework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Interested Parties</a:t>
            </a:r>
          </a:p>
          <a:p>
            <a:r>
              <a:rPr lang="en-US" dirty="0" err="1" smtClean="0"/>
              <a:t>Trivrikram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563292" y="2275276"/>
            <a:ext cx="5839859" cy="3849469"/>
            <a:chOff x="1033013" y="2496222"/>
            <a:chExt cx="5839859" cy="3849469"/>
          </a:xfrm>
        </p:grpSpPr>
        <p:grpSp>
          <p:nvGrpSpPr>
            <p:cNvPr id="5" name="Group 4"/>
            <p:cNvGrpSpPr/>
            <p:nvPr/>
          </p:nvGrpSpPr>
          <p:grpSpPr>
            <a:xfrm>
              <a:off x="3572396" y="3942439"/>
              <a:ext cx="417576" cy="417576"/>
              <a:chOff x="3009031" y="3554185"/>
              <a:chExt cx="1961244" cy="1961244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118496" y="3942439"/>
              <a:ext cx="417576" cy="417576"/>
              <a:chOff x="3009031" y="3554185"/>
              <a:chExt cx="1961244" cy="1961244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664596" y="3942439"/>
              <a:ext cx="417576" cy="417576"/>
              <a:chOff x="3009031" y="3554185"/>
              <a:chExt cx="1961244" cy="1961244"/>
            </a:xfrm>
          </p:grpSpPr>
          <p:sp>
            <p:nvSpPr>
              <p:cNvPr id="83" name="Rounded Rectangle 8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210696" y="3942439"/>
              <a:ext cx="417576" cy="417576"/>
              <a:chOff x="3009031" y="3554185"/>
              <a:chExt cx="1961244" cy="1961244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756796" y="3942439"/>
              <a:ext cx="417576" cy="417576"/>
              <a:chOff x="3009031" y="3554185"/>
              <a:chExt cx="1961244" cy="1961244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302896" y="3942439"/>
              <a:ext cx="417576" cy="417576"/>
              <a:chOff x="3009031" y="3554185"/>
              <a:chExt cx="1961244" cy="1961244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033013" y="4324783"/>
              <a:ext cx="5631071" cy="2020908"/>
              <a:chOff x="1033013" y="4324783"/>
              <a:chExt cx="5631071" cy="2020908"/>
            </a:xfrm>
          </p:grpSpPr>
          <p:cxnSp>
            <p:nvCxnSpPr>
              <p:cNvPr id="63" name="Curved Connector 62"/>
              <p:cNvCxnSpPr>
                <a:stCxn id="76" idx="6"/>
                <a:endCxn id="88" idx="2"/>
              </p:cNvCxnSpPr>
              <p:nvPr/>
            </p:nvCxnSpPr>
            <p:spPr>
              <a:xfrm flipV="1">
                <a:off x="1718813" y="4324783"/>
                <a:ext cx="2061137" cy="1678008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urved Connector 63"/>
              <p:cNvCxnSpPr>
                <a:stCxn id="76" idx="6"/>
                <a:endCxn id="59" idx="2"/>
              </p:cNvCxnSpPr>
              <p:nvPr/>
            </p:nvCxnSpPr>
            <p:spPr>
              <a:xfrm flipV="1">
                <a:off x="1718813" y="4512415"/>
                <a:ext cx="2760871" cy="14903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urved Connector 64"/>
              <p:cNvCxnSpPr>
                <a:stCxn id="76" idx="6"/>
                <a:endCxn id="55" idx="2"/>
              </p:cNvCxnSpPr>
              <p:nvPr/>
            </p:nvCxnSpPr>
            <p:spPr>
              <a:xfrm flipV="1">
                <a:off x="1718813" y="4512415"/>
                <a:ext cx="3853071" cy="14903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urved Connector 65"/>
              <p:cNvCxnSpPr>
                <a:stCxn id="76" idx="6"/>
                <a:endCxn id="51" idx="2"/>
              </p:cNvCxnSpPr>
              <p:nvPr/>
            </p:nvCxnSpPr>
            <p:spPr>
              <a:xfrm flipV="1">
                <a:off x="1718813" y="4512415"/>
                <a:ext cx="4945271" cy="14903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urved Connector 66"/>
              <p:cNvCxnSpPr>
                <a:stCxn id="76" idx="6"/>
                <a:endCxn id="85" idx="2"/>
              </p:cNvCxnSpPr>
              <p:nvPr/>
            </p:nvCxnSpPr>
            <p:spPr>
              <a:xfrm flipV="1">
                <a:off x="1718813" y="4360015"/>
                <a:ext cx="2608471" cy="16427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urved Connector 67"/>
              <p:cNvCxnSpPr>
                <a:stCxn id="76" idx="6"/>
                <a:endCxn id="78" idx="2"/>
              </p:cNvCxnSpPr>
              <p:nvPr/>
            </p:nvCxnSpPr>
            <p:spPr>
              <a:xfrm flipV="1">
                <a:off x="1718813" y="4324783"/>
                <a:ext cx="4791637" cy="1678008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urved Connector 68"/>
              <p:cNvCxnSpPr>
                <a:stCxn id="76" idx="6"/>
                <a:endCxn id="54" idx="2"/>
              </p:cNvCxnSpPr>
              <p:nvPr/>
            </p:nvCxnSpPr>
            <p:spPr>
              <a:xfrm flipV="1">
                <a:off x="1718813" y="4477183"/>
                <a:ext cx="4397937" cy="1525608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urved Connector 69"/>
              <p:cNvCxnSpPr>
                <a:stCxn id="76" idx="6"/>
                <a:endCxn id="61" idx="2"/>
              </p:cNvCxnSpPr>
              <p:nvPr/>
            </p:nvCxnSpPr>
            <p:spPr>
              <a:xfrm flipV="1">
                <a:off x="1718813" y="4512415"/>
                <a:ext cx="2214771" cy="14903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urved Connector 70"/>
              <p:cNvCxnSpPr>
                <a:stCxn id="76" idx="6"/>
                <a:endCxn id="57" idx="2"/>
              </p:cNvCxnSpPr>
              <p:nvPr/>
            </p:nvCxnSpPr>
            <p:spPr>
              <a:xfrm flipV="1">
                <a:off x="1718813" y="4512415"/>
                <a:ext cx="3306971" cy="14903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urved Connector 71"/>
              <p:cNvCxnSpPr>
                <a:stCxn id="76" idx="6"/>
                <a:endCxn id="80" idx="2"/>
              </p:cNvCxnSpPr>
              <p:nvPr/>
            </p:nvCxnSpPr>
            <p:spPr>
              <a:xfrm flipV="1">
                <a:off x="1718813" y="4324783"/>
                <a:ext cx="4245537" cy="1678008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urved Connector 72"/>
              <p:cNvCxnSpPr>
                <a:stCxn id="76" idx="6"/>
                <a:endCxn id="84" idx="2"/>
              </p:cNvCxnSpPr>
              <p:nvPr/>
            </p:nvCxnSpPr>
            <p:spPr>
              <a:xfrm flipV="1">
                <a:off x="1718813" y="4324783"/>
                <a:ext cx="3153337" cy="1678008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urved Connector 73"/>
              <p:cNvCxnSpPr>
                <a:stCxn id="76" idx="6"/>
                <a:endCxn id="81" idx="2"/>
              </p:cNvCxnSpPr>
              <p:nvPr/>
            </p:nvCxnSpPr>
            <p:spPr>
              <a:xfrm flipV="1">
                <a:off x="1718813" y="4360015"/>
                <a:ext cx="3700671" cy="16427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olded Corner 74"/>
              <p:cNvSpPr/>
              <p:nvPr/>
            </p:nvSpPr>
            <p:spPr>
              <a:xfrm>
                <a:off x="2117077" y="5646997"/>
                <a:ext cx="575072" cy="638380"/>
              </a:xfrm>
              <a:prstGeom prst="foldedCorner">
                <a:avLst/>
              </a:prstGeom>
              <a:solidFill>
                <a:srgbClr val="DB7DA6"/>
              </a:solidFill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>
                    <a:solidFill>
                      <a:schemeClr val="tx1"/>
                    </a:solidFill>
                    <a:latin typeface="+mj-lt"/>
                    <a:cs typeface="Courier New" panose="02070309020205020404" pitchFamily="49" charset="0"/>
                  </a:rPr>
                  <a:t>Reduce</a:t>
                </a:r>
                <a:endParaRPr lang="en-US" sz="1050" b="1" dirty="0">
                  <a:solidFill>
                    <a:schemeClr val="tx1"/>
                  </a:solidFill>
                  <a:latin typeface="+mj-lt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033013" y="5659891"/>
                <a:ext cx="685800" cy="6858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RADOS </a:t>
                </a:r>
                <a:r>
                  <a:rPr lang="en-US" sz="800" dirty="0" err="1" smtClean="0">
                    <a:solidFill>
                      <a:schemeClr val="tx1"/>
                    </a:solidFill>
                  </a:rPr>
                  <a:t>obj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724796" y="4094839"/>
              <a:ext cx="417576" cy="417576"/>
              <a:chOff x="3009031" y="3554185"/>
              <a:chExt cx="1961244" cy="1961244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270896" y="4094839"/>
              <a:ext cx="417576" cy="417576"/>
              <a:chOff x="3009031" y="3554185"/>
              <a:chExt cx="1961244" cy="1961244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816996" y="4094839"/>
              <a:ext cx="417576" cy="417576"/>
              <a:chOff x="3009031" y="3554185"/>
              <a:chExt cx="1961244" cy="1961244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3096" y="4094839"/>
              <a:ext cx="417576" cy="417576"/>
              <a:chOff x="3009031" y="3554185"/>
              <a:chExt cx="1961244" cy="1961244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909196" y="4094839"/>
              <a:ext cx="417576" cy="417576"/>
              <a:chOff x="3009031" y="3554185"/>
              <a:chExt cx="1961244" cy="1961244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455296" y="4094839"/>
              <a:ext cx="417576" cy="417576"/>
              <a:chOff x="3009031" y="3554185"/>
              <a:chExt cx="1961244" cy="1961244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501888" y="2496222"/>
              <a:ext cx="5198680" cy="1598617"/>
              <a:chOff x="1501888" y="2496222"/>
              <a:chExt cx="5198680" cy="159861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501888" y="2496222"/>
                <a:ext cx="5198680" cy="1598617"/>
                <a:chOff x="1501888" y="2496222"/>
                <a:chExt cx="5198680" cy="1598617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1571596" y="2496222"/>
                  <a:ext cx="5128972" cy="1598617"/>
                  <a:chOff x="1571596" y="2496222"/>
                  <a:chExt cx="5128972" cy="1598617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1571596" y="2496222"/>
                    <a:ext cx="5092488" cy="1598617"/>
                    <a:chOff x="1571596" y="2496222"/>
                    <a:chExt cx="5092488" cy="1598617"/>
                  </a:xfrm>
                </p:grpSpPr>
                <p:sp>
                  <p:nvSpPr>
                    <p:cNvPr id="38" name="Smiley Face 37"/>
                    <p:cNvSpPr/>
                    <p:nvPr/>
                  </p:nvSpPr>
                  <p:spPr>
                    <a:xfrm>
                      <a:off x="1571596" y="2496222"/>
                      <a:ext cx="422960" cy="422960"/>
                    </a:xfrm>
                    <a:prstGeom prst="smileyFac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9" name="Curved Connector 38"/>
                    <p:cNvCxnSpPr>
                      <a:stCxn id="38" idx="6"/>
                      <a:endCxn id="87" idx="0"/>
                    </p:cNvCxnSpPr>
                    <p:nvPr/>
                  </p:nvCxnSpPr>
                  <p:spPr>
                    <a:xfrm>
                      <a:off x="1994556" y="2707702"/>
                      <a:ext cx="17866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Curved Connector 39"/>
                    <p:cNvCxnSpPr>
                      <a:stCxn id="38" idx="6"/>
                      <a:endCxn id="85" idx="0"/>
                    </p:cNvCxnSpPr>
                    <p:nvPr/>
                  </p:nvCxnSpPr>
                  <p:spPr>
                    <a:xfrm>
                      <a:off x="1994556" y="2707702"/>
                      <a:ext cx="23327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Curved Connector 40"/>
                    <p:cNvCxnSpPr>
                      <a:stCxn id="38" idx="6"/>
                      <a:endCxn id="83" idx="0"/>
                    </p:cNvCxnSpPr>
                    <p:nvPr/>
                  </p:nvCxnSpPr>
                  <p:spPr>
                    <a:xfrm>
                      <a:off x="1994556" y="2707702"/>
                      <a:ext cx="28788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Curved Connector 41"/>
                    <p:cNvCxnSpPr>
                      <a:stCxn id="38" idx="6"/>
                      <a:endCxn id="81" idx="0"/>
                    </p:cNvCxnSpPr>
                    <p:nvPr/>
                  </p:nvCxnSpPr>
                  <p:spPr>
                    <a:xfrm>
                      <a:off x="1994556" y="2707702"/>
                      <a:ext cx="34249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Curved Connector 42"/>
                    <p:cNvCxnSpPr>
                      <a:stCxn id="38" idx="6"/>
                      <a:endCxn id="79" idx="0"/>
                    </p:cNvCxnSpPr>
                    <p:nvPr/>
                  </p:nvCxnSpPr>
                  <p:spPr>
                    <a:xfrm>
                      <a:off x="1994556" y="2707702"/>
                      <a:ext cx="39710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Curved Connector 43"/>
                    <p:cNvCxnSpPr>
                      <a:stCxn id="38" idx="6"/>
                      <a:endCxn id="77" idx="0"/>
                    </p:cNvCxnSpPr>
                    <p:nvPr/>
                  </p:nvCxnSpPr>
                  <p:spPr>
                    <a:xfrm>
                      <a:off x="1994556" y="2707702"/>
                      <a:ext cx="45171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Curved Connector 44"/>
                    <p:cNvCxnSpPr>
                      <a:stCxn id="38" idx="6"/>
                      <a:endCxn id="61" idx="0"/>
                    </p:cNvCxnSpPr>
                    <p:nvPr/>
                  </p:nvCxnSpPr>
                  <p:spPr>
                    <a:xfrm>
                      <a:off x="1994556" y="2707702"/>
                      <a:ext cx="1939028" cy="13871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Curved Connector 45"/>
                    <p:cNvCxnSpPr>
                      <a:stCxn id="38" idx="6"/>
                      <a:endCxn id="59" idx="0"/>
                    </p:cNvCxnSpPr>
                    <p:nvPr/>
                  </p:nvCxnSpPr>
                  <p:spPr>
                    <a:xfrm>
                      <a:off x="1994556" y="2707702"/>
                      <a:ext cx="2485128" cy="13871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Curved Connector 46"/>
                    <p:cNvCxnSpPr>
                      <a:endCxn id="57" idx="0"/>
                    </p:cNvCxnSpPr>
                    <p:nvPr/>
                  </p:nvCxnSpPr>
                  <p:spPr>
                    <a:xfrm>
                      <a:off x="1994556" y="2702557"/>
                      <a:ext cx="3031228" cy="1392282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Curved Connector 47"/>
                    <p:cNvCxnSpPr>
                      <a:endCxn id="55" idx="0"/>
                    </p:cNvCxnSpPr>
                    <p:nvPr/>
                  </p:nvCxnSpPr>
                  <p:spPr>
                    <a:xfrm>
                      <a:off x="1994556" y="2707702"/>
                      <a:ext cx="3577328" cy="13871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Curved Connector 48"/>
                    <p:cNvCxnSpPr>
                      <a:endCxn id="53" idx="0"/>
                    </p:cNvCxnSpPr>
                    <p:nvPr/>
                  </p:nvCxnSpPr>
                  <p:spPr>
                    <a:xfrm>
                      <a:off x="1994556" y="2707702"/>
                      <a:ext cx="4123428" cy="13871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Curved Connector 49"/>
                    <p:cNvCxnSpPr>
                      <a:endCxn id="51" idx="0"/>
                    </p:cNvCxnSpPr>
                    <p:nvPr/>
                  </p:nvCxnSpPr>
                  <p:spPr>
                    <a:xfrm>
                      <a:off x="1994556" y="2707702"/>
                      <a:ext cx="4669528" cy="13871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Folded Corner 25"/>
                  <p:cNvSpPr/>
                  <p:nvPr/>
                </p:nvSpPr>
                <p:spPr>
                  <a:xfrm>
                    <a:off x="3608234" y="3546672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27" name="Folded Corner 26"/>
                  <p:cNvSpPr/>
                  <p:nvPr/>
                </p:nvSpPr>
                <p:spPr>
                  <a:xfrm>
                    <a:off x="3799075" y="3737955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28" name="Folded Corner 27"/>
                  <p:cNvSpPr/>
                  <p:nvPr/>
                </p:nvSpPr>
                <p:spPr>
                  <a:xfrm>
                    <a:off x="4737855" y="3536336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29" name="Folded Corner 28"/>
                  <p:cNvSpPr/>
                  <p:nvPr/>
                </p:nvSpPr>
                <p:spPr>
                  <a:xfrm>
                    <a:off x="4926816" y="3697672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0" name="Folded Corner 29"/>
                  <p:cNvSpPr/>
                  <p:nvPr/>
                </p:nvSpPr>
                <p:spPr>
                  <a:xfrm>
                    <a:off x="4175835" y="3546672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1" name="Folded Corner 30"/>
                  <p:cNvSpPr/>
                  <p:nvPr/>
                </p:nvSpPr>
                <p:spPr>
                  <a:xfrm>
                    <a:off x="4364796" y="3708008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2" name="Folded Corner 31"/>
                  <p:cNvSpPr/>
                  <p:nvPr/>
                </p:nvSpPr>
                <p:spPr>
                  <a:xfrm>
                    <a:off x="5243346" y="3556053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3" name="Folded Corner 32"/>
                  <p:cNvSpPr/>
                  <p:nvPr/>
                </p:nvSpPr>
                <p:spPr>
                  <a:xfrm>
                    <a:off x="5432307" y="3717389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4" name="Folded Corner 33"/>
                  <p:cNvSpPr/>
                  <p:nvPr/>
                </p:nvSpPr>
                <p:spPr>
                  <a:xfrm>
                    <a:off x="5755389" y="3546672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5" name="Folded Corner 34"/>
                  <p:cNvSpPr/>
                  <p:nvPr/>
                </p:nvSpPr>
                <p:spPr>
                  <a:xfrm>
                    <a:off x="5944350" y="3708008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6" name="Folded Corner 35"/>
                  <p:cNvSpPr/>
                  <p:nvPr/>
                </p:nvSpPr>
                <p:spPr>
                  <a:xfrm>
                    <a:off x="6318598" y="3545226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7" name="Folded Corner 36"/>
                  <p:cNvSpPr/>
                  <p:nvPr/>
                </p:nvSpPr>
                <p:spPr>
                  <a:xfrm>
                    <a:off x="6507559" y="3706562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</p:grpSp>
            <p:sp>
              <p:nvSpPr>
                <p:cNvPr id="23" name="Folded Corner 22"/>
                <p:cNvSpPr/>
                <p:nvPr/>
              </p:nvSpPr>
              <p:spPr>
                <a:xfrm>
                  <a:off x="1501888" y="3556053"/>
                  <a:ext cx="193009" cy="214257"/>
                </a:xfrm>
                <a:prstGeom prst="foldedCorner">
                  <a:avLst/>
                </a:prstGeom>
                <a:solidFill>
                  <a:srgbClr val="DB7DA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smtClean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rPr>
                    <a:t>M</a:t>
                  </a:r>
                  <a:endParaRPr lang="en-US" sz="1050" b="1" dirty="0">
                    <a:solidFill>
                      <a:schemeClr val="tx1"/>
                    </a:solidFill>
                    <a:latin typeface="+mj-lt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653135" y="3475529"/>
                  <a:ext cx="8118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= map</a:t>
                  </a:r>
                  <a:endParaRPr lang="en-US" dirty="0"/>
                </a:p>
              </p:txBody>
            </p:sp>
          </p:grpSp>
          <p:sp>
            <p:nvSpPr>
              <p:cNvPr id="20" name="Folded Corner 19"/>
              <p:cNvSpPr/>
              <p:nvPr/>
            </p:nvSpPr>
            <p:spPr>
              <a:xfrm>
                <a:off x="1507443" y="3229650"/>
                <a:ext cx="193009" cy="214257"/>
              </a:xfrm>
              <a:prstGeom prst="foldedCorner">
                <a:avLst/>
              </a:prstGeom>
              <a:solidFill>
                <a:srgbClr val="DB7DA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solidFill>
                    <a:schemeClr val="tx1"/>
                  </a:solidFill>
                  <a:latin typeface="+mj-lt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658689" y="3149126"/>
                <a:ext cx="1335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= </a:t>
                </a:r>
                <a:r>
                  <a:rPr lang="en-US" dirty="0" err="1" smtClean="0"/>
                  <a:t>Lua</a:t>
                </a:r>
                <a:r>
                  <a:rPr lang="en-US" dirty="0" smtClean="0"/>
                  <a:t> code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1092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Programmability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Dynamic Obj./Balancer Interfaces 				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pPr lvl="1"/>
            <a:r>
              <a:rPr lang="en-US" dirty="0" smtClean="0"/>
              <a:t>636 lines of code (</a:t>
            </a:r>
            <a:r>
              <a:rPr lang="en-US" dirty="0" smtClean="0">
                <a:hlinkClick r:id="rId3"/>
              </a:rPr>
              <a:t>61a441f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Interfaces in RADOS</a:t>
            </a:r>
          </a:p>
          <a:p>
            <a:pPr lvl="1"/>
            <a:r>
              <a:rPr lang="en-US" dirty="0" smtClean="0"/>
              <a:t>37 </a:t>
            </a:r>
            <a:r>
              <a:rPr lang="en-US" dirty="0" err="1" smtClean="0"/>
              <a:t>l.o.c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43f2541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Communicate Current Interface in MDS/PG Map</a:t>
            </a:r>
            <a:endParaRPr lang="en-US" b="1" dirty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17 </a:t>
            </a:r>
            <a:r>
              <a:rPr lang="en-US" dirty="0" err="1" smtClean="0"/>
              <a:t>l.o.c</a:t>
            </a:r>
            <a:r>
              <a:rPr lang="en-US" dirty="0" smtClean="0"/>
              <a:t> (</a:t>
            </a:r>
            <a:r>
              <a:rPr lang="en-US" dirty="0" smtClean="0">
                <a:hlinkClick r:id="rId5"/>
              </a:rPr>
              <a:t>0870dc2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26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your input	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evaluate this thing?</a:t>
            </a:r>
          </a:p>
          <a:p>
            <a:pPr lvl="1"/>
            <a:r>
              <a:rPr lang="en-US" dirty="0" smtClean="0"/>
              <a:t>Lines of code? Performance? Already done in Mantle SC’15 paper… User feedback? How many people are using it?</a:t>
            </a:r>
          </a:p>
          <a:p>
            <a:r>
              <a:rPr lang="en-US" dirty="0" smtClean="0"/>
              <a:t>How do we make Malacology a good citizen in reproducible research?</a:t>
            </a:r>
          </a:p>
          <a:p>
            <a:pPr lvl="1"/>
            <a:r>
              <a:rPr lang="en-US" dirty="0" smtClean="0"/>
              <a:t>Stakeholders: Ivo</a:t>
            </a:r>
          </a:p>
          <a:p>
            <a:r>
              <a:rPr lang="en-US" dirty="0" smtClean="0"/>
              <a:t>What should we implement next?</a:t>
            </a:r>
          </a:p>
          <a:p>
            <a:pPr lvl="1"/>
            <a:r>
              <a:rPr lang="en-US" dirty="0" smtClean="0"/>
              <a:t>Apache Drill?</a:t>
            </a:r>
          </a:p>
          <a:p>
            <a:pPr lvl="1"/>
            <a:r>
              <a:rPr lang="en-US" dirty="0" smtClean="0"/>
              <a:t>HDFS re-implementation?</a:t>
            </a:r>
          </a:p>
          <a:p>
            <a:pPr lvl="1"/>
            <a:r>
              <a:rPr lang="en-US" dirty="0" smtClean="0"/>
              <a:t>Statistics at the OSDs for databases?</a:t>
            </a:r>
          </a:p>
          <a:p>
            <a:pPr lvl="2"/>
            <a:r>
              <a:rPr lang="en-US" dirty="0" smtClean="0"/>
              <a:t>Stakeholders: </a:t>
            </a:r>
            <a:r>
              <a:rPr lang="en-US" dirty="0" err="1" smtClean="0"/>
              <a:t>Trivrikram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2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388988" y="2185917"/>
            <a:ext cx="3741514" cy="1867473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 Storage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8199225" y="3835507"/>
            <a:ext cx="591458" cy="1886516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93492" y="4134181"/>
            <a:ext cx="452260" cy="452260"/>
            <a:chOff x="3009030" y="3554185"/>
            <a:chExt cx="1961244" cy="1961244"/>
          </a:xfrm>
        </p:grpSpPr>
        <p:sp>
          <p:nvSpPr>
            <p:cNvPr id="108" name="Rounded Rectangle 107"/>
            <p:cNvSpPr/>
            <p:nvPr/>
          </p:nvSpPr>
          <p:spPr>
            <a:xfrm>
              <a:off x="3009030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3095991" y="4823811"/>
              <a:ext cx="1775731" cy="526144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25942" y="5284870"/>
            <a:ext cx="452260" cy="452260"/>
            <a:chOff x="3009031" y="3554185"/>
            <a:chExt cx="1961244" cy="1961244"/>
          </a:xfrm>
        </p:grpSpPr>
        <p:sp>
          <p:nvSpPr>
            <p:cNvPr id="102" name="Rounded Rectangle 10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7400" y="5284870"/>
            <a:ext cx="452260" cy="452260"/>
            <a:chOff x="3009031" y="3554185"/>
            <a:chExt cx="1961244" cy="1961244"/>
          </a:xfrm>
        </p:grpSpPr>
        <p:sp>
          <p:nvSpPr>
            <p:cNvPr id="100" name="Rounded Rectangle 9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08859" y="5284870"/>
            <a:ext cx="452260" cy="452260"/>
            <a:chOff x="3009031" y="3554185"/>
            <a:chExt cx="1961244" cy="1961244"/>
          </a:xfrm>
        </p:grpSpPr>
        <p:sp>
          <p:nvSpPr>
            <p:cNvPr id="98" name="Rounded Rectangle 9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91777" y="5284870"/>
            <a:ext cx="452260" cy="452260"/>
            <a:chOff x="3009031" y="3554185"/>
            <a:chExt cx="1961244" cy="1961244"/>
          </a:xfrm>
        </p:grpSpPr>
        <p:sp>
          <p:nvSpPr>
            <p:cNvPr id="96" name="Rounded Rectangle 9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83235" y="5284870"/>
            <a:ext cx="452260" cy="452260"/>
            <a:chOff x="3009031" y="3554185"/>
            <a:chExt cx="1961244" cy="1961244"/>
          </a:xfrm>
        </p:grpSpPr>
        <p:sp>
          <p:nvSpPr>
            <p:cNvPr id="94" name="Rounded Rectangle 9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25942" y="4734443"/>
            <a:ext cx="452260" cy="452260"/>
            <a:chOff x="3009031" y="3554185"/>
            <a:chExt cx="1961244" cy="1961244"/>
          </a:xfrm>
        </p:grpSpPr>
        <p:sp>
          <p:nvSpPr>
            <p:cNvPr id="88" name="Rounded Rectangle 8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08859" y="4734443"/>
            <a:ext cx="452260" cy="452260"/>
            <a:chOff x="3009031" y="3554185"/>
            <a:chExt cx="1961244" cy="1961244"/>
          </a:xfrm>
        </p:grpSpPr>
        <p:sp>
          <p:nvSpPr>
            <p:cNvPr id="86" name="Rounded Rectangle 8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00318" y="4734443"/>
            <a:ext cx="452260" cy="452260"/>
            <a:chOff x="3009031" y="3554185"/>
            <a:chExt cx="1961244" cy="1961244"/>
          </a:xfrm>
        </p:grpSpPr>
        <p:sp>
          <p:nvSpPr>
            <p:cNvPr id="84" name="Rounded Rectangle 8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991777" y="4734443"/>
            <a:ext cx="452260" cy="452260"/>
            <a:chOff x="3009031" y="3554185"/>
            <a:chExt cx="1961244" cy="1961244"/>
          </a:xfrm>
        </p:grpSpPr>
        <p:sp>
          <p:nvSpPr>
            <p:cNvPr id="82" name="Rounded Rectangle 8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83235" y="4734443"/>
            <a:ext cx="452260" cy="452260"/>
            <a:chOff x="3009031" y="3554185"/>
            <a:chExt cx="1961244" cy="1961244"/>
          </a:xfrm>
        </p:grpSpPr>
        <p:sp>
          <p:nvSpPr>
            <p:cNvPr id="80" name="Rounded Rectangle 7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174694" y="4734443"/>
            <a:ext cx="452260" cy="452260"/>
            <a:chOff x="3009031" y="3554185"/>
            <a:chExt cx="1961244" cy="1961244"/>
          </a:xfrm>
        </p:grpSpPr>
        <p:sp>
          <p:nvSpPr>
            <p:cNvPr id="78" name="Rounded Rectangle 7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39745" y="4136924"/>
            <a:ext cx="452260" cy="452260"/>
            <a:chOff x="3009031" y="3554185"/>
            <a:chExt cx="1961244" cy="1961244"/>
          </a:xfrm>
        </p:grpSpPr>
        <p:sp>
          <p:nvSpPr>
            <p:cNvPr id="76" name="Rounded Rectangle 7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625942" y="4150293"/>
            <a:ext cx="452260" cy="452260"/>
            <a:chOff x="3009031" y="3554185"/>
            <a:chExt cx="1961244" cy="1961244"/>
          </a:xfrm>
        </p:grpSpPr>
        <p:sp>
          <p:nvSpPr>
            <p:cNvPr id="70" name="Rounded Rectangle 6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400" y="4150293"/>
            <a:ext cx="452260" cy="452260"/>
            <a:chOff x="3009031" y="3554185"/>
            <a:chExt cx="1961244" cy="1961244"/>
          </a:xfrm>
        </p:grpSpPr>
        <p:sp>
          <p:nvSpPr>
            <p:cNvPr id="68" name="Rounded Rectangle 6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08859" y="4150293"/>
            <a:ext cx="452260" cy="452260"/>
            <a:chOff x="3009031" y="3554185"/>
            <a:chExt cx="1961244" cy="1961244"/>
          </a:xfrm>
        </p:grpSpPr>
        <p:sp>
          <p:nvSpPr>
            <p:cNvPr id="66" name="Rounded Rectangle 6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189818" y="5295556"/>
            <a:ext cx="452260" cy="452260"/>
            <a:chOff x="3009031" y="3554185"/>
            <a:chExt cx="1961244" cy="1961244"/>
          </a:xfrm>
        </p:grpSpPr>
        <p:sp>
          <p:nvSpPr>
            <p:cNvPr id="64" name="Rounded Rectangle 6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991777" y="4150293"/>
            <a:ext cx="452260" cy="452260"/>
            <a:chOff x="3009031" y="3554185"/>
            <a:chExt cx="1961244" cy="1961244"/>
          </a:xfrm>
        </p:grpSpPr>
        <p:sp>
          <p:nvSpPr>
            <p:cNvPr id="62" name="Rounded Rectangle 6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174694" y="4150293"/>
            <a:ext cx="452260" cy="452260"/>
            <a:chOff x="3009031" y="3554185"/>
            <a:chExt cx="1961244" cy="1961244"/>
          </a:xfrm>
        </p:grpSpPr>
        <p:sp>
          <p:nvSpPr>
            <p:cNvPr id="60" name="Rounded Rectangle 5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744586" y="4739627"/>
            <a:ext cx="452260" cy="452260"/>
            <a:chOff x="3009031" y="3554185"/>
            <a:chExt cx="1961244" cy="1961244"/>
          </a:xfrm>
        </p:grpSpPr>
        <p:sp>
          <p:nvSpPr>
            <p:cNvPr id="58" name="Rounded Rectangle 5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73293" y="4144022"/>
            <a:ext cx="452260" cy="452260"/>
            <a:chOff x="3009031" y="3554185"/>
            <a:chExt cx="1961244" cy="1961244"/>
          </a:xfrm>
        </p:grpSpPr>
        <p:sp>
          <p:nvSpPr>
            <p:cNvPr id="56" name="Rounded Rectangle 5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7756211" y="5297572"/>
            <a:ext cx="452260" cy="452260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447829" y="4715100"/>
            <a:ext cx="452260" cy="452260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400318" y="5318593"/>
            <a:ext cx="452260" cy="452260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216064" y="4755979"/>
            <a:ext cx="452260" cy="452260"/>
            <a:chOff x="4243616" y="5502638"/>
            <a:chExt cx="417576" cy="417576"/>
          </a:xfrm>
        </p:grpSpPr>
        <p:sp>
          <p:nvSpPr>
            <p:cNvPr id="51" name="Rounded Rectangle 50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424621" y="5294534"/>
            <a:ext cx="452260" cy="452260"/>
            <a:chOff x="4243616" y="5502638"/>
            <a:chExt cx="417576" cy="417576"/>
          </a:xfrm>
        </p:grpSpPr>
        <p:sp>
          <p:nvSpPr>
            <p:cNvPr id="46" name="Rounded Rectangle 45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7743933" y="4144022"/>
            <a:ext cx="452260" cy="452260"/>
            <a:chOff x="4243616" y="5502638"/>
            <a:chExt cx="417576" cy="417576"/>
          </a:xfrm>
        </p:grpSpPr>
        <p:sp>
          <p:nvSpPr>
            <p:cNvPr id="41" name="Rounded Rectangle 40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915967" y="2171746"/>
            <a:ext cx="4369864" cy="1867473"/>
            <a:chOff x="2091374" y="2393081"/>
            <a:chExt cx="4369864" cy="1867473"/>
          </a:xfrm>
        </p:grpSpPr>
        <p:grpSp>
          <p:nvGrpSpPr>
            <p:cNvPr id="111" name="Group 110"/>
            <p:cNvGrpSpPr/>
            <p:nvPr/>
          </p:nvGrpSpPr>
          <p:grpSpPr>
            <a:xfrm>
              <a:off x="2091374" y="2393081"/>
              <a:ext cx="4369864" cy="1867473"/>
              <a:chOff x="1955242" y="2730500"/>
              <a:chExt cx="4034740" cy="1724257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1955242" y="2730500"/>
                <a:ext cx="4034740" cy="1724257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Traditional </a:t>
                </a:r>
                <a:r>
                  <a:rPr lang="en-US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Storage Offerings</a:t>
                </a:r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2069157" y="3356610"/>
                <a:ext cx="3163423" cy="968654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LIB</a:t>
                </a:r>
                <a:endParaRPr lang="en-US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3003227" y="3214950"/>
                <a:ext cx="1110842" cy="906145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OBJECT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5225250" y="3209729"/>
                <a:ext cx="712125" cy="111498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FILE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2" name="Rounded Rectangle 111"/>
            <p:cNvSpPr/>
            <p:nvPr/>
          </p:nvSpPr>
          <p:spPr>
            <a:xfrm>
              <a:off x="4429512" y="2914806"/>
              <a:ext cx="1203108" cy="981409"/>
            </a:xfrm>
            <a:prstGeom prst="roundRect">
              <a:avLst>
                <a:gd name="adj" fmla="val 490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7" name="Rounded Rectangle 116"/>
          <p:cNvSpPr/>
          <p:nvPr/>
        </p:nvSpPr>
        <p:spPr>
          <a:xfrm>
            <a:off x="5651273" y="2894653"/>
            <a:ext cx="3353335" cy="1049110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</a:t>
            </a:r>
          </a:p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COLOGY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5663500" y="2890035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Mantle</a:t>
            </a:r>
            <a:endParaRPr lang="en-US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6768210" y="2879200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ZLog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935788" y="4100473"/>
            <a:ext cx="1470527" cy="534188"/>
          </a:xfrm>
          <a:prstGeom prst="roundRect">
            <a:avLst>
              <a:gd name="adj" fmla="val 4902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storage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daemon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922946" y="4685427"/>
            <a:ext cx="1483370" cy="534188"/>
          </a:xfrm>
          <a:prstGeom prst="roundRect">
            <a:avLst>
              <a:gd name="adj" fmla="val 4902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monitor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daemon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939426" y="5264891"/>
            <a:ext cx="1466890" cy="534188"/>
          </a:xfrm>
          <a:prstGeom prst="roundRect">
            <a:avLst>
              <a:gd name="adj" fmla="val 4902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other 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daemons</a:t>
            </a:r>
          </a:p>
        </p:txBody>
      </p:sp>
      <p:sp>
        <p:nvSpPr>
          <p:cNvPr id="131" name="Freeform 130"/>
          <p:cNvSpPr/>
          <p:nvPr/>
        </p:nvSpPr>
        <p:spPr>
          <a:xfrm>
            <a:off x="8189188" y="3869277"/>
            <a:ext cx="591458" cy="1251965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Freeform 132"/>
          <p:cNvSpPr/>
          <p:nvPr/>
        </p:nvSpPr>
        <p:spPr>
          <a:xfrm>
            <a:off x="8179151" y="3859227"/>
            <a:ext cx="548143" cy="615549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3029711" y="5276848"/>
            <a:ext cx="452260" cy="452260"/>
            <a:chOff x="3009031" y="3554185"/>
            <a:chExt cx="1961244" cy="1961244"/>
          </a:xfrm>
        </p:grpSpPr>
        <p:sp>
          <p:nvSpPr>
            <p:cNvPr id="175" name="Rounded Rectangle 17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3029711" y="4726421"/>
            <a:ext cx="452260" cy="452260"/>
            <a:chOff x="3009031" y="3554185"/>
            <a:chExt cx="1961244" cy="1961244"/>
          </a:xfrm>
        </p:grpSpPr>
        <p:sp>
          <p:nvSpPr>
            <p:cNvPr id="178" name="Rounded Rectangle 17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029711" y="4142271"/>
            <a:ext cx="452260" cy="452260"/>
            <a:chOff x="3009031" y="3554185"/>
            <a:chExt cx="1961244" cy="1961244"/>
          </a:xfrm>
        </p:grpSpPr>
        <p:sp>
          <p:nvSpPr>
            <p:cNvPr id="181" name="Rounded Rectangle 18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Right Arrow 1"/>
          <p:cNvSpPr/>
          <p:nvPr/>
        </p:nvSpPr>
        <p:spPr>
          <a:xfrm>
            <a:off x="2045368" y="4251158"/>
            <a:ext cx="307474" cy="254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Right Arrow 191"/>
          <p:cNvSpPr/>
          <p:nvPr/>
        </p:nvSpPr>
        <p:spPr>
          <a:xfrm>
            <a:off x="2050715" y="4817979"/>
            <a:ext cx="307474" cy="254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ight Arrow 192"/>
          <p:cNvSpPr/>
          <p:nvPr/>
        </p:nvSpPr>
        <p:spPr>
          <a:xfrm>
            <a:off x="2042695" y="5384800"/>
            <a:ext cx="307474" cy="254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77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17" grpId="0" animBg="1"/>
      <p:bldP spid="118" grpId="0" animBg="1"/>
      <p:bldP spid="119" grpId="0" animBg="1"/>
      <p:bldP spid="131" grpId="0" animBg="1"/>
      <p:bldP spid="13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CROSS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Mantle code not ready to be merged</a:t>
            </a:r>
          </a:p>
          <a:p>
            <a:r>
              <a:rPr lang="en-US" dirty="0" err="1" smtClean="0"/>
              <a:t>Ceph</a:t>
            </a:r>
            <a:r>
              <a:rPr lang="en-US" dirty="0" smtClean="0"/>
              <a:t> already halfway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Malacology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Studied of soft bodied creatures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96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</a:t>
            </a:r>
          </a:p>
          <a:p>
            <a:r>
              <a:rPr lang="en-US" dirty="0" smtClean="0"/>
              <a:t>Portable</a:t>
            </a:r>
          </a:p>
          <a:p>
            <a:r>
              <a:rPr lang="en-US" dirty="0" smtClean="0"/>
              <a:t>Secure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34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ntle-cpu-utilizati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942" y="1321979"/>
            <a:ext cx="4837176" cy="34503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54216" y="1475136"/>
            <a:ext cx="1175322" cy="2839833"/>
          </a:xfrm>
          <a:prstGeom prst="rect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One MDS</a:t>
            </a:r>
          </a:p>
        </p:txBody>
      </p:sp>
      <p:sp>
        <p:nvSpPr>
          <p:cNvPr id="6" name="Rectangle 5"/>
          <p:cNvSpPr/>
          <p:nvPr/>
        </p:nvSpPr>
        <p:spPr>
          <a:xfrm>
            <a:off x="5532065" y="1477656"/>
            <a:ext cx="525973" cy="2839833"/>
          </a:xfrm>
          <a:prstGeom prst="rect">
            <a:avLst/>
          </a:prstGeom>
          <a:solidFill>
            <a:srgbClr val="FFFF00">
              <a:alpha val="15000"/>
            </a:srgb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  Add MDSs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72765" y="1480176"/>
            <a:ext cx="1535647" cy="2839833"/>
          </a:xfrm>
          <a:prstGeom prst="rect">
            <a:avLst/>
          </a:prstGeom>
          <a:solidFill>
            <a:srgbClr val="FF0000">
              <a:alpha val="15000"/>
            </a:srgb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rgbClr val="000000"/>
                </a:solidFill>
              </a:rPr>
              <a:t>3 MDSs</a:t>
            </a:r>
          </a:p>
          <a:p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104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Extra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41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211765" y="4616828"/>
            <a:ext cx="3303616" cy="1145860"/>
            <a:chOff x="8751640" y="5583098"/>
            <a:chExt cx="3303616" cy="1145860"/>
          </a:xfrm>
        </p:grpSpPr>
        <p:sp>
          <p:nvSpPr>
            <p:cNvPr id="5" name="Rounded Rectangle 4"/>
            <p:cNvSpPr/>
            <p:nvPr userDrawn="1"/>
          </p:nvSpPr>
          <p:spPr>
            <a:xfrm>
              <a:off x="8751640" y="6416090"/>
              <a:ext cx="3303616" cy="312868"/>
            </a:xfrm>
            <a:prstGeom prst="roundRect">
              <a:avLst>
                <a:gd name="adj" fmla="val 4902"/>
              </a:avLst>
            </a:prstGeom>
            <a:solidFill>
              <a:srgbClr val="F7A39F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Ceph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8758111" y="5583098"/>
              <a:ext cx="1540967" cy="782538"/>
              <a:chOff x="8922327" y="4882082"/>
              <a:chExt cx="2151806" cy="1092735"/>
            </a:xfrm>
          </p:grpSpPr>
          <p:sp>
            <p:nvSpPr>
              <p:cNvPr id="13" name="Rounded Rectangle 12"/>
              <p:cNvSpPr/>
              <p:nvPr userDrawn="1"/>
            </p:nvSpPr>
            <p:spPr>
              <a:xfrm>
                <a:off x="8922327" y="4882082"/>
                <a:ext cx="2151806" cy="1092735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Traditional Storage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8983082" y="5389155"/>
                <a:ext cx="1687115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ounded Rectangle 14"/>
              <p:cNvSpPr/>
              <p:nvPr userDrawn="1"/>
            </p:nvSpPr>
            <p:spPr>
              <a:xfrm>
                <a:off x="9481239" y="531360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ounded Rectangle 15"/>
              <p:cNvSpPr/>
              <p:nvPr userDrawn="1"/>
            </p:nvSpPr>
            <p:spPr>
              <a:xfrm>
                <a:off x="10666287" y="5310821"/>
                <a:ext cx="379790" cy="594642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ounded Rectangle 16"/>
              <p:cNvSpPr/>
              <p:nvPr userDrawn="1"/>
            </p:nvSpPr>
            <p:spPr>
              <a:xfrm>
                <a:off x="10073673" y="531214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 userDrawn="1"/>
          </p:nvGrpSpPr>
          <p:grpSpPr>
            <a:xfrm>
              <a:off x="10342586" y="5588795"/>
              <a:ext cx="1656814" cy="786431"/>
              <a:chOff x="9387278" y="5071962"/>
              <a:chExt cx="2302124" cy="1092737"/>
            </a:xfrm>
          </p:grpSpPr>
          <p:sp>
            <p:nvSpPr>
              <p:cNvPr id="8" name="Rounded Rectangle 7"/>
              <p:cNvSpPr/>
              <p:nvPr userDrawn="1"/>
            </p:nvSpPr>
            <p:spPr>
              <a:xfrm>
                <a:off x="9387278" y="5071962"/>
                <a:ext cx="2302124" cy="1092737"/>
              </a:xfrm>
              <a:prstGeom prst="roundRect">
                <a:avLst>
                  <a:gd name="adj" fmla="val 4902"/>
                </a:avLst>
              </a:prstGeom>
              <a:solidFill>
                <a:srgbClr val="FFFF66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Programmable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Rounded Rectangle 8"/>
              <p:cNvSpPr/>
              <p:nvPr userDrawn="1"/>
            </p:nvSpPr>
            <p:spPr>
              <a:xfrm>
                <a:off x="9396269" y="5550483"/>
                <a:ext cx="2238371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Rounded Rectangle 9"/>
              <p:cNvSpPr/>
              <p:nvPr userDrawn="1"/>
            </p:nvSpPr>
            <p:spPr>
              <a:xfrm>
                <a:off x="9402290" y="5548208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7030A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Rounded Rectangle 10"/>
              <p:cNvSpPr/>
              <p:nvPr userDrawn="1"/>
            </p:nvSpPr>
            <p:spPr>
              <a:xfrm>
                <a:off x="10001579" y="5550483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ounded Rectangle 11"/>
              <p:cNvSpPr/>
              <p:nvPr userDrawn="1"/>
            </p:nvSpPr>
            <p:spPr>
              <a:xfrm>
                <a:off x="10591314" y="5540085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980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Background: What’s already there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we implemented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we plan to evaluate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59" y="4071445"/>
            <a:ext cx="5890941" cy="228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18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Background: </a:t>
            </a:r>
            <a:br>
              <a:rPr lang="en-US" dirty="0" smtClean="0"/>
            </a:br>
            <a:r>
              <a:rPr lang="en-US" dirty="0" smtClean="0"/>
              <a:t>what’s already there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9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Story…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Research Code </a:t>
            </a:r>
            <a:r>
              <a:rPr lang="en-US" dirty="0"/>
              <a:t>≠ Production </a:t>
            </a:r>
            <a:r>
              <a:rPr lang="en-US" dirty="0" smtClean="0"/>
              <a:t>quality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Distributing work</a:t>
            </a:r>
          </a:p>
          <a:p>
            <a:pPr lvl="1"/>
            <a:r>
              <a:rPr lang="en-US" dirty="0" smtClean="0"/>
              <a:t>Dynamically </a:t>
            </a:r>
            <a:r>
              <a:rPr lang="en-US" dirty="0"/>
              <a:t>load </a:t>
            </a:r>
            <a:r>
              <a:rPr lang="en-US" dirty="0" smtClean="0"/>
              <a:t>balancers?</a:t>
            </a:r>
          </a:p>
          <a:p>
            <a:pPr lvl="1"/>
            <a:r>
              <a:rPr lang="en-US" sz="2400" dirty="0" smtClean="0"/>
              <a:t>Safety </a:t>
            </a:r>
            <a:r>
              <a:rPr lang="en-US" sz="2400" dirty="0"/>
              <a:t>and security</a:t>
            </a:r>
            <a:r>
              <a:rPr lang="en-US" sz="2400" dirty="0" smtClean="0"/>
              <a:t>?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Durability</a:t>
            </a:r>
          </a:p>
          <a:p>
            <a:pPr lvl="1"/>
            <a:r>
              <a:rPr lang="en-US" dirty="0" smtClean="0"/>
              <a:t>Store balancers?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Versioning</a:t>
            </a:r>
          </a:p>
          <a:p>
            <a:pPr lvl="1"/>
            <a:r>
              <a:rPr lang="en-US" sz="2400" dirty="0" smtClean="0"/>
              <a:t>Current balancer?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4492" t="12753" r="33898"/>
          <a:stretch/>
        </p:blipFill>
        <p:spPr>
          <a:xfrm>
            <a:off x="8466749" y="651184"/>
            <a:ext cx="3465914" cy="45041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Screen Shot 2016-01-14 at 9.55.13 A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47"/>
          <a:stretch/>
        </p:blipFill>
        <p:spPr>
          <a:xfrm>
            <a:off x="6067837" y="3091903"/>
            <a:ext cx="3133486" cy="2349534"/>
          </a:xfrm>
          <a:prstGeom prst="rect">
            <a:avLst/>
          </a:prstGeom>
          <a:ln>
            <a:solidFill>
              <a:srgbClr val="0D0D0D"/>
            </a:solidFill>
          </a:ln>
        </p:spPr>
      </p:pic>
    </p:spTree>
    <p:extLst>
      <p:ext uri="{BB962C8B-B14F-4D97-AF65-F5344CB8AC3E}">
        <p14:creationId xmlns:p14="http://schemas.microsoft.com/office/powerpoint/2010/main" val="3991331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= Production Quality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1033503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OSDs provide active storage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distribute </a:t>
            </a:r>
            <a:r>
              <a:rPr lang="en-US" dirty="0"/>
              <a:t>work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Scenario: capitalize </a:t>
            </a:r>
            <a:r>
              <a:rPr lang="en-US" dirty="0" err="1" smtClean="0"/>
              <a:t>chararcters</a:t>
            </a:r>
            <a:r>
              <a:rPr lang="en-US" dirty="0" smtClean="0"/>
              <a:t> in an object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Naïve Approach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send data over network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1" name="Content Placeholder 5"/>
          <p:cNvSpPr txBox="1">
            <a:spLocks/>
          </p:cNvSpPr>
          <p:nvPr/>
        </p:nvSpPr>
        <p:spPr>
          <a:xfrm>
            <a:off x="5618692" y="1825625"/>
            <a:ext cx="5735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Active Storage (Object Interface)</a:t>
            </a:r>
          </a:p>
          <a:p>
            <a:pPr marL="0" indent="0">
              <a:buNone/>
            </a:pPr>
            <a:r>
              <a:rPr lang="en-US" sz="2400" dirty="0"/>
              <a:t>i</a:t>
            </a:r>
            <a:r>
              <a:rPr lang="en-US" sz="2400" dirty="0" smtClean="0"/>
              <a:t>nject functionality into OSD, 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upper()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Smiley Face 45"/>
          <p:cNvSpPr/>
          <p:nvPr/>
        </p:nvSpPr>
        <p:spPr>
          <a:xfrm>
            <a:off x="4356658" y="4781058"/>
            <a:ext cx="413997" cy="41399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6" name="Group 5"/>
          <p:cNvGrpSpPr/>
          <p:nvPr/>
        </p:nvGrpSpPr>
        <p:grpSpPr>
          <a:xfrm>
            <a:off x="2539042" y="4182196"/>
            <a:ext cx="2753816" cy="1339810"/>
            <a:chOff x="2539042" y="4182196"/>
            <a:chExt cx="2753816" cy="1339810"/>
          </a:xfrm>
        </p:grpSpPr>
        <p:sp>
          <p:nvSpPr>
            <p:cNvPr id="47" name="Freeform 46"/>
            <p:cNvSpPr/>
            <p:nvPr/>
          </p:nvSpPr>
          <p:spPr>
            <a:xfrm>
              <a:off x="2539042" y="4593282"/>
              <a:ext cx="1823517" cy="928724"/>
            </a:xfrm>
            <a:custGeom>
              <a:avLst/>
              <a:gdLst>
                <a:gd name="connsiteX0" fmla="*/ 0 w 5045528"/>
                <a:gd name="connsiteY0" fmla="*/ 2569707 h 2569707"/>
                <a:gd name="connsiteX1" fmla="*/ 1828800 w 5045528"/>
                <a:gd name="connsiteY1" fmla="*/ 104093 h 2569707"/>
                <a:gd name="connsiteX2" fmla="*/ 5045528 w 5045528"/>
                <a:gd name="connsiteY2" fmla="*/ 691921 h 2569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5528" h="2569707">
                  <a:moveTo>
                    <a:pt x="0" y="2569707"/>
                  </a:moveTo>
                  <a:cubicBezTo>
                    <a:pt x="493939" y="1493382"/>
                    <a:pt x="987879" y="417057"/>
                    <a:pt x="1828800" y="104093"/>
                  </a:cubicBezTo>
                  <a:cubicBezTo>
                    <a:pt x="2669721" y="-208871"/>
                    <a:pt x="3857624" y="241525"/>
                    <a:pt x="5045528" y="69192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Oval 47"/>
            <p:cNvSpPr/>
            <p:nvPr/>
          </p:nvSpPr>
          <p:spPr>
            <a:xfrm>
              <a:off x="3326692" y="4464312"/>
              <a:ext cx="247857" cy="24785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86871" y="4182196"/>
              <a:ext cx="2405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read(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068747" y="5240320"/>
            <a:ext cx="1266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upper(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2537924" y="5674254"/>
            <a:ext cx="2588269" cy="1025518"/>
            <a:chOff x="2537924" y="5674254"/>
            <a:chExt cx="2588269" cy="1025518"/>
          </a:xfrm>
        </p:grpSpPr>
        <p:sp>
          <p:nvSpPr>
            <p:cNvPr id="51" name="Freeform 50"/>
            <p:cNvSpPr/>
            <p:nvPr/>
          </p:nvSpPr>
          <p:spPr>
            <a:xfrm>
              <a:off x="2537924" y="5674254"/>
              <a:ext cx="1976952" cy="909761"/>
            </a:xfrm>
            <a:custGeom>
              <a:avLst/>
              <a:gdLst>
                <a:gd name="connsiteX0" fmla="*/ 5470072 w 5470072"/>
                <a:gd name="connsiteY0" fmla="*/ 0 h 2517239"/>
                <a:gd name="connsiteX1" fmla="*/ 2922814 w 5470072"/>
                <a:gd name="connsiteY1" fmla="*/ 2498272 h 2517239"/>
                <a:gd name="connsiteX2" fmla="*/ 0 w 5470072"/>
                <a:gd name="connsiteY2" fmla="*/ 947058 h 2517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0072" h="2517239">
                  <a:moveTo>
                    <a:pt x="5470072" y="0"/>
                  </a:moveTo>
                  <a:cubicBezTo>
                    <a:pt x="4652282" y="1170214"/>
                    <a:pt x="3834493" y="2340429"/>
                    <a:pt x="2922814" y="2498272"/>
                  </a:cubicBezTo>
                  <a:cubicBezTo>
                    <a:pt x="2011135" y="2656115"/>
                    <a:pt x="1005567" y="1801586"/>
                    <a:pt x="0" y="947058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Oval 51"/>
            <p:cNvSpPr/>
            <p:nvPr/>
          </p:nvSpPr>
          <p:spPr>
            <a:xfrm>
              <a:off x="3459632" y="6451915"/>
              <a:ext cx="247857" cy="24785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86871" y="5960041"/>
              <a:ext cx="2239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write(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en-US" sz="14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35370" y="4477096"/>
            <a:ext cx="1887573" cy="1887573"/>
            <a:chOff x="3009030" y="3554185"/>
            <a:chExt cx="1961244" cy="1961244"/>
          </a:xfrm>
        </p:grpSpPr>
        <p:sp>
          <p:nvSpPr>
            <p:cNvPr id="55" name="Rounded Rectangle 54"/>
            <p:cNvSpPr/>
            <p:nvPr/>
          </p:nvSpPr>
          <p:spPr>
            <a:xfrm>
              <a:off x="3009030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Smiley Face 38"/>
          <p:cNvSpPr/>
          <p:nvPr/>
        </p:nvSpPr>
        <p:spPr>
          <a:xfrm>
            <a:off x="9467559" y="4808343"/>
            <a:ext cx="413997" cy="41399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8" name="Group 7"/>
          <p:cNvGrpSpPr/>
          <p:nvPr/>
        </p:nvGrpSpPr>
        <p:grpSpPr>
          <a:xfrm>
            <a:off x="7618262" y="4140606"/>
            <a:ext cx="1882361" cy="1323615"/>
            <a:chOff x="7618262" y="4140606"/>
            <a:chExt cx="1882361" cy="1323615"/>
          </a:xfrm>
        </p:grpSpPr>
        <p:sp>
          <p:nvSpPr>
            <p:cNvPr id="40" name="Freeform 39"/>
            <p:cNvSpPr/>
            <p:nvPr/>
          </p:nvSpPr>
          <p:spPr>
            <a:xfrm rot="20034060" flipH="1">
              <a:off x="7618262" y="4535496"/>
              <a:ext cx="1710907" cy="928725"/>
            </a:xfrm>
            <a:custGeom>
              <a:avLst/>
              <a:gdLst>
                <a:gd name="connsiteX0" fmla="*/ 0 w 5045528"/>
                <a:gd name="connsiteY0" fmla="*/ 2569707 h 2569707"/>
                <a:gd name="connsiteX1" fmla="*/ 1828800 w 5045528"/>
                <a:gd name="connsiteY1" fmla="*/ 104093 h 2569707"/>
                <a:gd name="connsiteX2" fmla="*/ 5045528 w 5045528"/>
                <a:gd name="connsiteY2" fmla="*/ 691921 h 2569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5528" h="2569707">
                  <a:moveTo>
                    <a:pt x="0" y="2569707"/>
                  </a:moveTo>
                  <a:cubicBezTo>
                    <a:pt x="493939" y="1493382"/>
                    <a:pt x="987879" y="417057"/>
                    <a:pt x="1828800" y="104093"/>
                  </a:cubicBezTo>
                  <a:cubicBezTo>
                    <a:pt x="2669721" y="-208871"/>
                    <a:pt x="3857624" y="241525"/>
                    <a:pt x="5045528" y="69192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62511" y="4140606"/>
              <a:ext cx="14381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upper(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746271" y="4504382"/>
            <a:ext cx="1887574" cy="1887573"/>
            <a:chOff x="3009030" y="3554185"/>
            <a:chExt cx="1961244" cy="1961244"/>
          </a:xfrm>
        </p:grpSpPr>
        <p:sp>
          <p:nvSpPr>
            <p:cNvPr id="44" name="Rounded Rectangle 43"/>
            <p:cNvSpPr/>
            <p:nvPr/>
          </p:nvSpPr>
          <p:spPr>
            <a:xfrm>
              <a:off x="3009030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77288" y="5396964"/>
            <a:ext cx="693376" cy="257601"/>
            <a:chOff x="6777288" y="5396964"/>
            <a:chExt cx="693376" cy="257601"/>
          </a:xfrm>
        </p:grpSpPr>
        <p:sp>
          <p:nvSpPr>
            <p:cNvPr id="43" name="Oval 42"/>
            <p:cNvSpPr/>
            <p:nvPr/>
          </p:nvSpPr>
          <p:spPr>
            <a:xfrm>
              <a:off x="6777288" y="5406708"/>
              <a:ext cx="247857" cy="24785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Oval 36"/>
            <p:cNvSpPr/>
            <p:nvPr/>
          </p:nvSpPr>
          <p:spPr>
            <a:xfrm>
              <a:off x="7222807" y="5396964"/>
              <a:ext cx="247857" cy="24785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8" name="Straight Arrow Connector 37"/>
            <p:cNvCxnSpPr>
              <a:stCxn id="43" idx="6"/>
              <a:endCxn id="37" idx="2"/>
            </p:cNvCxnSpPr>
            <p:nvPr/>
          </p:nvCxnSpPr>
          <p:spPr>
            <a:xfrm flipV="1">
              <a:off x="7025145" y="5520893"/>
              <a:ext cx="197662" cy="9743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33"/>
          <p:cNvSpPr/>
          <p:nvPr/>
        </p:nvSpPr>
        <p:spPr>
          <a:xfrm>
            <a:off x="5811590" y="4649534"/>
            <a:ext cx="881827" cy="881827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pper</a:t>
            </a:r>
          </a:p>
          <a:p>
            <a:pPr algn="ctr"/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.so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62511" y="1593993"/>
            <a:ext cx="3182596" cy="1162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38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0" grpId="0"/>
      <p:bldP spid="39" grpId="0" animBg="1"/>
      <p:bldP spid="34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use Object Interfaces!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44" y="1747905"/>
            <a:ext cx="6106879" cy="3317981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23" y="1908986"/>
            <a:ext cx="5735177" cy="31569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034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= Production Quality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90951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OSDs provide active storage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distribute </a:t>
            </a:r>
            <a:r>
              <a:rPr lang="en-US" dirty="0"/>
              <a:t>work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RADOS reliably stores data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durability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7215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Autonomous, Self-Healing, Adaptive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9600" y="3745112"/>
            <a:ext cx="6406037" cy="2965251"/>
            <a:chOff x="7983959" y="2869965"/>
            <a:chExt cx="4033444" cy="1867016"/>
          </a:xfrm>
        </p:grpSpPr>
        <p:grpSp>
          <p:nvGrpSpPr>
            <p:cNvPr id="6" name="Group 5"/>
            <p:cNvGrpSpPr/>
            <p:nvPr/>
          </p:nvGrpSpPr>
          <p:grpSpPr>
            <a:xfrm>
              <a:off x="9415427" y="4319405"/>
              <a:ext cx="417576" cy="417576"/>
              <a:chOff x="3009031" y="3554185"/>
              <a:chExt cx="1961244" cy="196124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9961527" y="4319405"/>
              <a:ext cx="417576" cy="417576"/>
              <a:chOff x="3009031" y="3554185"/>
              <a:chExt cx="1961244" cy="1961244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0507627" y="4319405"/>
              <a:ext cx="417576" cy="417576"/>
              <a:chOff x="3009031" y="3554185"/>
              <a:chExt cx="1961244" cy="1961244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1053727" y="4319405"/>
              <a:ext cx="417576" cy="417576"/>
              <a:chOff x="3009031" y="3554185"/>
              <a:chExt cx="1961244" cy="1961244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1599827" y="4319405"/>
              <a:ext cx="417576" cy="417576"/>
              <a:chOff x="3009031" y="3554185"/>
              <a:chExt cx="1961244" cy="1961244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7983959" y="3052107"/>
              <a:ext cx="460797" cy="46079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415427" y="2869965"/>
              <a:ext cx="2583461" cy="8472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Striped, Replicated, Erasure Coded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8567322" y="2971499"/>
              <a:ext cx="843241" cy="62201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14" name="Straight Arrow Connector 13"/>
            <p:cNvCxnSpPr>
              <a:stCxn id="12" idx="2"/>
              <a:endCxn id="27" idx="0"/>
            </p:cNvCxnSpPr>
            <p:nvPr/>
          </p:nvCxnSpPr>
          <p:spPr>
            <a:xfrm flipH="1">
              <a:off x="9624215" y="3717202"/>
              <a:ext cx="1082943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2"/>
              <a:endCxn id="25" idx="0"/>
            </p:cNvCxnSpPr>
            <p:nvPr/>
          </p:nvCxnSpPr>
          <p:spPr>
            <a:xfrm flipH="1">
              <a:off x="10170315" y="3717202"/>
              <a:ext cx="536843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2"/>
              <a:endCxn id="23" idx="0"/>
            </p:cNvCxnSpPr>
            <p:nvPr/>
          </p:nvCxnSpPr>
          <p:spPr>
            <a:xfrm>
              <a:off x="10707158" y="3717202"/>
              <a:ext cx="9257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2"/>
              <a:endCxn id="21" idx="0"/>
            </p:cNvCxnSpPr>
            <p:nvPr/>
          </p:nvCxnSpPr>
          <p:spPr>
            <a:xfrm>
              <a:off x="10707158" y="3717202"/>
              <a:ext cx="555357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2"/>
              <a:endCxn id="19" idx="0"/>
            </p:cNvCxnSpPr>
            <p:nvPr/>
          </p:nvCxnSpPr>
          <p:spPr>
            <a:xfrm>
              <a:off x="10707158" y="3717202"/>
              <a:ext cx="1101457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8171204" y="2353410"/>
            <a:ext cx="3182596" cy="839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69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mplem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ystem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977</Words>
  <Application>Microsoft Macintosh PowerPoint</Application>
  <PresentationFormat>Custom</PresentationFormat>
  <Paragraphs>374</Paragraphs>
  <Slides>35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Office Theme</vt:lpstr>
      <vt:lpstr>background</vt:lpstr>
      <vt:lpstr>Implementation</vt:lpstr>
      <vt:lpstr>Systems</vt:lpstr>
      <vt:lpstr>Malacology: A Programmable Storage Framework</vt:lpstr>
      <vt:lpstr>Malacology: A Programmable Storage System</vt:lpstr>
      <vt:lpstr>PowerPoint Presentation</vt:lpstr>
      <vt:lpstr>Outline</vt:lpstr>
      <vt:lpstr>Background:  what’s already there</vt:lpstr>
      <vt:lpstr>A Quick Story…</vt:lpstr>
      <vt:lpstr>Ceph = Production Quality Distributed System</vt:lpstr>
      <vt:lpstr>People use Object Interfaces!</vt:lpstr>
      <vt:lpstr>Ceph = Production Quality Distributed System</vt:lpstr>
      <vt:lpstr>Ceph = Production Quality Distributed System</vt:lpstr>
      <vt:lpstr>Design &amp; Implementation</vt:lpstr>
      <vt:lpstr>Malacology Design</vt:lpstr>
      <vt:lpstr>1. Safely Load Dynamic Object/Balancer Interfaces</vt:lpstr>
      <vt:lpstr>1. Safely Load Dynamic Object/Balancer Interfaces</vt:lpstr>
      <vt:lpstr>1. Safely Load Dynamic Object/Balancer Interfaces</vt:lpstr>
      <vt:lpstr>1. Safely Load Dynamic Object/Balancer Interfaces</vt:lpstr>
      <vt:lpstr>PowerPoint Presentation</vt:lpstr>
      <vt:lpstr>1. Safely Load Dynamic Object/Balancer Interfaces</vt:lpstr>
      <vt:lpstr>1. Safely Load Dynamic Object/Balancer Interfaces</vt:lpstr>
      <vt:lpstr>Malacology Design</vt:lpstr>
      <vt:lpstr>2. Store Interfaces in RADOS</vt:lpstr>
      <vt:lpstr>3. Specify Current Interface in MDS/PG Map</vt:lpstr>
      <vt:lpstr>Recap: Re-used Ceph Components!</vt:lpstr>
      <vt:lpstr>Systems on Malacology</vt:lpstr>
      <vt:lpstr>Mantle: Programmable Metadata Load Balancer</vt:lpstr>
      <vt:lpstr>Zlog: Distributed Shared Commit Log</vt:lpstr>
      <vt:lpstr>MapReduce: Distributed Computation Framework</vt:lpstr>
      <vt:lpstr>Programmability Evaluation</vt:lpstr>
      <vt:lpstr>Need your input ?</vt:lpstr>
      <vt:lpstr>Motivation: CROSS</vt:lpstr>
      <vt:lpstr>Malacology</vt:lpstr>
      <vt:lpstr>Lua </vt:lpstr>
      <vt:lpstr>PowerPoint Presentation</vt:lpstr>
      <vt:lpstr>Extra</vt:lpstr>
      <vt:lpstr>PowerPoint Presentation</vt:lpstr>
    </vt:vector>
  </TitlesOfParts>
  <Company>Hewlett 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Malacology: Studying the Malleability of Programmable Storage</dc:title>
  <dc:creator>Sevilla, Michael</dc:creator>
  <cp:lastModifiedBy>Michael Sevilla</cp:lastModifiedBy>
  <cp:revision>73</cp:revision>
  <dcterms:created xsi:type="dcterms:W3CDTF">2016-02-18T16:35:01Z</dcterms:created>
  <dcterms:modified xsi:type="dcterms:W3CDTF">2016-10-14T00:30:46Z</dcterms:modified>
</cp:coreProperties>
</file>