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0"/>
  </p:notesMasterIdLst>
  <p:sldIdLst>
    <p:sldId id="256" r:id="rId5"/>
    <p:sldId id="258" r:id="rId6"/>
    <p:sldId id="303" r:id="rId7"/>
    <p:sldId id="304" r:id="rId8"/>
    <p:sldId id="305" r:id="rId9"/>
    <p:sldId id="306" r:id="rId10"/>
    <p:sldId id="307" r:id="rId11"/>
    <p:sldId id="296" r:id="rId12"/>
    <p:sldId id="301" r:id="rId13"/>
    <p:sldId id="302" r:id="rId14"/>
    <p:sldId id="291" r:id="rId15"/>
    <p:sldId id="270" r:id="rId16"/>
    <p:sldId id="294" r:id="rId17"/>
    <p:sldId id="272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79E"/>
    <a:srgbClr val="F055E8"/>
    <a:srgbClr val="23292E"/>
    <a:srgbClr val="7ED0DC"/>
    <a:srgbClr val="879FFF"/>
    <a:srgbClr val="00B050"/>
    <a:srgbClr val="7030A0"/>
    <a:srgbClr val="000000"/>
    <a:srgbClr val="F7A39F"/>
    <a:srgbClr val="F0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8" autoAdjust="0"/>
    <p:restoredTop sz="95462" autoAdjust="0"/>
  </p:normalViewPr>
  <p:slideViewPr>
    <p:cSldViewPr snapToGrid="0">
      <p:cViewPr varScale="1">
        <p:scale>
          <a:sx n="135" d="100"/>
          <a:sy n="135" d="100"/>
        </p:scale>
        <p:origin x="-128" y="-3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C9F1-AAD0-495C-933B-F901D4FCD036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341-26C0-4A86-AD44-E110A3BE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baseline="0" dirty="0" smtClean="0"/>
              <a:t> Provides storage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capitalize all letters in an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3100" y="3509245"/>
            <a:ext cx="3303616" cy="1145860"/>
            <a:chOff x="8751640" y="5583098"/>
            <a:chExt cx="3303616" cy="114586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6" name="Rounded Rectangle 15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11" name="Rounded Rectangle 10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93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98159" y="5537855"/>
            <a:ext cx="5868035" cy="633690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399" y="4386755"/>
            <a:ext cx="3994941" cy="531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2D337-461E-4643-BF30-2E34C07375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02038"/>
            <a:ext cx="4829857" cy="1873345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59277" y="3581787"/>
            <a:ext cx="2510147" cy="1194884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03033" y="3950609"/>
            <a:ext cx="2447611" cy="5648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400" y="4424353"/>
            <a:ext cx="3761826" cy="500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B39C7-63F4-40EE-A4D4-5F29ACB1D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39636"/>
            <a:ext cx="4548027" cy="1764032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07342" y="4127654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560951" y="4125006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7114560" y="4109758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666741" y="4154062"/>
            <a:ext cx="2743200" cy="365125"/>
          </a:xfrm>
        </p:spPr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03A-1341-45AE-8AE5-9E342A2C38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85E4-B586-4D50-9BA0-0F3A58A49C8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8791031" y="6408607"/>
            <a:ext cx="3303616" cy="356758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B2E-1286-4A75-915E-AE937742E7F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364862" y="5571633"/>
            <a:ext cx="1652092" cy="786431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406022" y="5914305"/>
            <a:ext cx="1610932" cy="3717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32E-3E9D-4011-B87F-F9F35BE171A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407857" y="5915895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839159" y="5917532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1263585" y="5910049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Malacology: A Programmable Storage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Noah Watkins, </a:t>
            </a:r>
            <a:r>
              <a:rPr lang="en-US" b="1" dirty="0" smtClean="0"/>
              <a:t>Michael </a:t>
            </a:r>
            <a:r>
              <a:rPr lang="en-US" b="1" dirty="0" err="1" smtClean="0"/>
              <a:t>Sevilla</a:t>
            </a:r>
            <a:r>
              <a:rPr lang="en-US" dirty="0" smtClean="0"/>
              <a:t>, Ivo Jimenez, Carlos </a:t>
            </a:r>
            <a:r>
              <a:rPr lang="en-US" dirty="0" err="1" smtClean="0"/>
              <a:t>Maltzahn</a:t>
            </a:r>
            <a:r>
              <a:rPr lang="en-US" dirty="0" smtClean="0"/>
              <a:t>, Ike </a:t>
            </a:r>
            <a:r>
              <a:rPr lang="en-US" dirty="0" err="1" smtClean="0"/>
              <a:t>Nassi</a:t>
            </a:r>
            <a:r>
              <a:rPr lang="en-US" dirty="0" smtClean="0"/>
              <a:t>, Scott Brandt, Sage Weil, Greg </a:t>
            </a:r>
            <a:r>
              <a:rPr lang="en-US" dirty="0" err="1" smtClean="0"/>
              <a:t>Farnum</a:t>
            </a:r>
            <a:r>
              <a:rPr lang="en-US" dirty="0" smtClean="0"/>
              <a:t>, Sam </a:t>
            </a:r>
            <a:r>
              <a:rPr lang="en-US" dirty="0" err="1" smtClean="0"/>
              <a:t>Fineberg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February 19,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71694"/>
              </p:ext>
            </p:extLst>
          </p:nvPr>
        </p:nvGraphicFramePr>
        <p:xfrm>
          <a:off x="1725435" y="1578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90238" y="2143568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88129" y="2144723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1261297" y="2941784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799467" y="2933553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187037" y="7087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580737" y="7087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733137" y="8611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339437" y="8611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491837" y="10135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1241137" y="7214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1634837" y="7214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1787237" y="8738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1393537" y="8738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1545937" y="10262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650587" y="133105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91987" y="135645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36355" y="684510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079011" y="2155113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023265" y="2167813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6605156" y="285851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4633192" y="2831964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3875810" y="7203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4269510" y="7203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4421910" y="8727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4028210" y="8727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4180610" y="10251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4929910" y="7330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5323610" y="7330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5476010" y="8854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5082310" y="8854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5234710" y="10378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4339360" y="1342600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80760" y="1368000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03110" y="682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8484756" y="2133178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117284" y="2134333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10687627" y="278693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9050482" y="2819265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8281555" y="6983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8675255" y="6983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8827655" y="8507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8433955" y="8507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8586355" y="10031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9335655" y="7110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9729355" y="7110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9881755" y="8634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9488055" y="8634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9640455" y="10158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8745105" y="132066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9957955" y="1174615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350500" y="711065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10152758" y="1134468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8853055" y="1274168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5545001" y="2932702"/>
            <a:ext cx="537930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5505713" y="1308803"/>
            <a:ext cx="1279550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4451613" y="1296103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06268" y="669541"/>
            <a:ext cx="18033" cy="305964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3144333" y="188252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7018577" y="374570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9496799" y="373037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4622451" y="207808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50455" y="1311112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1616364" y="1299567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049668" y="671851"/>
            <a:ext cx="18033" cy="305964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1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Research Code </a:t>
            </a:r>
            <a:r>
              <a:rPr lang="en-US" dirty="0"/>
              <a:t>≠ Production </a:t>
            </a:r>
            <a:r>
              <a:rPr lang="en-US" dirty="0" smtClean="0"/>
              <a:t>quality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Distributing work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load </a:t>
            </a:r>
            <a:r>
              <a:rPr lang="en-US" dirty="0" smtClean="0"/>
              <a:t>balancers?</a:t>
            </a:r>
          </a:p>
          <a:p>
            <a:pPr lvl="1"/>
            <a:r>
              <a:rPr lang="en-US" sz="2400" dirty="0" smtClean="0"/>
              <a:t>Safety </a:t>
            </a:r>
            <a:r>
              <a:rPr lang="en-US" sz="2400" dirty="0"/>
              <a:t>and security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Store balancers?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Versioning</a:t>
            </a:r>
          </a:p>
          <a:p>
            <a:pPr lvl="1"/>
            <a:r>
              <a:rPr lang="en-US" sz="2400" dirty="0" smtClean="0"/>
              <a:t>Current balancer?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92" t="12753" r="33898"/>
          <a:stretch/>
        </p:blipFill>
        <p:spPr>
          <a:xfrm>
            <a:off x="8466749" y="651184"/>
            <a:ext cx="3465914" cy="450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01-14 at 9.55.13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6067837" y="3091903"/>
            <a:ext cx="3133486" cy="23495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91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335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Scenario: capitalize </a:t>
            </a:r>
            <a:r>
              <a:rPr lang="en-US" dirty="0" err="1" smtClean="0"/>
              <a:t>chararcters</a:t>
            </a:r>
            <a:r>
              <a:rPr lang="en-US" dirty="0" smtClean="0"/>
              <a:t> in an object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Naïve Approach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send data over network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618692" y="1825625"/>
            <a:ext cx="5735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Active Storage (Object Interface)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nject functionality into OSD, 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356658" y="4781058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2539042" y="4182196"/>
            <a:ext cx="2753816" cy="1339810"/>
            <a:chOff x="2539042" y="4182196"/>
            <a:chExt cx="2753816" cy="1339810"/>
          </a:xfrm>
        </p:grpSpPr>
        <p:sp>
          <p:nvSpPr>
            <p:cNvPr id="47" name="Freeform 46"/>
            <p:cNvSpPr/>
            <p:nvPr/>
          </p:nvSpPr>
          <p:spPr>
            <a:xfrm>
              <a:off x="2539042" y="4593282"/>
              <a:ext cx="1823517" cy="928724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>
              <a:off x="3326692" y="4464312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871" y="4182196"/>
              <a:ext cx="240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8747" y="5240320"/>
            <a:ext cx="126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37924" y="5674254"/>
            <a:ext cx="2588269" cy="1025518"/>
            <a:chOff x="2537924" y="5674254"/>
            <a:chExt cx="2588269" cy="1025518"/>
          </a:xfrm>
        </p:grpSpPr>
        <p:sp>
          <p:nvSpPr>
            <p:cNvPr id="51" name="Freeform 50"/>
            <p:cNvSpPr/>
            <p:nvPr/>
          </p:nvSpPr>
          <p:spPr>
            <a:xfrm>
              <a:off x="2537924" y="5674254"/>
              <a:ext cx="1976952" cy="909761"/>
            </a:xfrm>
            <a:custGeom>
              <a:avLst/>
              <a:gdLst>
                <a:gd name="connsiteX0" fmla="*/ 5470072 w 5470072"/>
                <a:gd name="connsiteY0" fmla="*/ 0 h 2517239"/>
                <a:gd name="connsiteX1" fmla="*/ 2922814 w 5470072"/>
                <a:gd name="connsiteY1" fmla="*/ 2498272 h 2517239"/>
                <a:gd name="connsiteX2" fmla="*/ 0 w 5470072"/>
                <a:gd name="connsiteY2" fmla="*/ 947058 h 25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072" h="2517239">
                  <a:moveTo>
                    <a:pt x="5470072" y="0"/>
                  </a:moveTo>
                  <a:cubicBezTo>
                    <a:pt x="4652282" y="1170214"/>
                    <a:pt x="3834493" y="2340429"/>
                    <a:pt x="2922814" y="2498272"/>
                  </a:cubicBezTo>
                  <a:cubicBezTo>
                    <a:pt x="2011135" y="2656115"/>
                    <a:pt x="1005567" y="1801586"/>
                    <a:pt x="0" y="9470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>
              <a:off x="3459632" y="6451915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6871" y="5960041"/>
              <a:ext cx="223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370" y="4477096"/>
            <a:ext cx="1887573" cy="1887573"/>
            <a:chOff x="3009030" y="3554185"/>
            <a:chExt cx="1961244" cy="1961244"/>
          </a:xfrm>
        </p:grpSpPr>
        <p:sp>
          <p:nvSpPr>
            <p:cNvPr id="55" name="Rounded Rectangle 54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Smiley Face 38"/>
          <p:cNvSpPr/>
          <p:nvPr/>
        </p:nvSpPr>
        <p:spPr>
          <a:xfrm>
            <a:off x="9467559" y="4808343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7618262" y="4140606"/>
            <a:ext cx="1882361" cy="1323615"/>
            <a:chOff x="7618262" y="4140606"/>
            <a:chExt cx="1882361" cy="1323615"/>
          </a:xfrm>
        </p:grpSpPr>
        <p:sp>
          <p:nvSpPr>
            <p:cNvPr id="40" name="Freeform 39"/>
            <p:cNvSpPr/>
            <p:nvPr/>
          </p:nvSpPr>
          <p:spPr>
            <a:xfrm rot="20034060" flipH="1">
              <a:off x="7618262" y="4535496"/>
              <a:ext cx="1710907" cy="928725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62511" y="4140606"/>
              <a:ext cx="143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upper(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6271" y="4504382"/>
            <a:ext cx="1887574" cy="1887573"/>
            <a:chOff x="3009030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7288" y="5396964"/>
            <a:ext cx="693376" cy="257601"/>
            <a:chOff x="6777288" y="5396964"/>
            <a:chExt cx="693376" cy="257601"/>
          </a:xfrm>
        </p:grpSpPr>
        <p:sp>
          <p:nvSpPr>
            <p:cNvPr id="43" name="Oval 42"/>
            <p:cNvSpPr/>
            <p:nvPr/>
          </p:nvSpPr>
          <p:spPr>
            <a:xfrm>
              <a:off x="6777288" y="5406708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22807" y="5396964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>
              <a:stCxn id="43" idx="6"/>
              <a:endCxn id="37" idx="2"/>
            </p:cNvCxnSpPr>
            <p:nvPr/>
          </p:nvCxnSpPr>
          <p:spPr>
            <a:xfrm flipV="1">
              <a:off x="7025145" y="5520893"/>
              <a:ext cx="197662" cy="974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811590" y="4649534"/>
            <a:ext cx="881827" cy="881827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pper</a:t>
            </a:r>
          </a:p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2511" y="1593993"/>
            <a:ext cx="3182596" cy="116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39" grpId="0" animBg="1"/>
      <p:bldP spid="3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use Object Interfaces!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" y="1747905"/>
            <a:ext cx="6106879" cy="331798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23" y="1908986"/>
            <a:ext cx="5735177" cy="3156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3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RADOS reliably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Autonomous, Self-Healing, Adaptive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3745112"/>
            <a:ext cx="6406037" cy="2965251"/>
            <a:chOff x="7983959" y="2869965"/>
            <a:chExt cx="4033444" cy="1867016"/>
          </a:xfrm>
        </p:grpSpPr>
        <p:grpSp>
          <p:nvGrpSpPr>
            <p:cNvPr id="6" name="Group 5"/>
            <p:cNvGrpSpPr/>
            <p:nvPr/>
          </p:nvGrpSpPr>
          <p:grpSpPr>
            <a:xfrm>
              <a:off x="9415427" y="4319405"/>
              <a:ext cx="417576" cy="417576"/>
              <a:chOff x="3009031" y="3554185"/>
              <a:chExt cx="1961244" cy="19612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61527" y="4319405"/>
              <a:ext cx="417576" cy="417576"/>
              <a:chOff x="3009031" y="3554185"/>
              <a:chExt cx="1961244" cy="19612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507627" y="4319405"/>
              <a:ext cx="417576" cy="417576"/>
              <a:chOff x="3009031" y="3554185"/>
              <a:chExt cx="1961244" cy="196124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053727" y="4319405"/>
              <a:ext cx="417576" cy="417576"/>
              <a:chOff x="3009031" y="3554185"/>
              <a:chExt cx="1961244" cy="196124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99827" y="4319405"/>
              <a:ext cx="417576" cy="417576"/>
              <a:chOff x="3009031" y="3554185"/>
              <a:chExt cx="1961244" cy="19612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983959" y="3052107"/>
              <a:ext cx="460797" cy="4607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15427" y="2869965"/>
              <a:ext cx="2583461" cy="847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Striped, Replicated, Erasure Coded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567322" y="2971499"/>
              <a:ext cx="843241" cy="622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4" name="Straight Arrow Connector 13"/>
            <p:cNvCxnSpPr>
              <a:stCxn id="12" idx="2"/>
              <a:endCxn id="27" idx="0"/>
            </p:cNvCxnSpPr>
            <p:nvPr/>
          </p:nvCxnSpPr>
          <p:spPr>
            <a:xfrm flipH="1">
              <a:off x="9624215" y="3717202"/>
              <a:ext cx="10829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25" idx="0"/>
            </p:cNvCxnSpPr>
            <p:nvPr/>
          </p:nvCxnSpPr>
          <p:spPr>
            <a:xfrm flipH="1">
              <a:off x="10170315" y="3717202"/>
              <a:ext cx="5368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23" idx="0"/>
            </p:cNvCxnSpPr>
            <p:nvPr/>
          </p:nvCxnSpPr>
          <p:spPr>
            <a:xfrm>
              <a:off x="10707158" y="3717202"/>
              <a:ext cx="92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21" idx="0"/>
            </p:cNvCxnSpPr>
            <p:nvPr/>
          </p:nvCxnSpPr>
          <p:spPr>
            <a:xfrm>
              <a:off x="10707158" y="3717202"/>
              <a:ext cx="5553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>
              <a:off x="10707158" y="3717202"/>
              <a:ext cx="11014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71204" y="2353410"/>
            <a:ext cx="3182596" cy="839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31755" y="2504877"/>
            <a:ext cx="1144922" cy="69167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Object Interface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433024" y="2687048"/>
            <a:ext cx="681092" cy="591861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>
                <a:gd name="adj" fmla="val 11388"/>
              </a:avLst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19946" y="4896010"/>
              <a:ext cx="1775733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766244" y="2454926"/>
            <a:ext cx="1049015" cy="574841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rial"/>
                <a:cs typeface="Arial"/>
              </a:rPr>
              <a:t>LuaVM</a:t>
            </a:r>
            <a:endParaRPr lang="en-US" sz="1200" b="1" dirty="0" smtClean="0">
              <a:latin typeface="Arial"/>
              <a:cs typeface="Arial"/>
            </a:endParaRPr>
          </a:p>
          <a:p>
            <a:pPr algn="ctr"/>
            <a:r>
              <a:rPr lang="en-US" sz="1200" b="1" dirty="0" smtClean="0">
                <a:latin typeface="Arial"/>
                <a:cs typeface="Arial"/>
              </a:rPr>
              <a:t>(OSD API)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24" name="Curved Connector 23"/>
          <p:cNvCxnSpPr>
            <a:stCxn id="22" idx="3"/>
            <a:endCxn id="152" idx="1"/>
          </p:cNvCxnSpPr>
          <p:nvPr/>
        </p:nvCxnSpPr>
        <p:spPr>
          <a:xfrm>
            <a:off x="3376677" y="2850715"/>
            <a:ext cx="650241" cy="4670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35870" y="3528551"/>
            <a:ext cx="1144922" cy="73928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Policy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40" name="Curved Connector 39"/>
          <p:cNvCxnSpPr>
            <a:stCxn id="27" idx="3"/>
            <a:endCxn id="152" idx="1"/>
          </p:cNvCxnSpPr>
          <p:nvPr/>
        </p:nvCxnSpPr>
        <p:spPr>
          <a:xfrm flipV="1">
            <a:off x="3380792" y="3317777"/>
            <a:ext cx="646126" cy="5804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330158" y="5955557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</p:cNvCxnSpPr>
          <p:nvPr/>
        </p:nvCxnSpPr>
        <p:spPr>
          <a:xfrm rot="16200000" flipV="1">
            <a:off x="466877" y="5618991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405253" y="3330745"/>
            <a:ext cx="740788" cy="652437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MDS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Rounded Rectangle 143"/>
          <p:cNvSpPr/>
          <p:nvPr/>
        </p:nvSpPr>
        <p:spPr>
          <a:xfrm>
            <a:off x="6805560" y="3729169"/>
            <a:ext cx="1049015" cy="500782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rial"/>
                <a:cs typeface="Arial"/>
              </a:rPr>
              <a:t>LuaVM</a:t>
            </a:r>
            <a:endParaRPr lang="en-US" sz="1200" b="1" dirty="0" smtClean="0">
              <a:latin typeface="Arial"/>
              <a:cs typeface="Arial"/>
            </a:endParaRPr>
          </a:p>
          <a:p>
            <a:pPr algn="ctr"/>
            <a:r>
              <a:rPr lang="en-US" sz="1200" b="1" dirty="0" smtClean="0">
                <a:latin typeface="Arial"/>
                <a:cs typeface="Arial"/>
              </a:rPr>
              <a:t>(MDS API)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026918" y="2678501"/>
            <a:ext cx="1453784" cy="1278551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urved Connector 153"/>
          <p:cNvCxnSpPr>
            <a:stCxn id="152" idx="3"/>
            <a:endCxn id="144" idx="1"/>
          </p:cNvCxnSpPr>
          <p:nvPr/>
        </p:nvCxnSpPr>
        <p:spPr>
          <a:xfrm>
            <a:off x="5480702" y="3317777"/>
            <a:ext cx="1324858" cy="6617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52" idx="3"/>
            <a:endCxn id="23" idx="1"/>
          </p:cNvCxnSpPr>
          <p:nvPr/>
        </p:nvCxnSpPr>
        <p:spPr>
          <a:xfrm flipV="1">
            <a:off x="5480702" y="2742347"/>
            <a:ext cx="1285542" cy="57543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742977" y="2589215"/>
            <a:ext cx="833791" cy="516511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Object Interface </a:t>
            </a:r>
            <a:r>
              <a:rPr lang="en-US" sz="1100" b="1" dirty="0" err="1" smtClean="0">
                <a:latin typeface="Arial"/>
                <a:cs typeface="Arial"/>
              </a:rPr>
              <a:t>vX.Y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722777" y="3512584"/>
            <a:ext cx="823497" cy="510134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100" b="1" dirty="0" smtClean="0">
                <a:latin typeface="Arial"/>
                <a:cs typeface="Arial"/>
              </a:rPr>
              <a:t>Policy </a:t>
            </a:r>
          </a:p>
          <a:p>
            <a:pPr algn="ctr"/>
            <a:r>
              <a:rPr lang="en-US" sz="1100" b="1" dirty="0" err="1" smtClean="0">
                <a:latin typeface="Arial"/>
                <a:cs typeface="Arial"/>
              </a:rPr>
              <a:t>vX.Y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857601" y="5853547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latin typeface="Arial"/>
                <a:cs typeface="Arial"/>
              </a:rPr>
              <a:t>v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391403" y="5281014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4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157" grpId="0" animBg="1"/>
      <p:bldP spid="158" grpId="0" animBg="1"/>
      <p:bldP spid="160" grpId="0" animBg="1"/>
      <p:bldP spid="1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02463" y="2079967"/>
            <a:ext cx="4675129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 Offerings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62180" y="4039513"/>
            <a:ext cx="9115412" cy="2214162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robust, production quality distributed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Malacology: A Programmable Storage System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03430" y="3749204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07181" y="4572234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465308" y="4082377"/>
            <a:ext cx="6372030" cy="1626831"/>
            <a:chOff x="3399167" y="4386744"/>
            <a:chExt cx="6372030" cy="1626831"/>
          </a:xfrm>
        </p:grpSpPr>
        <p:grpSp>
          <p:nvGrpSpPr>
            <p:cNvPr id="11" name="Group 10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1373744" y="2080564"/>
            <a:ext cx="4369864" cy="1867473"/>
            <a:chOff x="2091374" y="2393081"/>
            <a:chExt cx="4369864" cy="1867473"/>
          </a:xfrm>
        </p:grpSpPr>
        <p:grpSp>
          <p:nvGrpSpPr>
            <p:cNvPr id="8" name="Group 7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5820721" y="2700094"/>
            <a:ext cx="4545660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32948" y="269547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7658" y="268464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043533" y="2687133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3" grpId="0" animBg="1"/>
      <p:bldP spid="9" grpId="0" animBg="1"/>
      <p:bldP spid="10" grpId="0" animBg="1"/>
      <p:bldP spid="126" grpId="0" animBg="1"/>
      <p:bldP spid="49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738206" y="2407118"/>
            <a:ext cx="485554" cy="485554"/>
            <a:chOff x="5437726" y="4672798"/>
            <a:chExt cx="452260" cy="452260"/>
          </a:xfrm>
        </p:grpSpPr>
        <p:sp>
          <p:nvSpPr>
            <p:cNvPr id="28" name="Rounded Rectangle 27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800118" y="11516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miley Face 83"/>
          <p:cNvSpPr/>
          <p:nvPr/>
        </p:nvSpPr>
        <p:spPr>
          <a:xfrm>
            <a:off x="4846320" y="9347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Rounded Rectangle 84"/>
          <p:cNvSpPr/>
          <p:nvPr/>
        </p:nvSpPr>
        <p:spPr>
          <a:xfrm>
            <a:off x="6952518" y="13040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04918" y="14564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140960" y="2902489"/>
            <a:ext cx="511271" cy="511271"/>
            <a:chOff x="4243616" y="5502638"/>
            <a:chExt cx="417576" cy="417576"/>
          </a:xfrm>
        </p:grpSpPr>
        <p:sp>
          <p:nvSpPr>
            <p:cNvPr id="94" name="Rounded Rectangle 93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890606" y="2559518"/>
            <a:ext cx="485554" cy="485554"/>
            <a:chOff x="5437726" y="4672798"/>
            <a:chExt cx="452260" cy="452260"/>
          </a:xfrm>
        </p:grpSpPr>
        <p:sp>
          <p:nvSpPr>
            <p:cNvPr id="100" name="Rounded Rectangle 99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043006" y="2711918"/>
            <a:ext cx="485554" cy="485554"/>
            <a:chOff x="5437726" y="4672798"/>
            <a:chExt cx="452260" cy="452260"/>
          </a:xfrm>
        </p:grpSpPr>
        <p:sp>
          <p:nvSpPr>
            <p:cNvPr id="103" name="Rounded Rectangle 102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195406" y="2864318"/>
            <a:ext cx="485554" cy="485554"/>
            <a:chOff x="5437726" y="4672798"/>
            <a:chExt cx="452260" cy="452260"/>
          </a:xfrm>
        </p:grpSpPr>
        <p:sp>
          <p:nvSpPr>
            <p:cNvPr id="106" name="Rounded Rectangle 10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Rounded Rectangular Callout 81"/>
          <p:cNvSpPr/>
          <p:nvPr/>
        </p:nvSpPr>
        <p:spPr>
          <a:xfrm>
            <a:off x="7863840" y="1107440"/>
            <a:ext cx="3197860" cy="833120"/>
          </a:xfrm>
          <a:prstGeom prst="wedgeRoundRectCallout">
            <a:avLst>
              <a:gd name="adj1" fmla="val -63624"/>
              <a:gd name="adj2" fmla="val 1629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Service Metadata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Maps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MDSMap.cc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MONMap.cc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7884160" y="2326640"/>
            <a:ext cx="3177540" cy="802640"/>
          </a:xfrm>
          <a:prstGeom prst="wedgeRoundRectCallout">
            <a:avLst>
              <a:gd name="adj1" fmla="val -66650"/>
              <a:gd name="adj2" fmla="val 3633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Data/IO Interface 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Class Handler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cls.cc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4998720" y="10871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Smiley Face 109"/>
          <p:cNvSpPr/>
          <p:nvPr/>
        </p:nvSpPr>
        <p:spPr>
          <a:xfrm>
            <a:off x="5151120" y="12395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Smiley Face 110"/>
          <p:cNvSpPr/>
          <p:nvPr/>
        </p:nvSpPr>
        <p:spPr>
          <a:xfrm>
            <a:off x="5303520" y="13919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Rounded Rectangular Callout 107"/>
          <p:cNvSpPr/>
          <p:nvPr/>
        </p:nvSpPr>
        <p:spPr>
          <a:xfrm>
            <a:off x="1016000" y="1158240"/>
            <a:ext cx="3749040" cy="833120"/>
          </a:xfrm>
          <a:prstGeom prst="wedgeRoundRectCallout">
            <a:avLst>
              <a:gd name="adj1" fmla="val 72721"/>
              <a:gd name="adj2" fmla="val 898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Shared Resource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Client, Library</a:t>
            </a: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handle_capabilities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988560" y="2750089"/>
            <a:ext cx="511271" cy="511271"/>
            <a:chOff x="4243616" y="5502638"/>
            <a:chExt cx="417576" cy="417576"/>
          </a:xfrm>
        </p:grpSpPr>
        <p:sp>
          <p:nvSpPr>
            <p:cNvPr id="88" name="Rounded Rectangle 87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36160" y="2597689"/>
            <a:ext cx="511271" cy="511271"/>
            <a:chOff x="4243616" y="5502638"/>
            <a:chExt cx="417576" cy="417576"/>
          </a:xfrm>
        </p:grpSpPr>
        <p:sp>
          <p:nvSpPr>
            <p:cNvPr id="10" name="Rounded Rectangle 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ular Callout 82"/>
          <p:cNvSpPr/>
          <p:nvPr/>
        </p:nvSpPr>
        <p:spPr>
          <a:xfrm>
            <a:off x="977900" y="2915920"/>
            <a:ext cx="3807460" cy="782320"/>
          </a:xfrm>
          <a:prstGeom prst="wedgeRoundRectCallout">
            <a:avLst>
              <a:gd name="adj1" fmla="val 56661"/>
              <a:gd name="adj2" fmla="val -4615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Durability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Objecter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localize()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990600" y="2062480"/>
            <a:ext cx="3794760" cy="782320"/>
          </a:xfrm>
          <a:prstGeom prst="wedgeRoundRectCallout">
            <a:avLst>
              <a:gd name="adj1" fmla="val 58635"/>
              <a:gd name="adj2" fmla="val 4345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Load Balancing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Metadata Balancer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rebalance()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61280" y="21640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MDS Nodes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212080" y="85344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75680" y="17068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 Nodes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963920" y="282448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OSD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4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738206" y="2407118"/>
            <a:ext cx="485554" cy="485554"/>
            <a:chOff x="5437726" y="4672798"/>
            <a:chExt cx="452260" cy="452260"/>
          </a:xfrm>
        </p:grpSpPr>
        <p:sp>
          <p:nvSpPr>
            <p:cNvPr id="28" name="Rounded Rectangle 27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800118" y="11516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miley Face 83"/>
          <p:cNvSpPr/>
          <p:nvPr/>
        </p:nvSpPr>
        <p:spPr>
          <a:xfrm>
            <a:off x="4846320" y="9347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Rounded Rectangle 84"/>
          <p:cNvSpPr/>
          <p:nvPr/>
        </p:nvSpPr>
        <p:spPr>
          <a:xfrm>
            <a:off x="6952518" y="13040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04918" y="14564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140960" y="2902489"/>
            <a:ext cx="511271" cy="511271"/>
            <a:chOff x="4243616" y="5502638"/>
            <a:chExt cx="417576" cy="417576"/>
          </a:xfrm>
        </p:grpSpPr>
        <p:sp>
          <p:nvSpPr>
            <p:cNvPr id="94" name="Rounded Rectangle 93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890606" y="2559518"/>
            <a:ext cx="485554" cy="485554"/>
            <a:chOff x="5437726" y="4672798"/>
            <a:chExt cx="452260" cy="452260"/>
          </a:xfrm>
        </p:grpSpPr>
        <p:sp>
          <p:nvSpPr>
            <p:cNvPr id="100" name="Rounded Rectangle 99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043006" y="2711918"/>
            <a:ext cx="485554" cy="485554"/>
            <a:chOff x="5437726" y="4672798"/>
            <a:chExt cx="452260" cy="452260"/>
          </a:xfrm>
        </p:grpSpPr>
        <p:sp>
          <p:nvSpPr>
            <p:cNvPr id="103" name="Rounded Rectangle 102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195406" y="2864318"/>
            <a:ext cx="485554" cy="485554"/>
            <a:chOff x="5437726" y="4672798"/>
            <a:chExt cx="452260" cy="452260"/>
          </a:xfrm>
        </p:grpSpPr>
        <p:sp>
          <p:nvSpPr>
            <p:cNvPr id="106" name="Rounded Rectangle 10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Rounded Rectangular Callout 81"/>
          <p:cNvSpPr/>
          <p:nvPr/>
        </p:nvSpPr>
        <p:spPr>
          <a:xfrm>
            <a:off x="7863840" y="1107440"/>
            <a:ext cx="3197860" cy="833120"/>
          </a:xfrm>
          <a:prstGeom prst="wedgeRoundRectCallout">
            <a:avLst>
              <a:gd name="adj1" fmla="val -60447"/>
              <a:gd name="adj2" fmla="val 4104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Service Metadata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Maps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7884160" y="2326640"/>
            <a:ext cx="3177540" cy="802640"/>
          </a:xfrm>
          <a:prstGeom prst="wedgeRoundRectCallout">
            <a:avLst>
              <a:gd name="adj1" fmla="val -60655"/>
              <a:gd name="adj2" fmla="val 4107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Data/IO Interface 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Class Handler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4998720" y="10871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Smiley Face 109"/>
          <p:cNvSpPr/>
          <p:nvPr/>
        </p:nvSpPr>
        <p:spPr>
          <a:xfrm>
            <a:off x="5151120" y="12395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Smiley Face 110"/>
          <p:cNvSpPr/>
          <p:nvPr/>
        </p:nvSpPr>
        <p:spPr>
          <a:xfrm>
            <a:off x="5303520" y="13919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Rounded Rectangular Callout 107"/>
          <p:cNvSpPr/>
          <p:nvPr/>
        </p:nvSpPr>
        <p:spPr>
          <a:xfrm>
            <a:off x="1003300" y="1158240"/>
            <a:ext cx="3761740" cy="833120"/>
          </a:xfrm>
          <a:prstGeom prst="wedgeRoundRectCallout">
            <a:avLst>
              <a:gd name="adj1" fmla="val 66633"/>
              <a:gd name="adj2" fmla="val 5933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Shared Resource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Client, Library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988560" y="2750089"/>
            <a:ext cx="511271" cy="511271"/>
            <a:chOff x="4243616" y="5502638"/>
            <a:chExt cx="417576" cy="417576"/>
          </a:xfrm>
        </p:grpSpPr>
        <p:sp>
          <p:nvSpPr>
            <p:cNvPr id="88" name="Rounded Rectangle 87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36160" y="2597689"/>
            <a:ext cx="511271" cy="511271"/>
            <a:chOff x="4243616" y="5502638"/>
            <a:chExt cx="417576" cy="417576"/>
          </a:xfrm>
        </p:grpSpPr>
        <p:sp>
          <p:nvSpPr>
            <p:cNvPr id="10" name="Rounded Rectangle 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ular Callout 82"/>
          <p:cNvSpPr/>
          <p:nvPr/>
        </p:nvSpPr>
        <p:spPr>
          <a:xfrm>
            <a:off x="977900" y="2915920"/>
            <a:ext cx="3807460" cy="782320"/>
          </a:xfrm>
          <a:prstGeom prst="wedgeRoundRectCallout">
            <a:avLst>
              <a:gd name="adj1" fmla="val 56661"/>
              <a:gd name="adj2" fmla="val -4615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Durability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Objecter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990600" y="2062480"/>
            <a:ext cx="3794760" cy="782320"/>
          </a:xfrm>
          <a:prstGeom prst="wedgeRoundRectCallout">
            <a:avLst>
              <a:gd name="adj1" fmla="val 53950"/>
              <a:gd name="adj2" fmla="val 40205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Load Balancing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Metadata Balancer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61280" y="21640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MDS Nodes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212080" y="85344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75680" y="17068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 Nodes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963920" y="282448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OSD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6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2300" y="101600"/>
            <a:ext cx="3568700" cy="165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POSIX Client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6858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Client,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700" y="2286000"/>
            <a:ext cx="3556000" cy="401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Metadata Server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5000" y="28702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Objecter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00" y="39497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Metadata Balancer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62300" y="1828800"/>
            <a:ext cx="3568700" cy="165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Monitor Server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24130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Server Cluster Maps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0700" y="101600"/>
            <a:ext cx="3568700" cy="165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  Object Server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9600" y="698500"/>
            <a:ext cx="33909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CLS Object Classes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Smiley Face 17"/>
          <p:cNvSpPr/>
          <p:nvPr/>
        </p:nvSpPr>
        <p:spPr>
          <a:xfrm>
            <a:off x="3233420" y="1600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Group 18"/>
          <p:cNvGrpSpPr/>
          <p:nvPr/>
        </p:nvGrpSpPr>
        <p:grpSpPr>
          <a:xfrm>
            <a:off x="6931660" y="2330989"/>
            <a:ext cx="511271" cy="511271"/>
            <a:chOff x="4243616" y="5502638"/>
            <a:chExt cx="417576" cy="417576"/>
          </a:xfrm>
        </p:grpSpPr>
        <p:sp>
          <p:nvSpPr>
            <p:cNvPr id="20" name="Rounded Rectangle 1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979506" y="159218"/>
            <a:ext cx="485554" cy="485554"/>
            <a:chOff x="5437726" y="4672798"/>
            <a:chExt cx="452260" cy="452260"/>
          </a:xfrm>
        </p:grpSpPr>
        <p:sp>
          <p:nvSpPr>
            <p:cNvPr id="26" name="Rounded Rectangle 2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3307618" y="18755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nip Same Side Corner Rectangle 1"/>
          <p:cNvSpPr/>
          <p:nvPr/>
        </p:nvSpPr>
        <p:spPr>
          <a:xfrm rot="16200000">
            <a:off x="9867900" y="29083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Durability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5" name="Snip Same Side Corner Rectangle 34"/>
          <p:cNvSpPr/>
          <p:nvPr/>
        </p:nvSpPr>
        <p:spPr>
          <a:xfrm rot="5400000">
            <a:off x="5880100" y="39878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Load Balancing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 rot="5400000">
            <a:off x="2171700" y="7366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Shared Resource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7" name="Snip Same Side Corner Rectangle 36"/>
          <p:cNvSpPr/>
          <p:nvPr/>
        </p:nvSpPr>
        <p:spPr>
          <a:xfrm rot="16200000">
            <a:off x="9906000" y="7493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I/O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 rot="5400000">
            <a:off x="2171701" y="24765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Service Metadata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Up Arrow Callout 12"/>
          <p:cNvSpPr/>
          <p:nvPr/>
        </p:nvSpPr>
        <p:spPr>
          <a:xfrm rot="5400000">
            <a:off x="1663700" y="6096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2" name="Up Arrow Callout 41"/>
          <p:cNvSpPr/>
          <p:nvPr/>
        </p:nvSpPr>
        <p:spPr>
          <a:xfrm rot="16200000">
            <a:off x="10998200" y="27940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Mantle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" name="Up Arrow Callout 42"/>
          <p:cNvSpPr/>
          <p:nvPr/>
        </p:nvSpPr>
        <p:spPr>
          <a:xfrm rot="5400000">
            <a:off x="5346700" y="43942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74800" y="4203700"/>
            <a:ext cx="3111500" cy="1524000"/>
            <a:chOff x="6527800" y="5257800"/>
            <a:chExt cx="3111500" cy="1524000"/>
          </a:xfrm>
        </p:grpSpPr>
        <p:sp>
          <p:nvSpPr>
            <p:cNvPr id="30" name="Rectangle 29"/>
            <p:cNvSpPr/>
            <p:nvPr/>
          </p:nvSpPr>
          <p:spPr>
            <a:xfrm>
              <a:off x="6527800" y="5257800"/>
              <a:ext cx="3111500" cy="15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Legend</a:t>
              </a:r>
              <a:endParaRPr lang="en-US" sz="2800" b="1" dirty="0" smtClean="0">
                <a:solidFill>
                  <a:schemeClr val="tx1"/>
                </a:solidFill>
              </a:endParaRPr>
            </a:p>
            <a:p>
              <a:r>
                <a:rPr lang="en-US" sz="2800" b="1" dirty="0">
                  <a:solidFill>
                    <a:schemeClr val="tx1"/>
                  </a:solidFill>
                </a:rPr>
                <a:t>	</a:t>
              </a:r>
              <a:r>
                <a:rPr lang="en-US" dirty="0" smtClean="0">
                  <a:solidFill>
                    <a:schemeClr val="tx1"/>
                  </a:solidFill>
                </a:rPr>
                <a:t>Malacology Interface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	</a:t>
              </a:r>
              <a:r>
                <a:rPr lang="en-US" dirty="0" err="1" smtClean="0">
                  <a:solidFill>
                    <a:schemeClr val="tx1"/>
                  </a:solidFill>
                </a:rPr>
                <a:t>Ceph</a:t>
              </a:r>
              <a:r>
                <a:rPr lang="en-US" dirty="0" smtClean="0">
                  <a:solidFill>
                    <a:schemeClr val="tx1"/>
                  </a:solidFill>
                </a:rPr>
                <a:t> Daemon/Module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	</a:t>
              </a:r>
              <a:r>
                <a:rPr lang="en-US" dirty="0" smtClean="0">
                  <a:solidFill>
                    <a:schemeClr val="tx1"/>
                  </a:solidFill>
                </a:rPr>
                <a:t>Higher-Level Service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736829" y="5746231"/>
              <a:ext cx="558800" cy="883173"/>
              <a:chOff x="6736829" y="5746231"/>
              <a:chExt cx="558800" cy="883173"/>
            </a:xfrm>
          </p:grpSpPr>
          <p:sp>
            <p:nvSpPr>
              <p:cNvPr id="39" name="Snip Same Side Corner Rectangle 38"/>
              <p:cNvSpPr/>
              <p:nvPr/>
            </p:nvSpPr>
            <p:spPr>
              <a:xfrm rot="10800000">
                <a:off x="6736829" y="5746231"/>
                <a:ext cx="558800" cy="293141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DC3E6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69100" y="6083302"/>
                <a:ext cx="495300" cy="2233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Up Arrow Callout 47"/>
              <p:cNvSpPr/>
              <p:nvPr/>
            </p:nvSpPr>
            <p:spPr>
              <a:xfrm rot="5400000">
                <a:off x="6912066" y="6334038"/>
                <a:ext cx="279400" cy="311331"/>
              </a:xfrm>
              <a:prstGeom prst="upArrowCallout">
                <a:avLst/>
              </a:prstGeom>
              <a:solidFill>
                <a:srgbClr val="A5679E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1" name="Up Arrow Callout 50"/>
          <p:cNvSpPr/>
          <p:nvPr/>
        </p:nvSpPr>
        <p:spPr>
          <a:xfrm rot="5400000">
            <a:off x="1651000" y="19050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Mantle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" name="Up Arrow Callout 51"/>
          <p:cNvSpPr/>
          <p:nvPr/>
        </p:nvSpPr>
        <p:spPr>
          <a:xfrm rot="5400000">
            <a:off x="1651000" y="28448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" name="Up Arrow Callout 52"/>
          <p:cNvSpPr/>
          <p:nvPr/>
        </p:nvSpPr>
        <p:spPr>
          <a:xfrm rot="5400000">
            <a:off x="5359400" y="34671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Mantle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4" name="Up Arrow Callout 53"/>
          <p:cNvSpPr/>
          <p:nvPr/>
        </p:nvSpPr>
        <p:spPr>
          <a:xfrm rot="16200000">
            <a:off x="10998200" y="6604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85000" y="50292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Inode</a:t>
            </a:r>
            <a:r>
              <a:rPr lang="en-US" sz="2800" b="1" dirty="0" smtClean="0">
                <a:solidFill>
                  <a:schemeClr val="tx1"/>
                </a:solidFill>
              </a:rPr>
              <a:t> Structures</a:t>
            </a:r>
          </a:p>
        </p:txBody>
      </p:sp>
      <p:sp>
        <p:nvSpPr>
          <p:cNvPr id="45" name="Snip Same Side Corner Rectangle 44"/>
          <p:cNvSpPr/>
          <p:nvPr/>
        </p:nvSpPr>
        <p:spPr>
          <a:xfrm rot="16200000">
            <a:off x="9880600" y="50800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File Type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6" name="Up Arrow Callout 45"/>
          <p:cNvSpPr/>
          <p:nvPr/>
        </p:nvSpPr>
        <p:spPr>
          <a:xfrm rot="16200000">
            <a:off x="10998200" y="49403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9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4106805" y="2381016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Shared Resource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8454910" y="2370196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Load Balancing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5192419" y="2381487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I/O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9512299" y="2370669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Dura-</a:t>
            </a:r>
          </a:p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bility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7365999" y="2375840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Type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272391" y="2376315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Service Metadata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97022" y="1270000"/>
            <a:ext cx="5293077" cy="622299"/>
          </a:xfrm>
          <a:prstGeom prst="round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ZLog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5900" y="1206971"/>
            <a:ext cx="4341048" cy="75447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Mantle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0000" y="2289291"/>
            <a:ext cx="173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Malacology Interfaces</a:t>
            </a:r>
          </a:p>
          <a:p>
            <a:pPr algn="r"/>
            <a:r>
              <a:rPr lang="en-US" dirty="0" smtClean="0"/>
              <a:t>(Section §4</a:t>
            </a:r>
          </a:p>
          <a:p>
            <a:pPr algn="r"/>
            <a:r>
              <a:rPr lang="en-US" dirty="0" smtClean="0"/>
              <a:t>&amp; Table 2)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01900" y="5695715"/>
            <a:ext cx="162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Existing Daemons</a:t>
            </a:r>
          </a:p>
          <a:p>
            <a:pPr algn="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89200" y="1087965"/>
            <a:ext cx="1759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Higher-Level </a:t>
            </a:r>
          </a:p>
          <a:p>
            <a:pPr algn="r"/>
            <a:r>
              <a:rPr lang="en-US" b="1" dirty="0" smtClean="0"/>
              <a:t>Services </a:t>
            </a:r>
          </a:p>
          <a:p>
            <a:pPr algn="r"/>
            <a:r>
              <a:rPr lang="en-US" dirty="0" smtClean="0"/>
              <a:t>(Section §5)</a:t>
            </a:r>
            <a:endParaRPr lang="en-US" sz="1000" dirty="0"/>
          </a:p>
          <a:p>
            <a:pPr algn="r"/>
            <a:r>
              <a:rPr lang="en-US" dirty="0" smtClean="0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25169" y="4032953"/>
            <a:ext cx="1241777" cy="21110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Monitor 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7300" y="4286955"/>
            <a:ext cx="1643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Existing Internal Subsystems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33353" y="4146785"/>
            <a:ext cx="973667" cy="1312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Cluster Maps</a:t>
            </a:r>
          </a:p>
        </p:txBody>
      </p:sp>
      <p:cxnSp>
        <p:nvCxnSpPr>
          <p:cNvPr id="22" name="Curved Connector 21"/>
          <p:cNvCxnSpPr>
            <a:stCxn id="9" idx="1"/>
            <a:endCxn id="20" idx="0"/>
          </p:cNvCxnSpPr>
          <p:nvPr/>
        </p:nvCxnSpPr>
        <p:spPr>
          <a:xfrm rot="16200000" flipH="1">
            <a:off x="7190319" y="3616916"/>
            <a:ext cx="439087" cy="620650"/>
          </a:xfrm>
          <a:prstGeom prst="curvedConnector3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426686" y="4034834"/>
            <a:ext cx="2517891" cy="21110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Metadata Server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03356" y="4139259"/>
            <a:ext cx="1093207" cy="7648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Inode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Structs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69683" y="4987805"/>
            <a:ext cx="1301043" cy="7723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Metadata Balancer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748894" y="4133615"/>
            <a:ext cx="1129831" cy="7704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RADOS API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48207" y="4044243"/>
            <a:ext cx="1420518" cy="21110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Object Server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42281" y="4120444"/>
            <a:ext cx="1262318" cy="1312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Object Classes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51866" y="4053649"/>
            <a:ext cx="1241777" cy="21110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94200" y="4167481"/>
            <a:ext cx="1155700" cy="1312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libcephfs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Curved Connector 40"/>
          <p:cNvCxnSpPr>
            <a:stCxn id="6" idx="1"/>
            <a:endCxn id="29" idx="0"/>
          </p:cNvCxnSpPr>
          <p:nvPr/>
        </p:nvCxnSpPr>
        <p:spPr>
          <a:xfrm rot="16200000" flipH="1">
            <a:off x="5992715" y="3739719"/>
            <a:ext cx="407574" cy="353875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4" idx="1"/>
            <a:endCxn id="38" idx="0"/>
          </p:cNvCxnSpPr>
          <p:nvPr/>
        </p:nvCxnSpPr>
        <p:spPr>
          <a:xfrm rot="16200000" flipH="1">
            <a:off x="4725459" y="3920890"/>
            <a:ext cx="455082" cy="38099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5" idx="1"/>
            <a:endCxn id="27" idx="0"/>
          </p:cNvCxnSpPr>
          <p:nvPr/>
        </p:nvCxnSpPr>
        <p:spPr>
          <a:xfrm rot="16200000" flipH="1">
            <a:off x="8858017" y="4125617"/>
            <a:ext cx="1286226" cy="438149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" idx="1"/>
            <a:endCxn id="26" idx="0"/>
          </p:cNvCxnSpPr>
          <p:nvPr/>
        </p:nvCxnSpPr>
        <p:spPr>
          <a:xfrm rot="16200000" flipH="1">
            <a:off x="8405534" y="3494833"/>
            <a:ext cx="432036" cy="856815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7" idx="1"/>
            <a:endCxn id="28" idx="0"/>
          </p:cNvCxnSpPr>
          <p:nvPr/>
        </p:nvCxnSpPr>
        <p:spPr>
          <a:xfrm rot="5400000">
            <a:off x="10110847" y="3905016"/>
            <a:ext cx="431563" cy="25635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9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4366331" y="2640542"/>
            <a:ext cx="1135239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Shared Resource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8714436" y="2629722"/>
            <a:ext cx="1135239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Load Balancing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5451945" y="2641013"/>
            <a:ext cx="1135239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I/O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9771825" y="2630195"/>
            <a:ext cx="1135239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Dura-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bility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7625525" y="2635366"/>
            <a:ext cx="1135239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Type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531917" y="2635841"/>
            <a:ext cx="1135239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 Metadata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53467" y="1872074"/>
            <a:ext cx="5293077" cy="404519"/>
          </a:xfrm>
          <a:prstGeom prst="round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ZLog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22345" y="1714971"/>
            <a:ext cx="4341048" cy="75447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Mantle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02370" y="2816106"/>
            <a:ext cx="173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Malacology </a:t>
            </a:r>
            <a:r>
              <a:rPr lang="en-US" b="1" dirty="0" smtClean="0"/>
              <a:t>Interfaces</a:t>
            </a:r>
            <a:endParaRPr lang="en-US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501899" y="4529203"/>
            <a:ext cx="162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Existing Daemons</a:t>
            </a:r>
          </a:p>
          <a:p>
            <a:pPr algn="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89200" y="1718259"/>
            <a:ext cx="1759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Higher-Level </a:t>
            </a:r>
          </a:p>
          <a:p>
            <a:pPr algn="r"/>
            <a:r>
              <a:rPr lang="en-US" b="1" dirty="0" smtClean="0"/>
              <a:t>Services </a:t>
            </a:r>
          </a:p>
          <a:p>
            <a:pPr algn="r"/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7125169" y="4032954"/>
            <a:ext cx="1241777" cy="1037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Monitor 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9672" y="3938885"/>
            <a:ext cx="164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Existing </a:t>
            </a:r>
            <a:r>
              <a:rPr lang="en-US" b="1" dirty="0" smtClean="0"/>
              <a:t>Subsystems</a:t>
            </a:r>
            <a:endParaRPr lang="en-US" b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7252167" y="4127972"/>
            <a:ext cx="873139" cy="494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Cluster Maps</a:t>
            </a:r>
          </a:p>
        </p:txBody>
      </p:sp>
      <p:cxnSp>
        <p:nvCxnSpPr>
          <p:cNvPr id="22" name="Curved Connector 21"/>
          <p:cNvCxnSpPr>
            <a:stCxn id="9" idx="1"/>
            <a:endCxn id="20" idx="0"/>
          </p:cNvCxnSpPr>
          <p:nvPr/>
        </p:nvCxnSpPr>
        <p:spPr>
          <a:xfrm rot="16200000" flipH="1">
            <a:off x="7184000" y="3623235"/>
            <a:ext cx="420274" cy="589200"/>
          </a:xfrm>
          <a:prstGeom prst="curvedConnector3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426686" y="4034835"/>
            <a:ext cx="2420055" cy="12897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Metadata Server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03356" y="4139259"/>
            <a:ext cx="980337" cy="4725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Inode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Structs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30074" y="4658547"/>
            <a:ext cx="1806223" cy="365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Metadata Balancer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748895" y="4133616"/>
            <a:ext cx="1013180" cy="476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RADOS API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48207" y="4044244"/>
            <a:ext cx="1420518" cy="10169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Object Server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42281" y="4120445"/>
            <a:ext cx="1131988" cy="494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Object Classes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51866" y="4053650"/>
            <a:ext cx="1241777" cy="10169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22422" y="4176889"/>
            <a:ext cx="1036378" cy="494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libcephfs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1" name="Curved Connector 40"/>
          <p:cNvCxnSpPr>
            <a:stCxn id="6" idx="1"/>
            <a:endCxn id="29" idx="0"/>
          </p:cNvCxnSpPr>
          <p:nvPr/>
        </p:nvCxnSpPr>
        <p:spPr>
          <a:xfrm rot="16200000" flipH="1">
            <a:off x="5960133" y="3772302"/>
            <a:ext cx="407575" cy="288710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4" idx="1"/>
            <a:endCxn id="38" idx="0"/>
          </p:cNvCxnSpPr>
          <p:nvPr/>
        </p:nvCxnSpPr>
        <p:spPr>
          <a:xfrm rot="16200000" flipH="1">
            <a:off x="4705036" y="3941314"/>
            <a:ext cx="464490" cy="6660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5" idx="1"/>
            <a:endCxn id="27" idx="0"/>
          </p:cNvCxnSpPr>
          <p:nvPr/>
        </p:nvCxnSpPr>
        <p:spPr>
          <a:xfrm rot="16200000" flipH="1">
            <a:off x="8979137" y="4004498"/>
            <a:ext cx="956968" cy="351130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" idx="1"/>
            <a:endCxn id="26" idx="0"/>
          </p:cNvCxnSpPr>
          <p:nvPr/>
        </p:nvCxnSpPr>
        <p:spPr>
          <a:xfrm rot="16200000" flipH="1">
            <a:off x="8377317" y="3523051"/>
            <a:ext cx="432036" cy="800380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7" idx="1"/>
            <a:endCxn id="28" idx="0"/>
          </p:cNvCxnSpPr>
          <p:nvPr/>
        </p:nvCxnSpPr>
        <p:spPr>
          <a:xfrm rot="5400000">
            <a:off x="10081683" y="3875854"/>
            <a:ext cx="431564" cy="83960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88988" y="2185917"/>
            <a:ext cx="3741514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99225" y="3835507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3492" y="4134181"/>
            <a:ext cx="452260" cy="452260"/>
            <a:chOff x="3009030" y="3554185"/>
            <a:chExt cx="1961244" cy="1961244"/>
          </a:xfrm>
        </p:grpSpPr>
        <p:sp>
          <p:nvSpPr>
            <p:cNvPr id="108" name="Rounded Rectangle 107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95991" y="4823811"/>
              <a:ext cx="1775731" cy="526144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5942" y="5284870"/>
            <a:ext cx="452260" cy="452260"/>
            <a:chOff x="3009031" y="3554185"/>
            <a:chExt cx="1961244" cy="1961244"/>
          </a:xfrm>
        </p:grpSpPr>
        <p:sp>
          <p:nvSpPr>
            <p:cNvPr id="102" name="Rounded Rectangle 10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7400" y="5284870"/>
            <a:ext cx="452260" cy="452260"/>
            <a:chOff x="3009031" y="3554185"/>
            <a:chExt cx="1961244" cy="1961244"/>
          </a:xfrm>
        </p:grpSpPr>
        <p:sp>
          <p:nvSpPr>
            <p:cNvPr id="100" name="Rounded Rectangle 9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8859" y="5284870"/>
            <a:ext cx="452260" cy="452260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1777" y="5284870"/>
            <a:ext cx="452260" cy="452260"/>
            <a:chOff x="3009031" y="3554185"/>
            <a:chExt cx="1961244" cy="1961244"/>
          </a:xfrm>
        </p:grpSpPr>
        <p:sp>
          <p:nvSpPr>
            <p:cNvPr id="96" name="Rounded Rectangle 9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83235" y="5284870"/>
            <a:ext cx="452260" cy="452260"/>
            <a:chOff x="3009031" y="3554185"/>
            <a:chExt cx="1961244" cy="1961244"/>
          </a:xfrm>
        </p:grpSpPr>
        <p:sp>
          <p:nvSpPr>
            <p:cNvPr id="94" name="Rounded Rectangle 9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25942" y="4734443"/>
            <a:ext cx="452260" cy="452260"/>
            <a:chOff x="3009031" y="3554185"/>
            <a:chExt cx="1961244" cy="1961244"/>
          </a:xfrm>
        </p:grpSpPr>
        <p:sp>
          <p:nvSpPr>
            <p:cNvPr id="88" name="Rounded Rectangle 8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8859" y="4734443"/>
            <a:ext cx="452260" cy="452260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0318" y="4734443"/>
            <a:ext cx="452260" cy="452260"/>
            <a:chOff x="3009031" y="3554185"/>
            <a:chExt cx="1961244" cy="1961244"/>
          </a:xfrm>
        </p:grpSpPr>
        <p:sp>
          <p:nvSpPr>
            <p:cNvPr id="84" name="Rounded Rectangle 8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1777" y="4734443"/>
            <a:ext cx="452260" cy="452260"/>
            <a:chOff x="3009031" y="3554185"/>
            <a:chExt cx="1961244" cy="1961244"/>
          </a:xfrm>
        </p:grpSpPr>
        <p:sp>
          <p:nvSpPr>
            <p:cNvPr id="82" name="Rounded Rectangle 8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83235" y="4734443"/>
            <a:ext cx="452260" cy="452260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74694" y="4734443"/>
            <a:ext cx="452260" cy="452260"/>
            <a:chOff x="3009031" y="3554185"/>
            <a:chExt cx="1961244" cy="1961244"/>
          </a:xfrm>
        </p:grpSpPr>
        <p:sp>
          <p:nvSpPr>
            <p:cNvPr id="78" name="Rounded Rectangle 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39745" y="4136924"/>
            <a:ext cx="452260" cy="452260"/>
            <a:chOff x="3009031" y="3554185"/>
            <a:chExt cx="1961244" cy="1961244"/>
          </a:xfrm>
        </p:grpSpPr>
        <p:sp>
          <p:nvSpPr>
            <p:cNvPr id="76" name="Rounded Rectangle 7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25942" y="4150293"/>
            <a:ext cx="452260" cy="452260"/>
            <a:chOff x="3009031" y="3554185"/>
            <a:chExt cx="1961244" cy="1961244"/>
          </a:xfrm>
        </p:grpSpPr>
        <p:sp>
          <p:nvSpPr>
            <p:cNvPr id="70" name="Rounded Rectangle 6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400" y="4150293"/>
            <a:ext cx="452260" cy="452260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8859" y="4150293"/>
            <a:ext cx="452260" cy="452260"/>
            <a:chOff x="3009031" y="3554185"/>
            <a:chExt cx="1961244" cy="1961244"/>
          </a:xfrm>
        </p:grpSpPr>
        <p:sp>
          <p:nvSpPr>
            <p:cNvPr id="66" name="Rounded Rectangle 6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89818" y="5295556"/>
            <a:ext cx="452260" cy="452260"/>
            <a:chOff x="3009031" y="3554185"/>
            <a:chExt cx="1961244" cy="1961244"/>
          </a:xfrm>
        </p:grpSpPr>
        <p:sp>
          <p:nvSpPr>
            <p:cNvPr id="64" name="Rounded Rectangle 6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1777" y="4150293"/>
            <a:ext cx="452260" cy="452260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74694" y="4150293"/>
            <a:ext cx="452260" cy="452260"/>
            <a:chOff x="3009031" y="3554185"/>
            <a:chExt cx="1961244" cy="1961244"/>
          </a:xfrm>
        </p:grpSpPr>
        <p:sp>
          <p:nvSpPr>
            <p:cNvPr id="60" name="Rounded Rectangle 5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586" y="4739627"/>
            <a:ext cx="452260" cy="452260"/>
            <a:chOff x="3009031" y="3554185"/>
            <a:chExt cx="1961244" cy="1961244"/>
          </a:xfrm>
        </p:grpSpPr>
        <p:sp>
          <p:nvSpPr>
            <p:cNvPr id="58" name="Rounded Rectangle 5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73293" y="4144022"/>
            <a:ext cx="452260" cy="452260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756211" y="5297572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447829" y="4715100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00318" y="5318593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16064" y="4755979"/>
            <a:ext cx="452260" cy="452260"/>
            <a:chOff x="4243616" y="5502638"/>
            <a:chExt cx="417576" cy="417576"/>
          </a:xfrm>
        </p:grpSpPr>
        <p:sp>
          <p:nvSpPr>
            <p:cNvPr id="51" name="Rounded Rectangle 5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424621" y="5294534"/>
            <a:ext cx="452260" cy="452260"/>
            <a:chOff x="4243616" y="5502638"/>
            <a:chExt cx="417576" cy="417576"/>
          </a:xfrm>
        </p:grpSpPr>
        <p:sp>
          <p:nvSpPr>
            <p:cNvPr id="46" name="Rounded Rectangle 45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43933" y="4144022"/>
            <a:ext cx="452260" cy="452260"/>
            <a:chOff x="4243616" y="5502638"/>
            <a:chExt cx="417576" cy="417576"/>
          </a:xfrm>
        </p:grpSpPr>
        <p:sp>
          <p:nvSpPr>
            <p:cNvPr id="41" name="Rounded Rectangle 4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5967" y="2171746"/>
            <a:ext cx="4369864" cy="1867473"/>
            <a:chOff x="2091374" y="2393081"/>
            <a:chExt cx="4369864" cy="186747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 Offerings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5651273" y="2894653"/>
            <a:ext cx="3353335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63500" y="2890035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768210" y="2879200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35788" y="4100473"/>
            <a:ext cx="1470527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storage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922946" y="4685427"/>
            <a:ext cx="148337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39426" y="5264891"/>
            <a:ext cx="146689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daemons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8189188" y="3869277"/>
            <a:ext cx="591458" cy="1251965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8179151" y="3859227"/>
            <a:ext cx="548143" cy="615549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029711" y="5276848"/>
            <a:ext cx="452260" cy="452260"/>
            <a:chOff x="3009031" y="3554185"/>
            <a:chExt cx="1961244" cy="1961244"/>
          </a:xfrm>
        </p:grpSpPr>
        <p:sp>
          <p:nvSpPr>
            <p:cNvPr id="175" name="Rounded Rectangle 17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029711" y="4726421"/>
            <a:ext cx="452260" cy="452260"/>
            <a:chOff x="3009031" y="3554185"/>
            <a:chExt cx="1961244" cy="1961244"/>
          </a:xfrm>
        </p:grpSpPr>
        <p:sp>
          <p:nvSpPr>
            <p:cNvPr id="178" name="Rounded Rectangle 1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29711" y="4142271"/>
            <a:ext cx="452260" cy="452260"/>
            <a:chOff x="3009031" y="3554185"/>
            <a:chExt cx="1961244" cy="1961244"/>
          </a:xfrm>
        </p:grpSpPr>
        <p:sp>
          <p:nvSpPr>
            <p:cNvPr id="181" name="Rounded Rectangle 18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2045368" y="4251158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ight Arrow 191"/>
          <p:cNvSpPr/>
          <p:nvPr/>
        </p:nvSpPr>
        <p:spPr>
          <a:xfrm>
            <a:off x="2050715" y="4817979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ight Arrow 192"/>
          <p:cNvSpPr/>
          <p:nvPr/>
        </p:nvSpPr>
        <p:spPr>
          <a:xfrm>
            <a:off x="2042695" y="5384800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7" grpId="0" animBg="1"/>
      <p:bldP spid="118" grpId="0" animBg="1"/>
      <p:bldP spid="119" grpId="0" animBg="1"/>
      <p:bldP spid="131" grpId="0" animBg="1"/>
      <p:bldP spid="1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74809"/>
              </p:ext>
            </p:extLst>
          </p:nvPr>
        </p:nvGraphicFramePr>
        <p:xfrm>
          <a:off x="3006975" y="18090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768601" y="2085841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1" y="2098541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3639660" y="2884057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3177830" y="2875826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25654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29591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31115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27178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28702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36195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40132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41656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37719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39243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30289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703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68900" y="8923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023101" y="2085841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359901" y="2098541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9537700" y="3089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7150100" y="30513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68199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72136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73660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69723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71247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78740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82677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84201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80264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81788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72834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3248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347200" y="9939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2781301" y="5273541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18101" y="5286241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5295900" y="58580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2908300" y="58326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25781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29718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31242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27305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28829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36322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40259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41783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37846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3937000" y="41562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3041650" y="44610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4254500" y="4314978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7162801" y="5260841"/>
            <a:ext cx="1523996" cy="1523996"/>
            <a:chOff x="3993828" y="5252850"/>
            <a:chExt cx="667364" cy="667364"/>
          </a:xfrm>
        </p:grpSpPr>
        <p:sp>
          <p:nvSpPr>
            <p:cNvPr id="148" name="Rounded Rectangle 147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99601" y="5273541"/>
            <a:ext cx="1523996" cy="1523996"/>
            <a:chOff x="3993828" y="5252850"/>
            <a:chExt cx="667364" cy="667364"/>
          </a:xfrm>
        </p:grpSpPr>
        <p:sp>
          <p:nvSpPr>
            <p:cNvPr id="154" name="Rounded Rectangle 153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59" name="Oval 158"/>
          <p:cNvSpPr/>
          <p:nvPr/>
        </p:nvSpPr>
        <p:spPr>
          <a:xfrm>
            <a:off x="9677400" y="6264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60" name="Oval 159"/>
          <p:cNvSpPr/>
          <p:nvPr/>
        </p:nvSpPr>
        <p:spPr>
          <a:xfrm>
            <a:off x="9677400" y="58199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61" name="Smiley Face 160"/>
          <p:cNvSpPr/>
          <p:nvPr/>
        </p:nvSpPr>
        <p:spPr>
          <a:xfrm>
            <a:off x="69596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Smiley Face 161"/>
          <p:cNvSpPr/>
          <p:nvPr/>
        </p:nvSpPr>
        <p:spPr>
          <a:xfrm>
            <a:off x="73533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Smiley Face 162"/>
          <p:cNvSpPr/>
          <p:nvPr/>
        </p:nvSpPr>
        <p:spPr>
          <a:xfrm>
            <a:off x="75057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Smiley Face 163"/>
          <p:cNvSpPr/>
          <p:nvPr/>
        </p:nvSpPr>
        <p:spPr>
          <a:xfrm>
            <a:off x="71120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Smiley Face 164"/>
          <p:cNvSpPr/>
          <p:nvPr/>
        </p:nvSpPr>
        <p:spPr>
          <a:xfrm>
            <a:off x="7264400" y="4130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Smiley Face 165"/>
          <p:cNvSpPr/>
          <p:nvPr/>
        </p:nvSpPr>
        <p:spPr>
          <a:xfrm>
            <a:off x="80137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Smiley Face 166"/>
          <p:cNvSpPr/>
          <p:nvPr/>
        </p:nvSpPr>
        <p:spPr>
          <a:xfrm>
            <a:off x="84074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Smiley Face 167"/>
          <p:cNvSpPr/>
          <p:nvPr/>
        </p:nvSpPr>
        <p:spPr>
          <a:xfrm>
            <a:off x="85598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Smiley Face 168"/>
          <p:cNvSpPr/>
          <p:nvPr/>
        </p:nvSpPr>
        <p:spPr>
          <a:xfrm>
            <a:off x="81661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Smiley Face 169"/>
          <p:cNvSpPr/>
          <p:nvPr/>
        </p:nvSpPr>
        <p:spPr>
          <a:xfrm>
            <a:off x="83185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1" name="Straight Arrow Connector 170"/>
          <p:cNvCxnSpPr>
            <a:stCxn id="165" idx="4"/>
          </p:cNvCxnSpPr>
          <p:nvPr/>
        </p:nvCxnSpPr>
        <p:spPr>
          <a:xfrm>
            <a:off x="7423150" y="4448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8464550" y="4473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461500" y="38133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(Full)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5143500" y="38514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4449303" y="4274831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3149600" y="4414531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49" idx="3"/>
            <a:endCxn id="154" idx="1"/>
          </p:cNvCxnSpPr>
          <p:nvPr/>
        </p:nvCxnSpPr>
        <p:spPr>
          <a:xfrm flipV="1">
            <a:off x="8628791" y="6035539"/>
            <a:ext cx="870810" cy="28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54" idx="0"/>
            <a:endCxn id="170" idx="6"/>
          </p:cNvCxnSpPr>
          <p:nvPr/>
        </p:nvCxnSpPr>
        <p:spPr>
          <a:xfrm flipH="1" flipV="1">
            <a:off x="8636000" y="4302278"/>
            <a:ext cx="1625599" cy="971263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54" idx="0"/>
            <a:endCxn id="165" idx="5"/>
          </p:cNvCxnSpPr>
          <p:nvPr/>
        </p:nvCxnSpPr>
        <p:spPr>
          <a:xfrm flipH="1" flipV="1">
            <a:off x="7535403" y="4401831"/>
            <a:ext cx="2726196" cy="8717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8489091" y="2863430"/>
            <a:ext cx="930476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8449803" y="1239531"/>
            <a:ext cx="1672096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7395703" y="1226831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654300" y="3724428"/>
            <a:ext cx="8445500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696540" y="808087"/>
            <a:ext cx="34460" cy="5846713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4425873" y="211341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8300117" y="397659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0466611" y="396126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5903991" y="230897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3128818" y="1253385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994727" y="1241840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4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lem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ste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594</Words>
  <Application>Microsoft Macintosh PowerPoint</Application>
  <PresentationFormat>Custom</PresentationFormat>
  <Paragraphs>285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Office Theme</vt:lpstr>
      <vt:lpstr>background</vt:lpstr>
      <vt:lpstr>Implementation</vt:lpstr>
      <vt:lpstr>Systems</vt:lpstr>
      <vt:lpstr>Malacology: A Programmable Storage Framework</vt:lpstr>
      <vt:lpstr>Malacology: A Programmable Storage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Story…</vt:lpstr>
      <vt:lpstr>Ceph = Production Quality Distributed System</vt:lpstr>
      <vt:lpstr>People use Object Interfaces!</vt:lpstr>
      <vt:lpstr>Ceph = Production Quality Distributed System</vt:lpstr>
      <vt:lpstr>1. Safely Load Dynamic Object/Balancer Interfaces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Malacology: Studying the Malleability of Programmable Storage</dc:title>
  <dc:creator>Sevilla, Michael</dc:creator>
  <cp:lastModifiedBy>Michael Sevilla</cp:lastModifiedBy>
  <cp:revision>147</cp:revision>
  <dcterms:created xsi:type="dcterms:W3CDTF">2016-02-18T16:35:01Z</dcterms:created>
  <dcterms:modified xsi:type="dcterms:W3CDTF">2017-03-16T17:07:25Z</dcterms:modified>
</cp:coreProperties>
</file>