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85" d="100"/>
          <a:sy n="85" d="100"/>
        </p:scale>
        <p:origin x="8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3/9/2020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3/9/2020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3/9/2020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3/9/2020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3/9/2020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t>3/9/2020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t>3/9/2020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t>3/9/2020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3/9/2020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3/9/2020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3/9/2020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3/9/2020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10385" y="569278"/>
            <a:ext cx="9144000" cy="2387600"/>
          </a:xfrm>
        </p:spPr>
        <p:txBody>
          <a:bodyPr>
            <a:normAutofit/>
          </a:bodyPr>
          <a:lstStyle/>
          <a:p>
            <a:pPr algn="ctr">
              <a:lnSpc>
                <a:spcPct val="150000"/>
              </a:lnSpc>
            </a:pPr>
            <a:r>
              <a:rPr lang="en-US" sz="2800" b="1" dirty="0">
                <a:latin typeface="+mn-lt"/>
                <a:cs typeface="+mn-lt"/>
              </a:rPr>
              <a:t> </a:t>
            </a:r>
            <a:r>
              <a:rPr lang="en-US" sz="2800" b="1" dirty="0" smtClean="0">
                <a:latin typeface="+mn-lt"/>
                <a:cs typeface="+mn-lt"/>
              </a:rPr>
              <a:t>A WEB-BASED INTERNET </a:t>
            </a:r>
            <a:r>
              <a:rPr lang="en-US" sz="2800" b="1" smtClean="0">
                <a:latin typeface="+mn-lt"/>
                <a:cs typeface="+mn-lt"/>
              </a:rPr>
              <a:t>VOTING APPLICATION </a:t>
            </a:r>
            <a:r>
              <a:rPr lang="en-US" sz="2800" b="1" dirty="0" smtClean="0">
                <a:latin typeface="+mn-lt"/>
                <a:cs typeface="+mn-lt"/>
              </a:rPr>
              <a:t>FOR </a:t>
            </a:r>
            <a:r>
              <a:rPr lang="en-US" sz="2800" b="1" dirty="0" smtClean="0">
                <a:latin typeface="+mn-lt"/>
                <a:cs typeface="+mn-lt"/>
              </a:rPr>
              <a:t>CRAWFORD </a:t>
            </a:r>
            <a:r>
              <a:rPr lang="en-US" sz="2800" b="1" dirty="0" smtClean="0">
                <a:latin typeface="+mn-lt"/>
                <a:cs typeface="+mn-lt"/>
              </a:rPr>
              <a:t>UNIVERSITY  </a:t>
            </a:r>
            <a:r>
              <a:rPr lang="en-US" sz="2800" b="1" dirty="0">
                <a:latin typeface="+mn-lt"/>
                <a:cs typeface="+mn-lt"/>
              </a:rPr>
              <a:t>USING </a:t>
            </a:r>
            <a:r>
              <a:rPr lang="en-US" sz="2800" b="1" dirty="0">
                <a:latin typeface="+mn-lt"/>
                <a:cs typeface="+mn-lt"/>
              </a:rPr>
              <a:t> </a:t>
            </a:r>
            <a:r>
              <a:rPr lang="en-US" sz="2800" b="1" dirty="0" smtClean="0">
                <a:latin typeface="+mn-lt"/>
                <a:cs typeface="+mn-lt"/>
              </a:rPr>
              <a:t>PHP</a:t>
            </a:r>
            <a:endParaRPr lang="en-US" sz="2800" b="1" dirty="0">
              <a:latin typeface="+mn-lt"/>
              <a:cs typeface="+mn-lt"/>
            </a:endParaRPr>
          </a:p>
        </p:txBody>
      </p:sp>
      <p:sp>
        <p:nvSpPr>
          <p:cNvPr id="3" name="Subtitle 2"/>
          <p:cNvSpPr>
            <a:spLocks noGrp="1"/>
          </p:cNvSpPr>
          <p:nvPr>
            <p:ph type="subTitle" idx="1"/>
          </p:nvPr>
        </p:nvSpPr>
        <p:spPr>
          <a:xfrm>
            <a:off x="1810385" y="3118485"/>
            <a:ext cx="9144000" cy="3977005"/>
          </a:xfrm>
        </p:spPr>
        <p:txBody>
          <a:bodyPr>
            <a:normAutofit/>
          </a:bodyPr>
          <a:lstStyle/>
          <a:p>
            <a:r>
              <a:rPr lang="en-US" dirty="0"/>
              <a:t> </a:t>
            </a:r>
          </a:p>
          <a:p>
            <a:r>
              <a:rPr lang="en-US" dirty="0" smtClean="0"/>
              <a:t>SHOLADIRAN MICHAEL OLASUNKANMI</a:t>
            </a:r>
            <a:endParaRPr lang="en-US" dirty="0"/>
          </a:p>
          <a:p>
            <a:endParaRPr lang="en-US" dirty="0"/>
          </a:p>
          <a:p>
            <a:r>
              <a:rPr lang="en-US" b="1" dirty="0" smtClean="0"/>
              <a:t>SUPERVISED BY: </a:t>
            </a:r>
            <a:endParaRPr lang="en-US" dirty="0"/>
          </a:p>
          <a:p>
            <a:r>
              <a:rPr lang="en-US" dirty="0" smtClean="0"/>
              <a:t>MR. IKUDAISI DAVID</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PROBLEM STATEMENT</a:t>
            </a:r>
          </a:p>
        </p:txBody>
      </p:sp>
      <p:sp>
        <p:nvSpPr>
          <p:cNvPr id="100" name="Text Box 99"/>
          <p:cNvSpPr txBox="1"/>
          <p:nvPr/>
        </p:nvSpPr>
        <p:spPr>
          <a:xfrm>
            <a:off x="838200" y="1601470"/>
            <a:ext cx="10601960" cy="3784600"/>
          </a:xfrm>
          <a:prstGeom prst="rect">
            <a:avLst/>
          </a:prstGeom>
          <a:noFill/>
          <a:ln w="9525">
            <a:noFill/>
          </a:ln>
        </p:spPr>
        <p:txBody>
          <a:bodyPr wrap="square">
            <a:spAutoFit/>
          </a:bodyPr>
          <a:lstStyle/>
          <a:p>
            <a:pPr indent="0" algn="just">
              <a:lnSpc>
                <a:spcPct val="150000"/>
              </a:lnSpc>
            </a:pPr>
            <a:r>
              <a:rPr lang="en-US" sz="2000" b="0">
                <a:latin typeface="Calibri" panose="020F0502020204030204" charset="0"/>
                <a:cs typeface="Calibri" panose="020F0502020204030204" charset="0"/>
              </a:rPr>
              <a:t>Cardiovascular disease (CVD) remains the leading cause of sickness and mortality in the world. Different areas of IT (Information Technology) has been explored to help in reducing the percentage of number of mortality recorded every year from this deadly diseases across the world. </a:t>
            </a:r>
            <a:r>
              <a:rPr lang="en-US" sz="2000" b="0">
                <a:solidFill>
                  <a:srgbClr val="000000"/>
                </a:solidFill>
                <a:latin typeface="Calibri" panose="020F0502020204030204" charset="0"/>
                <a:cs typeface="Calibri" panose="020F0502020204030204" charset="0"/>
              </a:rPr>
              <a:t>In recent time one of the most used approach to predict and detect present of cardiovascular diseases in human is the use of conventional supervised learning algorithm such as Support Vector Machines (SVM), K-Nearest Neighbor (KNN), Artificial Neural Network (ANN), Naïve Bayes, Decision Trees (DT), Random Forest (RF) and Rotation Tree (RT) which are weak classifier and provide unreliable predictive accuracy result.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917575" y="1682115"/>
            <a:ext cx="10436225" cy="2399665"/>
          </a:xfrm>
          <a:prstGeom prst="rect">
            <a:avLst/>
          </a:prstGeom>
          <a:noFill/>
        </p:spPr>
        <p:txBody>
          <a:bodyPr wrap="square" rtlCol="0">
            <a:spAutoFit/>
          </a:bodyPr>
          <a:lstStyle/>
          <a:p>
            <a:pPr algn="just">
              <a:lnSpc>
                <a:spcPct val="150000"/>
              </a:lnSpc>
            </a:pPr>
            <a:r>
              <a:rPr lang="en-US" sz="2000">
                <a:solidFill>
                  <a:srgbClr val="000000"/>
                </a:solidFill>
                <a:latin typeface="Calibri" panose="020F0502020204030204" charset="0"/>
                <a:cs typeface="Calibri" panose="020F0502020204030204" charset="0"/>
                <a:sym typeface="+mn-ea"/>
              </a:rPr>
              <a:t>Another major problem is the use of imbalance data set which has made most prediction result erroneous. In most cases patient with this deadly diseases died because of improper or no health monitoring facilities put in place and quick health challenge solution response. As a solution to this problem, this research propose a framework to predict and monitor patients with cardiovascular diseases using SMOTE Ensemble.</a:t>
            </a:r>
            <a:endParaRPr lang="en-US" sz="2000"/>
          </a:p>
        </p:txBody>
      </p:sp>
      <p:sp>
        <p:nvSpPr>
          <p:cNvPr id="6" name="Title 5"/>
          <p:cNvSpPr>
            <a:spLocks noGrp="1"/>
          </p:cNvSpPr>
          <p:nvPr>
            <p:ph type="title"/>
          </p:nvPr>
        </p:nvSpPr>
        <p:spPr>
          <a:xfrm>
            <a:off x="838200" y="484505"/>
            <a:ext cx="10515600" cy="1325563"/>
          </a:xfrm>
        </p:spPr>
        <p:txBody>
          <a:bodyPr/>
          <a:lstStyle/>
          <a:p>
            <a:r>
              <a:rPr lang="en-US"/>
              <a:t>PROBLEM STATEMENT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264795"/>
            <a:ext cx="10515600" cy="1325563"/>
          </a:xfrm>
        </p:spPr>
        <p:txBody>
          <a:bodyPr/>
          <a:lstStyle/>
          <a:p>
            <a:r>
              <a:rPr lang="en-US"/>
              <a:t>AIM AND OBJECTIVES</a:t>
            </a:r>
          </a:p>
        </p:txBody>
      </p:sp>
      <p:sp>
        <p:nvSpPr>
          <p:cNvPr id="100" name="Text Box 99"/>
          <p:cNvSpPr txBox="1"/>
          <p:nvPr/>
        </p:nvSpPr>
        <p:spPr>
          <a:xfrm>
            <a:off x="966470" y="1421765"/>
            <a:ext cx="10259060" cy="1476375"/>
          </a:xfrm>
          <a:prstGeom prst="rect">
            <a:avLst/>
          </a:prstGeom>
          <a:noFill/>
          <a:ln w="9525">
            <a:noFill/>
          </a:ln>
        </p:spPr>
        <p:txBody>
          <a:bodyPr wrap="square">
            <a:spAutoFit/>
          </a:bodyPr>
          <a:lstStyle/>
          <a:p>
            <a:pPr indent="0" algn="just">
              <a:lnSpc>
                <a:spcPct val="150000"/>
              </a:lnSpc>
            </a:pPr>
            <a:r>
              <a:rPr lang="en-US" sz="2000" b="0">
                <a:latin typeface="Calibri" panose="020F0502020204030204" charset="0"/>
                <a:cs typeface="Calibri" panose="020F0502020204030204" charset="0"/>
              </a:rPr>
              <a:t>The aim of this study is to Develop a </a:t>
            </a:r>
            <a:r>
              <a:rPr lang="en-US" sz="2000" dirty="0">
                <a:cs typeface="+mn-lt"/>
                <a:sym typeface="+mn-ea"/>
              </a:rPr>
              <a:t>MODEL FOR CARDIOVASCULAR HEART DISEASE RISK PREDICTION  USING SMOTE ENSEMBLE</a:t>
            </a:r>
            <a:endParaRPr lang="en-US" sz="2000" b="1" dirty="0">
              <a:latin typeface="+mn-lt"/>
              <a:cs typeface="+mn-lt"/>
            </a:endParaRPr>
          </a:p>
          <a:p>
            <a:pPr indent="0" algn="just">
              <a:lnSpc>
                <a:spcPct val="150000"/>
              </a:lnSpc>
            </a:pPr>
            <a:r>
              <a:rPr lang="en-US" sz="2000" b="0">
                <a:latin typeface="Calibri" panose="020F0502020204030204" charset="0"/>
                <a:cs typeface="Calibri" panose="020F0502020204030204" charset="0"/>
              </a:rPr>
              <a:t>.</a:t>
            </a:r>
            <a:endParaRPr lang="en-US" sz="2000">
              <a:latin typeface="Calibri" panose="020F0502020204030204" charset="0"/>
              <a:cs typeface="Calibri" panose="020F0502020204030204" charset="0"/>
            </a:endParaRPr>
          </a:p>
        </p:txBody>
      </p:sp>
      <p:sp>
        <p:nvSpPr>
          <p:cNvPr id="4" name="Text Box 3"/>
          <p:cNvSpPr txBox="1"/>
          <p:nvPr/>
        </p:nvSpPr>
        <p:spPr>
          <a:xfrm>
            <a:off x="1046480" y="3039110"/>
            <a:ext cx="7501890" cy="1753235"/>
          </a:xfrm>
          <a:prstGeom prst="rect">
            <a:avLst/>
          </a:prstGeom>
          <a:noFill/>
        </p:spPr>
        <p:txBody>
          <a:bodyPr wrap="square" rtlCol="0">
            <a:spAutoFit/>
          </a:bodyPr>
          <a:lstStyle/>
          <a:p>
            <a:pPr>
              <a:lnSpc>
                <a:spcPct val="150000"/>
              </a:lnSpc>
            </a:pPr>
            <a:r>
              <a:rPr lang="en-US" b="1"/>
              <a:t>These are the specific objectives:</a:t>
            </a:r>
            <a:endParaRPr lang="en-US"/>
          </a:p>
          <a:p>
            <a:pPr>
              <a:lnSpc>
                <a:spcPct val="150000"/>
              </a:lnSpc>
            </a:pPr>
            <a:r>
              <a:rPr lang="en-US"/>
              <a:t>i. To develop a model to predict cardiovascular heart disease using SEMLA</a:t>
            </a:r>
          </a:p>
          <a:p>
            <a:pPr>
              <a:lnSpc>
                <a:spcPct val="150000"/>
              </a:lnSpc>
            </a:pPr>
            <a:r>
              <a:rPr lang="en-US"/>
              <a:t>ii. To implement the proposed model</a:t>
            </a:r>
          </a:p>
          <a:p>
            <a:pPr>
              <a:lnSpc>
                <a:spcPct val="150000"/>
              </a:lnSpc>
            </a:pPr>
            <a:r>
              <a:rPr lang="en-US"/>
              <a:t>iii. To evaluate the proposed model against the existing model.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495" y="6350"/>
            <a:ext cx="10515600" cy="1325563"/>
          </a:xfrm>
        </p:spPr>
        <p:txBody>
          <a:bodyPr/>
          <a:lstStyle/>
          <a:p>
            <a:r>
              <a:rPr lang="en-US"/>
              <a:t>RESEARCH METHODOLOGY</a:t>
            </a:r>
          </a:p>
        </p:txBody>
      </p:sp>
      <p:sp>
        <p:nvSpPr>
          <p:cNvPr id="100" name="Text Box 99"/>
          <p:cNvSpPr txBox="1"/>
          <p:nvPr/>
        </p:nvSpPr>
        <p:spPr>
          <a:xfrm>
            <a:off x="892175" y="991870"/>
            <a:ext cx="9327515" cy="4246245"/>
          </a:xfrm>
          <a:prstGeom prst="rect">
            <a:avLst/>
          </a:prstGeom>
          <a:noFill/>
          <a:ln w="9525">
            <a:noFill/>
          </a:ln>
        </p:spPr>
        <p:txBody>
          <a:bodyPr wrap="square">
            <a:spAutoFit/>
          </a:bodyPr>
          <a:lstStyle/>
          <a:p>
            <a:pPr indent="0">
              <a:lnSpc>
                <a:spcPct val="150000"/>
              </a:lnSpc>
            </a:pPr>
            <a:r>
              <a:rPr lang="en-US" sz="2000" b="0">
                <a:latin typeface="Calibri" panose="020F0502020204030204" charset="0"/>
                <a:cs typeface="Calibri" panose="020F0502020204030204" charset="0"/>
              </a:rPr>
              <a:t>Step1: Input disease datasets (cardiovascular diseases dataset from UCH)</a:t>
            </a:r>
          </a:p>
          <a:p>
            <a:pPr indent="0">
              <a:lnSpc>
                <a:spcPct val="150000"/>
              </a:lnSpc>
            </a:pPr>
            <a:r>
              <a:rPr lang="en-US" sz="2000" b="0">
                <a:latin typeface="Calibri" panose="020F0502020204030204" charset="0"/>
                <a:cs typeface="Calibri" panose="020F0502020204030204" charset="0"/>
              </a:rPr>
              <a:t>Step2: Select the attributes of disease datasets.</a:t>
            </a:r>
          </a:p>
          <a:p>
            <a:pPr indent="0">
              <a:lnSpc>
                <a:spcPct val="150000"/>
              </a:lnSpc>
            </a:pPr>
            <a:r>
              <a:rPr lang="en-US" sz="2000" b="0">
                <a:latin typeface="Calibri" panose="020F0502020204030204" charset="0"/>
                <a:cs typeface="Calibri" panose="020F0502020204030204" charset="0"/>
              </a:rPr>
              <a:t>Step3: Pre-processing of all attributes by applying filter (add classification zeroR classifier) on the attributes using WEKA data mining tool.</a:t>
            </a:r>
          </a:p>
          <a:p>
            <a:pPr indent="0">
              <a:lnSpc>
                <a:spcPct val="150000"/>
              </a:lnSpc>
            </a:pPr>
            <a:r>
              <a:rPr lang="en-US" sz="2000" b="0">
                <a:latin typeface="Calibri" panose="020F0502020204030204" charset="0"/>
                <a:cs typeface="Calibri" panose="020F0502020204030204" charset="0"/>
              </a:rPr>
              <a:t>Step 4: Apply SMOTE algorithm on dataset (to remove dataset imbalance)</a:t>
            </a:r>
          </a:p>
          <a:p>
            <a:pPr indent="0">
              <a:lnSpc>
                <a:spcPct val="150000"/>
              </a:lnSpc>
            </a:pPr>
            <a:r>
              <a:rPr lang="en-US" sz="2000" b="0">
                <a:latin typeface="Calibri" panose="020F0502020204030204" charset="0"/>
                <a:cs typeface="Calibri" panose="020F0502020204030204" charset="0"/>
              </a:rPr>
              <a:t>Step 5: Visualize all the attributes of disease dataset. </a:t>
            </a:r>
          </a:p>
          <a:p>
            <a:pPr indent="0">
              <a:lnSpc>
                <a:spcPct val="150000"/>
              </a:lnSpc>
            </a:pPr>
            <a:r>
              <a:rPr lang="en-US" sz="2000" b="0">
                <a:latin typeface="Calibri" panose="020F0502020204030204" charset="0"/>
                <a:cs typeface="Calibri" panose="020F0502020204030204" charset="0"/>
              </a:rPr>
              <a:t>Step 6: Train the dataset using different ensemble machine learning techniques  using 10-fold cross validation with 66% percentage splitting. </a:t>
            </a:r>
          </a:p>
          <a:p>
            <a:endParaRPr lang="en-US" sz="2000">
              <a:latin typeface="Calibri" panose="020F0502020204030204" charset="0"/>
              <a:cs typeface="Calibri" panose="020F05020202040302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395605"/>
            <a:ext cx="10515600" cy="1325563"/>
          </a:xfrm>
        </p:spPr>
        <p:txBody>
          <a:bodyPr/>
          <a:lstStyle/>
          <a:p>
            <a:r>
              <a:rPr lang="en-US"/>
              <a:t>RESEARCH METHODOLOGY</a:t>
            </a:r>
          </a:p>
        </p:txBody>
      </p:sp>
      <p:sp>
        <p:nvSpPr>
          <p:cNvPr id="100" name="Text Box 99"/>
          <p:cNvSpPr txBox="1"/>
          <p:nvPr/>
        </p:nvSpPr>
        <p:spPr>
          <a:xfrm>
            <a:off x="997585" y="1525270"/>
            <a:ext cx="9738995" cy="4707890"/>
          </a:xfrm>
          <a:prstGeom prst="rect">
            <a:avLst/>
          </a:prstGeom>
          <a:noFill/>
          <a:ln w="9525">
            <a:noFill/>
          </a:ln>
        </p:spPr>
        <p:txBody>
          <a:bodyPr wrap="square">
            <a:spAutoFit/>
          </a:bodyPr>
          <a:lstStyle/>
          <a:p>
            <a:pPr indent="0" algn="just">
              <a:lnSpc>
                <a:spcPct val="150000"/>
              </a:lnSpc>
            </a:pPr>
            <a:r>
              <a:rPr lang="en-US" sz="2000">
                <a:latin typeface="Calibri" panose="020F0502020204030204" charset="0"/>
                <a:cs typeface="Calibri" panose="020F0502020204030204" charset="0"/>
                <a:sym typeface="+mn-ea"/>
              </a:rPr>
              <a:t>Step 7 : Carry out performance evaluation of each of the ensemble  machine learning (predictive accuracy) </a:t>
            </a:r>
          </a:p>
          <a:p>
            <a:pPr indent="0" algn="just">
              <a:lnSpc>
                <a:spcPct val="150000"/>
              </a:lnSpc>
            </a:pPr>
            <a:r>
              <a:rPr lang="en-US" sz="2000">
                <a:latin typeface="Calibri" panose="020F0502020204030204" charset="0"/>
                <a:cs typeface="Calibri" panose="020F0502020204030204" charset="0"/>
                <a:sym typeface="+mn-ea"/>
              </a:rPr>
              <a:t>Step 8: Select the ensemble machine learning with the best predictive accuracy </a:t>
            </a:r>
          </a:p>
          <a:p>
            <a:pPr indent="0" algn="just">
              <a:lnSpc>
                <a:spcPct val="150000"/>
              </a:lnSpc>
            </a:pPr>
            <a:r>
              <a:rPr lang="en-US" sz="2000">
                <a:latin typeface="Calibri" panose="020F0502020204030204" charset="0"/>
                <a:cs typeface="Calibri" panose="020F0502020204030204" charset="0"/>
                <a:sym typeface="+mn-ea"/>
              </a:rPr>
              <a:t>Step 9: Supply the test data set</a:t>
            </a:r>
            <a:endParaRPr lang="en-US" sz="2000" b="0">
              <a:latin typeface="Calibri" panose="020F0502020204030204" charset="0"/>
              <a:cs typeface="Calibri" panose="020F0502020204030204" charset="0"/>
            </a:endParaRPr>
          </a:p>
          <a:p>
            <a:pPr indent="0" algn="just">
              <a:lnSpc>
                <a:spcPct val="150000"/>
              </a:lnSpc>
            </a:pPr>
            <a:r>
              <a:rPr lang="en-US" sz="2000" b="0">
                <a:latin typeface="Calibri" panose="020F0502020204030204" charset="0"/>
                <a:cs typeface="Calibri" panose="020F0502020204030204" charset="0"/>
              </a:rPr>
              <a:t>Step 10: Carry out the prediction analysis using the new smote ensemble machine learning model</a:t>
            </a:r>
          </a:p>
          <a:p>
            <a:pPr indent="0" algn="just">
              <a:lnSpc>
                <a:spcPct val="150000"/>
              </a:lnSpc>
            </a:pPr>
            <a:r>
              <a:rPr lang="en-US" sz="2000" b="0">
                <a:latin typeface="Calibri" panose="020F0502020204030204" charset="0"/>
                <a:cs typeface="Calibri" panose="020F0502020204030204" charset="0"/>
              </a:rPr>
              <a:t>Step  11:  Result discussion and presentation (Result visualization i.e patient classification) </a:t>
            </a:r>
          </a:p>
          <a:p>
            <a:pPr indent="0" algn="just">
              <a:lnSpc>
                <a:spcPct val="150000"/>
              </a:lnSpc>
            </a:pPr>
            <a:r>
              <a:rPr lang="en-US" sz="2000" b="0">
                <a:latin typeface="Calibri" panose="020F0502020204030204" charset="0"/>
                <a:cs typeface="Calibri" panose="020F0502020204030204" charset="0"/>
              </a:rPr>
              <a:t>Step 12: Create a Health Monitoring Cloud service for patient with risk of cardiovascular heart diseases.</a:t>
            </a:r>
          </a:p>
          <a:p>
            <a:pPr indent="0" algn="just">
              <a:lnSpc>
                <a:spcPct val="150000"/>
              </a:lnSpc>
            </a:pPr>
            <a:r>
              <a:rPr lang="en-US" sz="2000" b="0">
                <a:latin typeface="Calibri" panose="020F0502020204030204" charset="0"/>
                <a:cs typeface="Calibri" panose="020F0502020204030204" charset="0"/>
              </a:rPr>
              <a:t>Step 13: Generate regular report from app which is then transfer to the doctor. </a:t>
            </a:r>
            <a:endParaRPr lang="en-US" sz="2000">
              <a:latin typeface="Calibri" panose="020F0502020204030204" charset="0"/>
              <a:cs typeface="Calibri" panose="020F05020202040302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320" y="165100"/>
            <a:ext cx="10515600" cy="1325563"/>
          </a:xfrm>
        </p:spPr>
        <p:txBody>
          <a:bodyPr/>
          <a:lstStyle/>
          <a:p>
            <a:r>
              <a:rPr lang="en-US"/>
              <a:t>RESEARCH PROPOSAL MODEL </a:t>
            </a:r>
          </a:p>
        </p:txBody>
      </p:sp>
      <p:sp>
        <p:nvSpPr>
          <p:cNvPr id="100" name="Text Box 99"/>
          <p:cNvSpPr txBox="1"/>
          <p:nvPr/>
        </p:nvSpPr>
        <p:spPr>
          <a:xfrm>
            <a:off x="528320" y="1102360"/>
            <a:ext cx="10387965" cy="1014730"/>
          </a:xfrm>
          <a:prstGeom prst="rect">
            <a:avLst/>
          </a:prstGeom>
          <a:noFill/>
          <a:ln w="9525">
            <a:noFill/>
          </a:ln>
        </p:spPr>
        <p:txBody>
          <a:bodyPr wrap="square">
            <a:spAutoFit/>
          </a:bodyPr>
          <a:lstStyle/>
          <a:p>
            <a:pPr indent="0">
              <a:lnSpc>
                <a:spcPct val="150000"/>
              </a:lnSpc>
            </a:pPr>
            <a:r>
              <a:rPr lang="en-US" sz="2000" b="0">
                <a:solidFill>
                  <a:srgbClr val="000000"/>
                </a:solidFill>
                <a:latin typeface="Calibri" panose="020F0502020204030204" charset="0"/>
                <a:cs typeface="Calibri" panose="020F0502020204030204" charset="0"/>
              </a:rPr>
              <a:t>After a careful study in this research we proposed a model as shown in figure 2.0 which shown how various research activities and tools are connected. </a:t>
            </a:r>
          </a:p>
        </p:txBody>
      </p:sp>
      <p:pic>
        <p:nvPicPr>
          <p:cNvPr id="11" name="Picture 5"/>
          <p:cNvPicPr>
            <a:picLocks noGrp="1" noChangeAspect="1"/>
          </p:cNvPicPr>
          <p:nvPr>
            <p:ph idx="1"/>
          </p:nvPr>
        </p:nvPicPr>
        <p:blipFill>
          <a:blip r:embed="rId2"/>
          <a:srcRect l="24054" t="27138" r="34253" b="29989"/>
          <a:stretch>
            <a:fillRect/>
          </a:stretch>
        </p:blipFill>
        <p:spPr>
          <a:xfrm>
            <a:off x="2486660" y="2117090"/>
            <a:ext cx="6499860" cy="3656330"/>
          </a:xfrm>
          <a:prstGeom prst="rect">
            <a:avLst/>
          </a:prstGeom>
          <a:noFill/>
          <a:ln>
            <a:noFill/>
          </a:ln>
        </p:spPr>
      </p:pic>
      <p:sp>
        <p:nvSpPr>
          <p:cNvPr id="4" name="Text Box 3"/>
          <p:cNvSpPr txBox="1"/>
          <p:nvPr/>
        </p:nvSpPr>
        <p:spPr>
          <a:xfrm>
            <a:off x="2486660" y="5873750"/>
            <a:ext cx="7623810" cy="521970"/>
          </a:xfrm>
          <a:prstGeom prst="rect">
            <a:avLst/>
          </a:prstGeom>
          <a:noFill/>
          <a:ln w="9525">
            <a:noFill/>
          </a:ln>
        </p:spPr>
        <p:txBody>
          <a:bodyPr wrap="square">
            <a:spAutoFit/>
          </a:bodyPr>
          <a:lstStyle/>
          <a:p>
            <a:pPr indent="0" algn="ctr"/>
            <a:r>
              <a:rPr lang="en-US" sz="1400" b="1">
                <a:solidFill>
                  <a:srgbClr val="000000"/>
                </a:solidFill>
                <a:latin typeface="Times New Roman" panose="02020603050405020304" charset="0"/>
                <a:cs typeface="Calibri" panose="020F0502020204030204" charset="0"/>
              </a:rPr>
              <a:t>Figure 2.0:</a:t>
            </a:r>
            <a:r>
              <a:rPr lang="en-US" sz="1400" b="0">
                <a:solidFill>
                  <a:srgbClr val="000000"/>
                </a:solidFill>
                <a:latin typeface="Times New Roman" panose="02020603050405020304" charset="0"/>
                <a:cs typeface="Calibri" panose="020F0502020204030204" charset="0"/>
              </a:rPr>
              <a:t> Proposed framework showing using SMOOTE ensemble machine learning with Health Monitoring cloud service</a:t>
            </a:r>
            <a:r>
              <a:rPr lang="en-US" sz="1000" b="0">
                <a:solidFill>
                  <a:srgbClr val="000000"/>
                </a:solidFill>
                <a:latin typeface="Times New Roman" panose="02020603050405020304" charset="0"/>
                <a:cs typeface="Calibri" panose="020F0502020204030204" charset="0"/>
              </a:rPr>
              <a:t> </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7605" y="375285"/>
            <a:ext cx="10515600" cy="1325563"/>
          </a:xfrm>
        </p:spPr>
        <p:txBody>
          <a:bodyPr/>
          <a:lstStyle/>
          <a:p>
            <a:r>
              <a:rPr lang="en-US"/>
              <a:t>CONTRIBUTIONS TO KNOWLEDGE </a:t>
            </a:r>
          </a:p>
        </p:txBody>
      </p:sp>
      <p:sp>
        <p:nvSpPr>
          <p:cNvPr id="100" name="Text Box 99"/>
          <p:cNvSpPr txBox="1"/>
          <p:nvPr/>
        </p:nvSpPr>
        <p:spPr>
          <a:xfrm>
            <a:off x="1231265" y="1571625"/>
            <a:ext cx="10122535" cy="2861310"/>
          </a:xfrm>
          <a:prstGeom prst="rect">
            <a:avLst/>
          </a:prstGeom>
          <a:noFill/>
          <a:ln w="9525">
            <a:noFill/>
          </a:ln>
        </p:spPr>
        <p:txBody>
          <a:bodyPr wrap="square">
            <a:spAutoFit/>
          </a:bodyPr>
          <a:lstStyle/>
          <a:p>
            <a:pPr indent="0" algn="just">
              <a:lnSpc>
                <a:spcPct val="150000"/>
              </a:lnSpc>
            </a:pPr>
            <a:r>
              <a:rPr lang="en-US" sz="2000" b="0">
                <a:latin typeface="Times New Roman" panose="02020603050405020304" charset="0"/>
                <a:cs typeface="Calibri" panose="020F0502020204030204" charset="0"/>
              </a:rPr>
              <a:t>Based on our literature review and deep research on various machine learning algorithm used in predicting risk of having cardiovascular heart diseases we hope to improve on this area of research using SMOTE ensemble machine learning algorithm which is better than a conventional weak machine learning algorithm in terms of predictive accuracy, TP rate, FP rate, precision, recall, F-measure and ROC area with application of cloud computing for patient health monitoring.</a:t>
            </a:r>
            <a:endParaRPr lang="en-US" sz="2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CONCLUSION</a:t>
            </a:r>
          </a:p>
        </p:txBody>
      </p:sp>
      <p:sp>
        <p:nvSpPr>
          <p:cNvPr id="100" name="Text Box 99"/>
          <p:cNvSpPr txBox="1"/>
          <p:nvPr/>
        </p:nvSpPr>
        <p:spPr>
          <a:xfrm>
            <a:off x="942340" y="1437005"/>
            <a:ext cx="10156825" cy="3784600"/>
          </a:xfrm>
          <a:prstGeom prst="rect">
            <a:avLst/>
          </a:prstGeom>
          <a:noFill/>
          <a:ln w="9525">
            <a:noFill/>
          </a:ln>
        </p:spPr>
        <p:txBody>
          <a:bodyPr wrap="square">
            <a:spAutoFit/>
          </a:bodyPr>
          <a:lstStyle/>
          <a:p>
            <a:pPr indent="0" algn="just">
              <a:lnSpc>
                <a:spcPct val="150000"/>
              </a:lnSpc>
            </a:pPr>
            <a:r>
              <a:rPr lang="en-US" sz="2000" b="0">
                <a:latin typeface="Calibri" panose="020F0502020204030204" charset="0"/>
                <a:cs typeface="Calibri" panose="020F0502020204030204" charset="0"/>
              </a:rPr>
              <a:t>In this research study,a framework for Cardiovascular Heart Disease Risk Prediction and Monitoring using SMOTE Ensemble Machine Learning Approach and Health Monitoring as a Service was proposed for predicting risk of having cardiovascular heart disease. The 10-fold cross-validation method was used in the system for validation. In order to check the performance of each of the ensemble machine learning classifier and also different evaluation metrics will also be adopted. A new predictive model will be use to classifier the test data set. This research also proposed the use of health monitoring service for patient diagonize with the risk of having cardiovascular heart diseases using cloud facilities.</a:t>
            </a:r>
            <a:endParaRPr lang="en-US" sz="2000">
              <a:latin typeface="Calibri" panose="020F0502020204030204" charset="0"/>
              <a:cs typeface="Calibri" panose="020F05020202040302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8480" y="225425"/>
            <a:ext cx="10515600" cy="1325563"/>
          </a:xfrm>
        </p:spPr>
        <p:txBody>
          <a:bodyPr/>
          <a:lstStyle/>
          <a:p>
            <a:r>
              <a:rPr lang="en-US"/>
              <a:t>REFERENCES</a:t>
            </a:r>
          </a:p>
        </p:txBody>
      </p:sp>
      <p:sp>
        <p:nvSpPr>
          <p:cNvPr id="100" name="Text Box 99"/>
          <p:cNvSpPr txBox="1"/>
          <p:nvPr/>
        </p:nvSpPr>
        <p:spPr>
          <a:xfrm>
            <a:off x="593090" y="1238885"/>
            <a:ext cx="11005185" cy="5169535"/>
          </a:xfrm>
          <a:prstGeom prst="rect">
            <a:avLst/>
          </a:prstGeom>
          <a:noFill/>
          <a:ln w="9525">
            <a:noFill/>
          </a:ln>
        </p:spPr>
        <p:txBody>
          <a:bodyPr wrap="square">
            <a:spAutoFit/>
          </a:bodyPr>
          <a:lstStyle/>
          <a:p>
            <a:pPr indent="0">
              <a:lnSpc>
                <a:spcPct val="150000"/>
              </a:lnSpc>
            </a:pPr>
            <a:r>
              <a:rPr lang="en-US" sz="2000" b="0">
                <a:solidFill>
                  <a:srgbClr val="000000"/>
                </a:solidFill>
                <a:latin typeface="Calibri" panose="020F0502020204030204" charset="0"/>
                <a:cs typeface="Calibri" panose="020F0502020204030204" charset="0"/>
              </a:rPr>
              <a:t>[1]. Ambale-Venkatesh, B., Yang, X., Wu, C. O., Liu, K., Hundley, W. G., McClelland, R., Lima, J. A. C. (2017). </a:t>
            </a:r>
            <a:r>
              <a:rPr lang="en-US" sz="2000" b="0" i="1">
                <a:solidFill>
                  <a:srgbClr val="000000"/>
                </a:solidFill>
                <a:latin typeface="Calibri" panose="020F0502020204030204" charset="0"/>
                <a:cs typeface="Calibri" panose="020F0502020204030204" charset="0"/>
              </a:rPr>
              <a:t>Cardiovascular Event Prediction by Machine Learning Novelty and Significance. Circulation Research, 121(9), 1092–1101</a:t>
            </a:r>
            <a:r>
              <a:rPr lang="en-US" sz="2000" b="0">
                <a:solidFill>
                  <a:srgbClr val="000000"/>
                </a:solidFill>
                <a:latin typeface="Calibri" panose="020F0502020204030204" charset="0"/>
                <a:cs typeface="Calibri" panose="020F0502020204030204" charset="0"/>
              </a:rPr>
              <a:t> .</a:t>
            </a:r>
          </a:p>
          <a:p>
            <a:pPr indent="0">
              <a:lnSpc>
                <a:spcPct val="150000"/>
              </a:lnSpc>
            </a:pPr>
            <a:r>
              <a:rPr lang="en-US" sz="2000" b="0">
                <a:solidFill>
                  <a:srgbClr val="000000"/>
                </a:solidFill>
                <a:latin typeface="Calibri" panose="020F0502020204030204" charset="0"/>
                <a:cs typeface="Calibri" panose="020F0502020204030204" charset="0"/>
              </a:rPr>
              <a:t>[2]. Alaa, A. M., Bolton, T., Di Angelantonio, E., Rudd, J. H. F., &amp; van der Schaar, M. (2019). Cardiovascular disease risk prediction using automated machine learning: A prospective study of 423,604 UK Biobank participants. PLOS ONE, 14(5), e0213653. </a:t>
            </a:r>
          </a:p>
          <a:p>
            <a:pPr indent="0">
              <a:lnSpc>
                <a:spcPct val="150000"/>
              </a:lnSpc>
            </a:pPr>
            <a:r>
              <a:rPr lang="en-US" sz="2000" b="0">
                <a:solidFill>
                  <a:srgbClr val="000000"/>
                </a:solidFill>
                <a:latin typeface="Calibri" panose="020F0502020204030204" charset="0"/>
                <a:cs typeface="Calibri" panose="020F0502020204030204" charset="0"/>
              </a:rPr>
              <a:t>[3]. Elgazzar, K., Aboelfotoh, M., Martin, P., &amp; Hassanein, H. S. (2012). </a:t>
            </a:r>
            <a:r>
              <a:rPr lang="en-US" sz="2000" b="0" i="1">
                <a:solidFill>
                  <a:srgbClr val="000000"/>
                </a:solidFill>
                <a:latin typeface="Calibri" panose="020F0502020204030204" charset="0"/>
                <a:cs typeface="Calibri" panose="020F0502020204030204" charset="0"/>
              </a:rPr>
              <a:t>Ubiquitous Health Monitoring Using Mobile Web Services. Procedia Computer Science, 10, 332–339</a:t>
            </a:r>
            <a:r>
              <a:rPr lang="en-US" sz="2000" b="0">
                <a:solidFill>
                  <a:srgbClr val="000000"/>
                </a:solidFill>
                <a:latin typeface="Calibri" panose="020F0502020204030204" charset="0"/>
                <a:cs typeface="Calibri" panose="020F0502020204030204" charset="0"/>
              </a:rPr>
              <a:t>.</a:t>
            </a:r>
          </a:p>
          <a:p>
            <a:pPr indent="0">
              <a:lnSpc>
                <a:spcPct val="150000"/>
              </a:lnSpc>
            </a:pPr>
            <a:r>
              <a:rPr lang="en-US" sz="2000" b="0">
                <a:solidFill>
                  <a:srgbClr val="000000"/>
                </a:solidFill>
                <a:latin typeface="Calibri" panose="020F0502020204030204" charset="0"/>
                <a:cs typeface="Calibri" panose="020F0502020204030204" charset="0"/>
              </a:rPr>
              <a:t>[4]. Hibatullah, A.(2016). A Brief Survey of Cloud Computing, Global Journal of Computer Science and Technology, Vol. 16, Issue 3, pp. 23-32.</a:t>
            </a:r>
          </a:p>
          <a:p>
            <a:pPr indent="0">
              <a:lnSpc>
                <a:spcPct val="150000"/>
              </a:lnSpc>
            </a:pPr>
            <a:endParaRPr lang="en-US" sz="2000">
              <a:latin typeface="Calibri" panose="020F0502020204030204" charset="0"/>
              <a:cs typeface="Calibri" panose="020F050202020403020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REFERENCES</a:t>
            </a:r>
          </a:p>
        </p:txBody>
      </p:sp>
      <p:sp>
        <p:nvSpPr>
          <p:cNvPr id="4" name="Text Box 3"/>
          <p:cNvSpPr txBox="1"/>
          <p:nvPr/>
        </p:nvSpPr>
        <p:spPr>
          <a:xfrm>
            <a:off x="791845" y="1691005"/>
            <a:ext cx="10608310" cy="3415030"/>
          </a:xfrm>
          <a:prstGeom prst="rect">
            <a:avLst/>
          </a:prstGeom>
          <a:noFill/>
        </p:spPr>
        <p:txBody>
          <a:bodyPr wrap="square" rtlCol="0" anchor="t">
            <a:spAutoFit/>
          </a:bodyPr>
          <a:lstStyle/>
          <a:p>
            <a:pPr indent="0">
              <a:lnSpc>
                <a:spcPct val="150000"/>
              </a:lnSpc>
            </a:pPr>
            <a:r>
              <a:rPr lang="en-US">
                <a:latin typeface="Calibri" panose="020F0502020204030204" charset="0"/>
                <a:cs typeface="Calibri" panose="020F0502020204030204" charset="0"/>
                <a:sym typeface="+mn-ea"/>
              </a:rPr>
              <a:t>[5].Haq, A. U., Li, J. P., Memon, M. H., Nazir, S., &amp; Sun, R. (2018). A Hybrid Intelligent System Framework for the Prediction of Heart Disease Using Machine Learning Algorithms. Mobile Information Systems, 2018, 1–21. </a:t>
            </a:r>
            <a:endParaRPr lang="en-US">
              <a:latin typeface="Calibri" panose="020F0502020204030204" charset="0"/>
              <a:cs typeface="Calibri" panose="020F0502020204030204" charset="0"/>
            </a:endParaRPr>
          </a:p>
          <a:p>
            <a:pPr indent="0">
              <a:lnSpc>
                <a:spcPct val="150000"/>
              </a:lnSpc>
            </a:pPr>
            <a:r>
              <a:rPr lang="en-US">
                <a:latin typeface="Calibri" panose="020F0502020204030204" charset="0"/>
                <a:cs typeface="Calibri" panose="020F0502020204030204" charset="0"/>
                <a:sym typeface="+mn-ea"/>
              </a:rPr>
              <a:t>[6].Mohsin, N.(2012). Cloud Computing: Overview &amp; Current Research Challenges, Journal of Computer Engineering, Vol. 8 ,Issue 1 , pp. 14-22.</a:t>
            </a:r>
          </a:p>
          <a:p>
            <a:pPr indent="0">
              <a:lnSpc>
                <a:spcPct val="150000"/>
              </a:lnSpc>
            </a:pPr>
            <a:r>
              <a:rPr lang="en-US"/>
              <a:t>[7]. Kusuma, S., &amp; Divya, U.(2018). Machine Learning and Deep Learning Methods in Heart Disease (HD) Research, International Journal of Pure and Applied Mathematics, Vol. 119, Issue 18, pp. 1483-1495. </a:t>
            </a:r>
          </a:p>
          <a:p>
            <a:pPr indent="0">
              <a:lnSpc>
                <a:spcPct val="150000"/>
              </a:lnSpc>
            </a:pPr>
            <a:r>
              <a:rPr lang="en-US"/>
              <a:t>[8]. Khan, Y., Qamar, U., Yousaf, N., &amp; Khan, A. (2019). Machine Learning Techniques for Heart Disease Datasets. Proceedings of the 2019 11th International Conference on Machine Learning and Computing - ICMLC ’19.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615" y="316230"/>
            <a:ext cx="10515600" cy="1325563"/>
          </a:xfrm>
        </p:spPr>
        <p:txBody>
          <a:bodyPr/>
          <a:lstStyle/>
          <a:p>
            <a:r>
              <a:rPr lang="en-US" b="1"/>
              <a:t>PRESENTATION OUTLINE</a:t>
            </a:r>
          </a:p>
        </p:txBody>
      </p:sp>
      <p:sp>
        <p:nvSpPr>
          <p:cNvPr id="5" name="Text Box 4"/>
          <p:cNvSpPr txBox="1"/>
          <p:nvPr/>
        </p:nvSpPr>
        <p:spPr>
          <a:xfrm>
            <a:off x="1195070" y="1445260"/>
            <a:ext cx="4879975" cy="4246245"/>
          </a:xfrm>
          <a:prstGeom prst="rect">
            <a:avLst/>
          </a:prstGeom>
          <a:noFill/>
        </p:spPr>
        <p:txBody>
          <a:bodyPr wrap="square" rtlCol="0">
            <a:spAutoFit/>
          </a:bodyPr>
          <a:lstStyle/>
          <a:p>
            <a:pPr marL="285750" indent="-285750">
              <a:lnSpc>
                <a:spcPct val="150000"/>
              </a:lnSpc>
              <a:buFont typeface="Wingdings" panose="05000000000000000000" charset="0"/>
              <a:buChar char="Ø"/>
            </a:pPr>
            <a:r>
              <a:rPr lang="en-US" sz="2000"/>
              <a:t>Introduction</a:t>
            </a:r>
          </a:p>
          <a:p>
            <a:pPr marL="285750" indent="-285750">
              <a:lnSpc>
                <a:spcPct val="150000"/>
              </a:lnSpc>
              <a:buFont typeface="Wingdings" panose="05000000000000000000" charset="0"/>
              <a:buChar char="Ø"/>
            </a:pPr>
            <a:r>
              <a:rPr lang="en-US" sz="2000"/>
              <a:t>Literature review</a:t>
            </a:r>
          </a:p>
          <a:p>
            <a:pPr marL="285750" indent="-285750">
              <a:lnSpc>
                <a:spcPct val="150000"/>
              </a:lnSpc>
              <a:buFont typeface="Wingdings" panose="05000000000000000000" charset="0"/>
              <a:buChar char="Ø"/>
            </a:pPr>
            <a:r>
              <a:rPr lang="en-US" sz="2000"/>
              <a:t>Statement of problem</a:t>
            </a:r>
          </a:p>
          <a:p>
            <a:pPr marL="285750" indent="-285750">
              <a:lnSpc>
                <a:spcPct val="150000"/>
              </a:lnSpc>
              <a:buFont typeface="Wingdings" panose="05000000000000000000" charset="0"/>
              <a:buChar char="Ø"/>
            </a:pPr>
            <a:r>
              <a:rPr lang="en-US" sz="2000"/>
              <a:t>Aim and objectives of research</a:t>
            </a:r>
          </a:p>
          <a:p>
            <a:pPr marL="285750" indent="-285750">
              <a:lnSpc>
                <a:spcPct val="150000"/>
              </a:lnSpc>
              <a:buFont typeface="Wingdings" panose="05000000000000000000" charset="0"/>
              <a:buChar char="Ø"/>
            </a:pPr>
            <a:r>
              <a:rPr lang="en-US" sz="2000"/>
              <a:t>Research methodology</a:t>
            </a:r>
          </a:p>
          <a:p>
            <a:pPr marL="285750" indent="-285750">
              <a:lnSpc>
                <a:spcPct val="150000"/>
              </a:lnSpc>
              <a:buFont typeface="Wingdings" panose="05000000000000000000" charset="0"/>
              <a:buChar char="Ø"/>
            </a:pPr>
            <a:r>
              <a:rPr lang="en-US" sz="2000"/>
              <a:t>Proposal model</a:t>
            </a:r>
          </a:p>
          <a:p>
            <a:pPr marL="285750" indent="-285750">
              <a:lnSpc>
                <a:spcPct val="150000"/>
              </a:lnSpc>
              <a:buFont typeface="Wingdings" panose="05000000000000000000" charset="0"/>
              <a:buChar char="Ø"/>
            </a:pPr>
            <a:r>
              <a:rPr lang="en-US" sz="2000"/>
              <a:t>Contribution to knowledge</a:t>
            </a:r>
          </a:p>
          <a:p>
            <a:pPr marL="285750" indent="-285750">
              <a:lnSpc>
                <a:spcPct val="150000"/>
              </a:lnSpc>
              <a:buFont typeface="Wingdings" panose="05000000000000000000" charset="0"/>
              <a:buChar char="Ø"/>
            </a:pPr>
            <a:r>
              <a:rPr lang="en-US" sz="2000"/>
              <a:t>Conclusion</a:t>
            </a:r>
          </a:p>
          <a:p>
            <a:pPr marL="285750" indent="-285750">
              <a:lnSpc>
                <a:spcPct val="150000"/>
              </a:lnSpc>
              <a:buFont typeface="Wingdings" panose="05000000000000000000" charset="0"/>
              <a:buChar char="Ø"/>
            </a:pPr>
            <a:r>
              <a:rPr lang="en-US" sz="2000"/>
              <a:t>References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6070" y="2440305"/>
            <a:ext cx="10515600" cy="1325563"/>
          </a:xfrm>
        </p:spPr>
        <p:txBody>
          <a:bodyPr>
            <a:scene3d>
              <a:camera prst="orthographicFront"/>
              <a:lightRig rig="threePt" dir="t"/>
            </a:scene3d>
          </a:bodyPr>
          <a:lstStyle/>
          <a:p>
            <a:r>
              <a:rPr lang="en-US" sz="6000">
                <a:ln w="9525">
                  <a:solidFill>
                    <a:schemeClr val="bg1"/>
                  </a:solidFill>
                  <a:prstDash val="solid"/>
                </a:ln>
                <a:solidFill>
                  <a:schemeClr val="tx1"/>
                </a:solidFill>
                <a:effectLst>
                  <a:outerShdw blurRad="12700" dist="38100" dir="2700000" algn="tl" rotWithShape="0">
                    <a:schemeClr val="bg1">
                      <a:lumMod val="50000"/>
                    </a:schemeClr>
                  </a:outerShdw>
                </a:effectLst>
              </a:rPr>
              <a:t>THANK YOU FOR LISTENING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6540"/>
            <a:ext cx="10515600" cy="1325563"/>
          </a:xfrm>
        </p:spPr>
        <p:txBody>
          <a:bodyPr/>
          <a:lstStyle/>
          <a:p>
            <a:r>
              <a:rPr lang="en-US" b="1"/>
              <a:t>INTRODUCTION</a:t>
            </a:r>
          </a:p>
        </p:txBody>
      </p:sp>
      <p:sp>
        <p:nvSpPr>
          <p:cNvPr id="100" name="Text Box 99"/>
          <p:cNvSpPr txBox="1"/>
          <p:nvPr/>
        </p:nvSpPr>
        <p:spPr>
          <a:xfrm>
            <a:off x="1130300" y="1217295"/>
            <a:ext cx="10622280" cy="5015865"/>
          </a:xfrm>
          <a:prstGeom prst="rect">
            <a:avLst/>
          </a:prstGeom>
          <a:noFill/>
          <a:ln w="9525">
            <a:noFill/>
          </a:ln>
        </p:spPr>
        <p:txBody>
          <a:bodyPr wrap="square">
            <a:spAutoFit/>
          </a:bodyPr>
          <a:lstStyle/>
          <a:p>
            <a:pPr indent="0">
              <a:lnSpc>
                <a:spcPct val="200000"/>
              </a:lnSpc>
            </a:pPr>
            <a:r>
              <a:rPr lang="en-US" sz="2000" b="0" dirty="0">
                <a:latin typeface="Times New Roman" panose="02020603050405020304" charset="0"/>
              </a:rPr>
              <a:t>Cardiovascular disease (CVD) in medical science is known has one of the deadliest human diseases in the world. This deadly diseases occurred when human heart is unable to drive the essential amount of blood to other parts of the body to fulfil the normal function of the body as shown in figure 1.0 (</a:t>
            </a:r>
            <a:r>
              <a:rPr lang="en-US" sz="2000" b="0" dirty="0" err="1">
                <a:latin typeface="Times New Roman" panose="02020603050405020304" charset="0"/>
              </a:rPr>
              <a:t>Ambale</a:t>
            </a:r>
            <a:r>
              <a:rPr lang="en-US" sz="2000" b="0" dirty="0">
                <a:latin typeface="Times New Roman" panose="02020603050405020304" charset="0"/>
              </a:rPr>
              <a:t> et al., 2017)</a:t>
            </a:r>
          </a:p>
          <a:p>
            <a:pPr indent="0">
              <a:lnSpc>
                <a:spcPct val="200000"/>
              </a:lnSpc>
            </a:pPr>
            <a:r>
              <a:rPr lang="en-US" sz="2000" b="0" dirty="0">
                <a:latin typeface="Times New Roman" panose="02020603050405020304" charset="0"/>
              </a:rPr>
              <a:t>Some of cardiovascular heart disease symptoms include</a:t>
            </a:r>
          </a:p>
          <a:p>
            <a:pPr indent="0">
              <a:lnSpc>
                <a:spcPct val="200000"/>
              </a:lnSpc>
            </a:pPr>
            <a:r>
              <a:rPr lang="en-US" sz="2000" b="0" dirty="0">
                <a:latin typeface="Times New Roman" panose="02020603050405020304" charset="0"/>
              </a:rPr>
              <a:t>- imbalance breathing</a:t>
            </a:r>
          </a:p>
          <a:p>
            <a:pPr indent="0">
              <a:lnSpc>
                <a:spcPct val="200000"/>
              </a:lnSpc>
            </a:pPr>
            <a:r>
              <a:rPr lang="en-US" sz="2000" b="0" dirty="0">
                <a:latin typeface="Times New Roman" panose="02020603050405020304" charset="0"/>
              </a:rPr>
              <a:t>- body weakness </a:t>
            </a:r>
          </a:p>
          <a:p>
            <a:pPr indent="0">
              <a:lnSpc>
                <a:spcPct val="200000"/>
              </a:lnSpc>
            </a:pPr>
            <a:r>
              <a:rPr lang="en-US" sz="2000" b="0" dirty="0">
                <a:latin typeface="Times New Roman" panose="02020603050405020304" charset="0"/>
              </a:rPr>
              <a:t>- fatigue with associated signs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INTRODUCTION</a:t>
            </a:r>
          </a:p>
        </p:txBody>
      </p:sp>
      <p:sp>
        <p:nvSpPr>
          <p:cNvPr id="100" name="Text Box 99"/>
          <p:cNvSpPr txBox="1"/>
          <p:nvPr/>
        </p:nvSpPr>
        <p:spPr>
          <a:xfrm>
            <a:off x="908050" y="1691005"/>
            <a:ext cx="11222990" cy="1322070"/>
          </a:xfrm>
          <a:prstGeom prst="rect">
            <a:avLst/>
          </a:prstGeom>
          <a:noFill/>
          <a:ln w="9525">
            <a:noFill/>
          </a:ln>
        </p:spPr>
        <p:txBody>
          <a:bodyPr wrap="square">
            <a:spAutoFit/>
          </a:bodyPr>
          <a:lstStyle/>
          <a:p>
            <a:pPr indent="0"/>
            <a:r>
              <a:rPr lang="en-US" sz="2000" b="0">
                <a:latin typeface="Calibri" panose="020F0502020204030204" charset="0"/>
                <a:cs typeface="Calibri" panose="020F0502020204030204" charset="0"/>
              </a:rPr>
              <a:t>Base on annual report form WHO (World Health Organization), this body gives an assessments that </a:t>
            </a:r>
          </a:p>
          <a:p>
            <a:pPr indent="0"/>
            <a:endParaRPr lang="en-US" sz="2000" b="0">
              <a:latin typeface="Calibri" panose="020F0502020204030204" charset="0"/>
              <a:cs typeface="Calibri" panose="020F0502020204030204" charset="0"/>
            </a:endParaRPr>
          </a:p>
          <a:p>
            <a:pPr indent="0"/>
            <a:r>
              <a:rPr lang="en-US" sz="2000" b="0">
                <a:latin typeface="Calibri" panose="020F0502020204030204" charset="0"/>
                <a:cs typeface="Calibri" panose="020F0502020204030204" charset="0"/>
              </a:rPr>
              <a:t>in 2015:</a:t>
            </a:r>
          </a:p>
          <a:p>
            <a:pPr indent="0"/>
            <a:r>
              <a:rPr lang="en-US" sz="2000">
                <a:latin typeface="Calibri" panose="020F0502020204030204" charset="0"/>
                <a:cs typeface="Calibri" panose="020F0502020204030204" charset="0"/>
              </a:rPr>
              <a:t>                        - 30% of deaths in the world was due to CVD, leading to more than 17 million deaths</a:t>
            </a:r>
          </a:p>
        </p:txBody>
      </p:sp>
      <p:sp>
        <p:nvSpPr>
          <p:cNvPr id="5" name="Text Box 4"/>
          <p:cNvSpPr txBox="1"/>
          <p:nvPr/>
        </p:nvSpPr>
        <p:spPr>
          <a:xfrm>
            <a:off x="838200" y="3246755"/>
            <a:ext cx="10395585" cy="2553335"/>
          </a:xfrm>
          <a:prstGeom prst="rect">
            <a:avLst/>
          </a:prstGeom>
          <a:noFill/>
          <a:ln w="9525">
            <a:noFill/>
          </a:ln>
        </p:spPr>
        <p:txBody>
          <a:bodyPr wrap="square">
            <a:spAutoFit/>
          </a:bodyPr>
          <a:lstStyle/>
          <a:p>
            <a:pPr indent="0" algn="just">
              <a:lnSpc>
                <a:spcPct val="200000"/>
              </a:lnSpc>
            </a:pPr>
            <a:r>
              <a:rPr lang="en-US" sz="2000" b="0">
                <a:latin typeface="Calibri" panose="020F0502020204030204" charset="0"/>
                <a:cs typeface="Calibri" panose="020F0502020204030204" charset="0"/>
              </a:rPr>
              <a:t>Executive director, Nigerian heart federation (NHF), Dr. Kingsley Akinroye, proclaim that the rate of heart diseases is worryingly going up in Nigeria. This, he said is as a result of low awareness drive and poor health-care institutions across the nation which has led to death of many Nigerians (Guardian Newspaper, Nigeria.2019).</a:t>
            </a:r>
            <a:endParaRPr lang="en-US" sz="2000">
              <a:latin typeface="Calibri" panose="020F0502020204030204" charset="0"/>
              <a:cs typeface="Calibri" panose="020F050202020403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INTRODUCTION</a:t>
            </a:r>
          </a:p>
        </p:txBody>
      </p:sp>
      <p:pic>
        <p:nvPicPr>
          <p:cNvPr id="4" name="Content Placeholder 3"/>
          <p:cNvPicPr>
            <a:picLocks noGrp="1" noChangeAspect="1"/>
          </p:cNvPicPr>
          <p:nvPr>
            <p:ph idx="1"/>
          </p:nvPr>
        </p:nvPicPr>
        <p:blipFill>
          <a:blip r:embed="rId2"/>
          <a:srcRect l="24840" t="31642" r="47276" b="37856"/>
          <a:stretch>
            <a:fillRect/>
          </a:stretch>
        </p:blipFill>
        <p:spPr>
          <a:xfrm>
            <a:off x="2971800" y="1598930"/>
            <a:ext cx="6109335" cy="3435350"/>
          </a:xfrm>
          <a:prstGeom prst="rect">
            <a:avLst/>
          </a:prstGeom>
          <a:ln>
            <a:noFill/>
          </a:ln>
        </p:spPr>
      </p:pic>
      <p:sp>
        <p:nvSpPr>
          <p:cNvPr id="100" name="Text Box 99"/>
          <p:cNvSpPr txBox="1"/>
          <p:nvPr/>
        </p:nvSpPr>
        <p:spPr>
          <a:xfrm>
            <a:off x="2439670" y="5403215"/>
            <a:ext cx="7815580" cy="706755"/>
          </a:xfrm>
          <a:prstGeom prst="rect">
            <a:avLst/>
          </a:prstGeom>
          <a:noFill/>
          <a:ln w="9525">
            <a:noFill/>
          </a:ln>
        </p:spPr>
        <p:txBody>
          <a:bodyPr wrap="square">
            <a:spAutoFit/>
          </a:bodyPr>
          <a:lstStyle/>
          <a:p>
            <a:pPr indent="0" algn="ctr"/>
            <a:r>
              <a:rPr lang="en-US" sz="2000" b="1">
                <a:solidFill>
                  <a:srgbClr val="000000"/>
                </a:solidFill>
                <a:latin typeface="Times New Roman" panose="02020603050405020304" charset="0"/>
                <a:cs typeface="Calibri" panose="020F0502020204030204" charset="0"/>
              </a:rPr>
              <a:t>Figure 1.0:</a:t>
            </a:r>
            <a:r>
              <a:rPr lang="en-US" sz="2000" b="0">
                <a:solidFill>
                  <a:srgbClr val="000000"/>
                </a:solidFill>
                <a:latin typeface="Times New Roman" panose="02020603050405020304" charset="0"/>
                <a:cs typeface="Calibri" panose="020F0502020204030204" charset="0"/>
              </a:rPr>
              <a:t> Image showing a human heart with cardiovascular diseases (Google heart diseases medical image)</a:t>
            </a:r>
            <a:endParaRPr 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 Box 99"/>
          <p:cNvSpPr txBox="1"/>
          <p:nvPr/>
        </p:nvSpPr>
        <p:spPr>
          <a:xfrm>
            <a:off x="967105" y="1202055"/>
            <a:ext cx="10258425" cy="1014730"/>
          </a:xfrm>
          <a:prstGeom prst="rect">
            <a:avLst/>
          </a:prstGeom>
          <a:noFill/>
          <a:ln w="9525">
            <a:noFill/>
          </a:ln>
        </p:spPr>
        <p:txBody>
          <a:bodyPr wrap="square">
            <a:spAutoFit/>
          </a:bodyPr>
          <a:lstStyle/>
          <a:p>
            <a:pPr indent="0" algn="just">
              <a:lnSpc>
                <a:spcPct val="150000"/>
              </a:lnSpc>
            </a:pPr>
            <a:r>
              <a:rPr lang="en-US" sz="2000" b="0">
                <a:latin typeface="Times New Roman" panose="02020603050405020304" charset="0"/>
                <a:cs typeface="Calibri" panose="020F0502020204030204" charset="0"/>
              </a:rPr>
              <a:t>Today some of this data collected includes few of the risk factors contributing to the overwhelming </a:t>
            </a:r>
            <a:r>
              <a:rPr lang="en-US" sz="2000" b="0">
                <a:latin typeface="Calibri" panose="020F0502020204030204" charset="0"/>
                <a:cs typeface="Calibri" panose="020F0502020204030204" charset="0"/>
              </a:rPr>
              <a:t>rate </a:t>
            </a:r>
            <a:r>
              <a:rPr lang="en-US" sz="2000" b="0">
                <a:latin typeface="Times New Roman" panose="02020603050405020304" charset="0"/>
                <a:cs typeface="Calibri" panose="020F0502020204030204" charset="0"/>
              </a:rPr>
              <a:t>of cardiovascular diseases in Nigeria which includes the following:</a:t>
            </a:r>
          </a:p>
        </p:txBody>
      </p:sp>
      <p:sp>
        <p:nvSpPr>
          <p:cNvPr id="4" name="Text Box 3"/>
          <p:cNvSpPr txBox="1"/>
          <p:nvPr/>
        </p:nvSpPr>
        <p:spPr>
          <a:xfrm>
            <a:off x="1212850" y="2618105"/>
            <a:ext cx="8460740" cy="3476625"/>
          </a:xfrm>
          <a:prstGeom prst="rect">
            <a:avLst/>
          </a:prstGeom>
          <a:noFill/>
          <a:ln w="9525">
            <a:noFill/>
          </a:ln>
        </p:spPr>
        <p:txBody>
          <a:bodyPr wrap="square">
            <a:spAutoFit/>
          </a:bodyPr>
          <a:lstStyle/>
          <a:p>
            <a:pPr marL="228600" indent="-228600">
              <a:lnSpc>
                <a:spcPct val="100000"/>
              </a:lnSpc>
            </a:pPr>
            <a:r>
              <a:rPr lang="en-US" sz="2000" b="0">
                <a:latin typeface="Calibri" panose="020F0502020204030204" charset="0"/>
                <a:cs typeface="Calibri" panose="020F0502020204030204" charset="0"/>
              </a:rPr>
              <a:t>- Family history of cardiovascular disease </a:t>
            </a:r>
          </a:p>
          <a:p>
            <a:pPr marL="228600" indent="-228600">
              <a:lnSpc>
                <a:spcPct val="100000"/>
              </a:lnSpc>
            </a:pPr>
            <a:r>
              <a:rPr lang="en-US" sz="2000" b="0">
                <a:latin typeface="Calibri" panose="020F0502020204030204" charset="0"/>
                <a:cs typeface="Calibri" panose="020F0502020204030204" charset="0"/>
              </a:rPr>
              <a:t>- High levels of cholesterol </a:t>
            </a:r>
          </a:p>
          <a:p>
            <a:pPr marL="228600" indent="-228600">
              <a:lnSpc>
                <a:spcPct val="100000"/>
              </a:lnSpc>
            </a:pPr>
            <a:r>
              <a:rPr lang="en-US" sz="2000" b="0">
                <a:latin typeface="Calibri" panose="020F0502020204030204" charset="0"/>
                <a:cs typeface="Calibri" panose="020F0502020204030204" charset="0"/>
              </a:rPr>
              <a:t>- Uncontrolled high blood pressure</a:t>
            </a:r>
          </a:p>
          <a:p>
            <a:pPr marL="228600" indent="-228600">
              <a:lnSpc>
                <a:spcPct val="100000"/>
              </a:lnSpc>
            </a:pPr>
            <a:r>
              <a:rPr lang="en-US" sz="2000" b="0">
                <a:latin typeface="Calibri" panose="020F0502020204030204" charset="0"/>
                <a:cs typeface="Calibri" panose="020F0502020204030204" charset="0"/>
              </a:rPr>
              <a:t>- Ethnicity</a:t>
            </a:r>
          </a:p>
          <a:p>
            <a:pPr marL="228600" indent="-228600">
              <a:lnSpc>
                <a:spcPct val="100000"/>
              </a:lnSpc>
            </a:pPr>
            <a:r>
              <a:rPr lang="en-US" sz="2000" b="0">
                <a:latin typeface="Calibri" panose="020F0502020204030204" charset="0"/>
                <a:cs typeface="Calibri" panose="020F0502020204030204" charset="0"/>
              </a:rPr>
              <a:t>- Smoking </a:t>
            </a:r>
          </a:p>
          <a:p>
            <a:pPr marL="228600" indent="-228600">
              <a:lnSpc>
                <a:spcPct val="100000"/>
              </a:lnSpc>
            </a:pPr>
            <a:r>
              <a:rPr lang="en-US" sz="2000" b="0">
                <a:latin typeface="Calibri" panose="020F0502020204030204" charset="0"/>
                <a:cs typeface="Calibri" panose="020F0502020204030204" charset="0"/>
              </a:rPr>
              <a:t>- Not being physically active (Exercise)</a:t>
            </a:r>
          </a:p>
          <a:p>
            <a:pPr marL="228600" indent="-228600">
              <a:lnSpc>
                <a:spcPct val="100000"/>
              </a:lnSpc>
            </a:pPr>
            <a:r>
              <a:rPr lang="en-US" sz="2000" b="0">
                <a:latin typeface="Calibri" panose="020F0502020204030204" charset="0"/>
                <a:cs typeface="Calibri" panose="020F0502020204030204" charset="0"/>
              </a:rPr>
              <a:t>- High-fat diet </a:t>
            </a:r>
          </a:p>
          <a:p>
            <a:pPr marL="228600" indent="-228600">
              <a:lnSpc>
                <a:spcPct val="100000"/>
              </a:lnSpc>
            </a:pPr>
            <a:r>
              <a:rPr lang="en-US" sz="2000" b="0">
                <a:latin typeface="Calibri" panose="020F0502020204030204" charset="0"/>
                <a:cs typeface="Calibri" panose="020F0502020204030204" charset="0"/>
              </a:rPr>
              <a:t>- Uncontrolled diabetes </a:t>
            </a:r>
          </a:p>
          <a:p>
            <a:pPr marL="228600" indent="-228600">
              <a:lnSpc>
                <a:spcPct val="100000"/>
              </a:lnSpc>
            </a:pPr>
            <a:r>
              <a:rPr lang="en-US" sz="2000" b="0">
                <a:latin typeface="Calibri" panose="020F0502020204030204" charset="0"/>
                <a:cs typeface="Calibri" panose="020F0502020204030204" charset="0"/>
              </a:rPr>
              <a:t>- Chronic stress or depression</a:t>
            </a:r>
          </a:p>
          <a:p>
            <a:pPr marL="228600" indent="-228600">
              <a:lnSpc>
                <a:spcPct val="100000"/>
              </a:lnSpc>
            </a:pPr>
            <a:r>
              <a:rPr lang="en-US" sz="2000" b="0">
                <a:latin typeface="Calibri" panose="020F0502020204030204" charset="0"/>
                <a:cs typeface="Calibri" panose="020F0502020204030204" charset="0"/>
              </a:rPr>
              <a:t>- Increasing in age</a:t>
            </a:r>
          </a:p>
          <a:p>
            <a:pPr marL="228600" indent="-228600">
              <a:lnSpc>
                <a:spcPct val="100000"/>
              </a:lnSpc>
            </a:pPr>
            <a:r>
              <a:rPr lang="en-US" sz="2000" b="0">
                <a:latin typeface="Calibri" panose="020F0502020204030204" charset="0"/>
                <a:cs typeface="Calibri" panose="020F0502020204030204" charset="0"/>
              </a:rPr>
              <a:t>- Obesity</a:t>
            </a:r>
            <a:endParaRPr lang="en-US" sz="2000">
              <a:latin typeface="Calibri" panose="020F0502020204030204" charset="0"/>
            </a:endParaRPr>
          </a:p>
        </p:txBody>
      </p:sp>
      <p:sp>
        <p:nvSpPr>
          <p:cNvPr id="6" name="Title 5"/>
          <p:cNvSpPr>
            <a:spLocks noGrp="1"/>
          </p:cNvSpPr>
          <p:nvPr>
            <p:ph type="title"/>
          </p:nvPr>
        </p:nvSpPr>
        <p:spPr>
          <a:xfrm>
            <a:off x="838200" y="115570"/>
            <a:ext cx="10515600" cy="1325563"/>
          </a:xfrm>
        </p:spPr>
        <p:txBody>
          <a:bodyPr/>
          <a:lstStyle/>
          <a:p>
            <a:r>
              <a:rPr lang="en-US"/>
              <a:t>INTRODUCTION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 Box 99"/>
          <p:cNvSpPr txBox="1"/>
          <p:nvPr/>
        </p:nvSpPr>
        <p:spPr>
          <a:xfrm>
            <a:off x="948055" y="1613535"/>
            <a:ext cx="10156190" cy="3630930"/>
          </a:xfrm>
          <a:prstGeom prst="rect">
            <a:avLst/>
          </a:prstGeom>
          <a:noFill/>
          <a:ln w="9525">
            <a:noFill/>
          </a:ln>
        </p:spPr>
        <p:txBody>
          <a:bodyPr wrap="square">
            <a:spAutoFit/>
          </a:bodyPr>
          <a:lstStyle/>
          <a:p>
            <a:pPr indent="0">
              <a:lnSpc>
                <a:spcPct val="200000"/>
              </a:lnSpc>
            </a:pPr>
            <a:r>
              <a:rPr lang="en-US" sz="2000" b="0">
                <a:cs typeface="+mn-lt"/>
              </a:rPr>
              <a:t>In recent there are many research that has been carried out by researchers using different machine learning, deep learning, and ensembles. </a:t>
            </a:r>
          </a:p>
          <a:p>
            <a:pPr indent="0">
              <a:lnSpc>
                <a:spcPct val="200000"/>
              </a:lnSpc>
            </a:pPr>
            <a:r>
              <a:rPr lang="en-US" sz="2000" b="0">
                <a:cs typeface="+mn-lt"/>
              </a:rPr>
              <a:t>The research intends to provide solution in cardiovascular diseases risk prediction and monitoring using Smote Ensemble Machine Learning Algorithm and Health Monitoring as a service. </a:t>
            </a:r>
          </a:p>
          <a:p>
            <a:pPr indent="0">
              <a:lnSpc>
                <a:spcPct val="150000"/>
              </a:lnSpc>
            </a:pPr>
            <a:endParaRPr lang="en-US" sz="2000">
              <a:cs typeface="+mn-lt"/>
            </a:endParaRPr>
          </a:p>
        </p:txBody>
      </p:sp>
      <p:sp>
        <p:nvSpPr>
          <p:cNvPr id="6" name="Title 5"/>
          <p:cNvSpPr>
            <a:spLocks noGrp="1"/>
          </p:cNvSpPr>
          <p:nvPr>
            <p:ph type="title"/>
          </p:nvPr>
        </p:nvSpPr>
        <p:spPr>
          <a:xfrm>
            <a:off x="838200" y="245745"/>
            <a:ext cx="10515600" cy="1325563"/>
          </a:xfrm>
        </p:spPr>
        <p:txBody>
          <a:bodyPr/>
          <a:lstStyle/>
          <a:p>
            <a:r>
              <a:rPr lang="en-US"/>
              <a:t>INTRODUCTION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8815" y="-5080"/>
            <a:ext cx="10515600" cy="1325563"/>
          </a:xfrm>
        </p:spPr>
        <p:txBody>
          <a:bodyPr/>
          <a:lstStyle/>
          <a:p>
            <a:r>
              <a:rPr lang="en-US"/>
              <a:t>LITERATURE REVIEW</a:t>
            </a:r>
          </a:p>
        </p:txBody>
      </p:sp>
      <p:graphicFrame>
        <p:nvGraphicFramePr>
          <p:cNvPr id="4" name="Table 3"/>
          <p:cNvGraphicFramePr/>
          <p:nvPr/>
        </p:nvGraphicFramePr>
        <p:xfrm>
          <a:off x="678815" y="1130935"/>
          <a:ext cx="10617200" cy="5538470"/>
        </p:xfrm>
        <a:graphic>
          <a:graphicData uri="http://schemas.openxmlformats.org/drawingml/2006/table">
            <a:tbl>
              <a:tblPr bandRow="1">
                <a:tableStyleId>{93296810-A885-4BE3-A3E7-6D5BEEA58F35}</a:tableStyleId>
              </a:tblPr>
              <a:tblGrid>
                <a:gridCol w="2654300"/>
                <a:gridCol w="2654300"/>
                <a:gridCol w="2973705"/>
                <a:gridCol w="2334895"/>
              </a:tblGrid>
              <a:tr h="417830">
                <a:tc>
                  <a:txBody>
                    <a:bodyPr/>
                    <a:lstStyle/>
                    <a:p>
                      <a:pPr>
                        <a:buNone/>
                      </a:pPr>
                      <a:r>
                        <a:rPr lang="en-US"/>
                        <a:t>Author and Year</a:t>
                      </a:r>
                    </a:p>
                  </a:txBody>
                  <a:tcPr/>
                </a:tc>
                <a:tc>
                  <a:txBody>
                    <a:bodyPr/>
                    <a:lstStyle/>
                    <a:p>
                      <a:pPr>
                        <a:buNone/>
                      </a:pPr>
                      <a:r>
                        <a:rPr lang="en-US"/>
                        <a:t>Title and Source</a:t>
                      </a:r>
                    </a:p>
                  </a:txBody>
                  <a:tcPr/>
                </a:tc>
                <a:tc>
                  <a:txBody>
                    <a:bodyPr/>
                    <a:lstStyle/>
                    <a:p>
                      <a:pPr>
                        <a:buNone/>
                      </a:pPr>
                      <a:r>
                        <a:rPr lang="en-US"/>
                        <a:t>Contribution</a:t>
                      </a:r>
                    </a:p>
                  </a:txBody>
                  <a:tcPr/>
                </a:tc>
                <a:tc>
                  <a:txBody>
                    <a:bodyPr/>
                    <a:lstStyle/>
                    <a:p>
                      <a:pPr>
                        <a:buNone/>
                      </a:pPr>
                      <a:r>
                        <a:rPr lang="en-US"/>
                        <a:t>Problem observed</a:t>
                      </a:r>
                    </a:p>
                  </a:txBody>
                  <a:tcPr/>
                </a:tc>
              </a:tr>
              <a:tr h="417830">
                <a:tc>
                  <a:txBody>
                    <a:bodyPr/>
                    <a:lstStyle/>
                    <a:p>
                      <a:pPr>
                        <a:buNone/>
                      </a:pPr>
                      <a:r>
                        <a:rPr lang="en-US"/>
                        <a:t>Kusuma, S., &amp; Divya, U.</a:t>
                      </a:r>
                    </a:p>
                    <a:p>
                      <a:pPr>
                        <a:buNone/>
                      </a:pPr>
                      <a:r>
                        <a:rPr lang="en-US"/>
                        <a:t>2018</a:t>
                      </a:r>
                    </a:p>
                  </a:txBody>
                  <a:tcPr/>
                </a:tc>
                <a:tc>
                  <a:txBody>
                    <a:bodyPr/>
                    <a:lstStyle/>
                    <a:p>
                      <a:pPr>
                        <a:buNone/>
                      </a:pPr>
                      <a:r>
                        <a:rPr lang="en-US"/>
                        <a:t>Machine Learning and Deep Learning Methods in Heart Disease (HD) Research.</a:t>
                      </a:r>
                    </a:p>
                    <a:p>
                      <a:pPr>
                        <a:buNone/>
                      </a:pPr>
                      <a:r>
                        <a:rPr lang="en-US"/>
                        <a:t>International Journal of Pure and Applied Mathematics, Vol. 119, Issue 18, pp. 1483-1495. </a:t>
                      </a:r>
                    </a:p>
                  </a:txBody>
                  <a:tcPr/>
                </a:tc>
                <a:tc>
                  <a:txBody>
                    <a:bodyPr/>
                    <a:lstStyle/>
                    <a:p>
                      <a:pPr>
                        <a:buNone/>
                      </a:pPr>
                      <a:r>
                        <a:rPr lang="en-US"/>
                        <a:t>In this research 60% of people were characterized by machine learning techniques and support vector machines and 30% by deep learning approaches.</a:t>
                      </a:r>
                    </a:p>
                  </a:txBody>
                  <a:tcPr/>
                </a:tc>
                <a:tc>
                  <a:txBody>
                    <a:bodyPr/>
                    <a:lstStyle/>
                    <a:p>
                      <a:pPr>
                        <a:buNone/>
                      </a:pPr>
                      <a:r>
                        <a:rPr lang="en-US"/>
                        <a:t>use of weak classifier</a:t>
                      </a:r>
                    </a:p>
                  </a:txBody>
                  <a:tcPr/>
                </a:tc>
              </a:tr>
              <a:tr h="417830">
                <a:tc>
                  <a:txBody>
                    <a:bodyPr/>
                    <a:lstStyle/>
                    <a:p>
                      <a:pPr>
                        <a:buNone/>
                      </a:pPr>
                      <a:r>
                        <a:rPr lang="en-US"/>
                        <a:t>Haq, A. U., Li, J. P., Memon, M. H., Nazir, S., &amp; Sun, R</a:t>
                      </a:r>
                    </a:p>
                    <a:p>
                      <a:pPr>
                        <a:buNone/>
                      </a:pPr>
                      <a:r>
                        <a:rPr lang="en-US"/>
                        <a:t>2018</a:t>
                      </a:r>
                    </a:p>
                  </a:txBody>
                  <a:tcPr/>
                </a:tc>
                <a:tc>
                  <a:txBody>
                    <a:bodyPr/>
                    <a:lstStyle/>
                    <a:p>
                      <a:pPr>
                        <a:buNone/>
                      </a:pPr>
                      <a:r>
                        <a:rPr lang="en-US"/>
                        <a:t>Hybrid Intelligent System Framework for the Prediction of Heart Disease using Machine Learning Algorithms. </a:t>
                      </a:r>
                    </a:p>
                    <a:p>
                      <a:pPr>
                        <a:buNone/>
                      </a:pPr>
                      <a:endParaRPr lang="en-US"/>
                    </a:p>
                    <a:p>
                      <a:pPr>
                        <a:buNone/>
                      </a:pPr>
                      <a:r>
                        <a:rPr lang="en-US"/>
                        <a:t>Mobile Information Systems</a:t>
                      </a:r>
                    </a:p>
                    <a:p>
                      <a:pPr>
                        <a:buNone/>
                      </a:pPr>
                      <a:r>
                        <a:rPr lang="en-US"/>
                        <a:t>Volume 2018, Article ID 3860146, 21 pages</a:t>
                      </a:r>
                    </a:p>
                  </a:txBody>
                  <a:tcPr/>
                </a:tc>
                <a:tc>
                  <a:txBody>
                    <a:bodyPr/>
                    <a:lstStyle/>
                    <a:p>
                      <a:pPr>
                        <a:buNone/>
                      </a:pPr>
                      <a:r>
                        <a:rPr lang="en-US"/>
                        <a:t>The proposed machine-learning-based decision support system will assist the doctors to diagnosis heart patients eﬃciently.</a:t>
                      </a:r>
                    </a:p>
                  </a:txBody>
                  <a:tcPr/>
                </a:tc>
                <a:tc>
                  <a:txBody>
                    <a:bodyPr/>
                    <a:lstStyle/>
                    <a:p>
                      <a:pPr>
                        <a:buNone/>
                      </a:pPr>
                      <a:r>
                        <a:rPr lang="en-US"/>
                        <a:t>It combine machine learning with selection algorithm but failed to check data imbalance data</a:t>
                      </a:r>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748665" y="522605"/>
          <a:ext cx="10515600" cy="5812790"/>
        </p:xfrm>
        <a:graphic>
          <a:graphicData uri="http://schemas.openxmlformats.org/drawingml/2006/table">
            <a:tbl>
              <a:tblPr bandRow="1">
                <a:tableStyleId>{93296810-A885-4BE3-A3E7-6D5BEEA58F35}</a:tableStyleId>
              </a:tblPr>
              <a:tblGrid>
                <a:gridCol w="2628900"/>
                <a:gridCol w="2628900"/>
                <a:gridCol w="2945130"/>
                <a:gridCol w="2312670"/>
              </a:tblGrid>
              <a:tr h="417830">
                <a:tc>
                  <a:txBody>
                    <a:bodyPr/>
                    <a:lstStyle/>
                    <a:p>
                      <a:pPr>
                        <a:buNone/>
                      </a:pPr>
                      <a:r>
                        <a:rPr lang="en-US"/>
                        <a:t>Author and Year</a:t>
                      </a:r>
                    </a:p>
                  </a:txBody>
                  <a:tcPr/>
                </a:tc>
                <a:tc>
                  <a:txBody>
                    <a:bodyPr/>
                    <a:lstStyle/>
                    <a:p>
                      <a:pPr>
                        <a:buNone/>
                      </a:pPr>
                      <a:r>
                        <a:rPr lang="en-US"/>
                        <a:t>Title and Source</a:t>
                      </a:r>
                    </a:p>
                  </a:txBody>
                  <a:tcPr/>
                </a:tc>
                <a:tc>
                  <a:txBody>
                    <a:bodyPr/>
                    <a:lstStyle/>
                    <a:p>
                      <a:pPr>
                        <a:buNone/>
                      </a:pPr>
                      <a:r>
                        <a:rPr lang="en-US"/>
                        <a:t>Contribution</a:t>
                      </a:r>
                    </a:p>
                  </a:txBody>
                  <a:tcPr/>
                </a:tc>
                <a:tc>
                  <a:txBody>
                    <a:bodyPr/>
                    <a:lstStyle/>
                    <a:p>
                      <a:pPr>
                        <a:buNone/>
                      </a:pPr>
                      <a:r>
                        <a:rPr lang="en-US"/>
                        <a:t>Problem observed</a:t>
                      </a:r>
                    </a:p>
                  </a:txBody>
                  <a:tcPr/>
                </a:tc>
              </a:tr>
              <a:tr h="417830">
                <a:tc>
                  <a:txBody>
                    <a:bodyPr/>
                    <a:lstStyle/>
                    <a:p>
                      <a:pPr>
                        <a:buNone/>
                      </a:pPr>
                      <a:r>
                        <a:rPr lang="en-US"/>
                        <a:t>Duke Hee Lee &amp; Ahmed Rabi</a:t>
                      </a:r>
                    </a:p>
                    <a:p>
                      <a:pPr>
                        <a:buNone/>
                      </a:pPr>
                      <a:r>
                        <a:rPr lang="en-US"/>
                        <a:t>2012</a:t>
                      </a:r>
                    </a:p>
                  </a:txBody>
                  <a:tcPr/>
                </a:tc>
                <a:tc>
                  <a:txBody>
                    <a:bodyPr/>
                    <a:lstStyle/>
                    <a:p>
                      <a:pPr>
                        <a:buNone/>
                      </a:pPr>
                      <a:r>
                        <a:rPr lang="en-US"/>
                        <a:t>Development of a Mobile Phone Based e-Health Monitoring Application.</a:t>
                      </a:r>
                    </a:p>
                    <a:p>
                      <a:pPr>
                        <a:buNone/>
                      </a:pPr>
                      <a:r>
                        <a:rPr lang="en-US"/>
                        <a:t> </a:t>
                      </a:r>
                    </a:p>
                    <a:p>
                      <a:pPr>
                        <a:buNone/>
                      </a:pPr>
                      <a:r>
                        <a:rPr lang="en-US"/>
                        <a:t>International Journal of Advanced Computer Science and Applications,  Vol. 3, No. 3.</a:t>
                      </a:r>
                    </a:p>
                  </a:txBody>
                  <a:tcPr/>
                </a:tc>
                <a:tc>
                  <a:txBody>
                    <a:bodyPr/>
                    <a:lstStyle/>
                    <a:p>
                      <a:pPr>
                        <a:buNone/>
                      </a:pPr>
                      <a:r>
                        <a:rPr lang="en-US"/>
                        <a:t>This system consists of the following sub-systems: real-time signal receiver, ECG signal processing, signal display in mobile phone, and data management as well five user interface screens. </a:t>
                      </a:r>
                    </a:p>
                  </a:txBody>
                  <a:tcPr/>
                </a:tc>
                <a:tc>
                  <a:txBody>
                    <a:bodyPr/>
                    <a:lstStyle/>
                    <a:p>
                      <a:pPr>
                        <a:buNone/>
                      </a:pPr>
                      <a:r>
                        <a:rPr lang="en-US"/>
                        <a:t>Cost of managing and maintaining software.</a:t>
                      </a:r>
                    </a:p>
                    <a:p>
                      <a:pPr>
                        <a:buNone/>
                      </a:pPr>
                      <a:r>
                        <a:rPr lang="en-US"/>
                        <a:t>Time delays.</a:t>
                      </a:r>
                    </a:p>
                  </a:txBody>
                  <a:tcPr/>
                </a:tc>
              </a:tr>
              <a:tr h="417830">
                <a:tc>
                  <a:txBody>
                    <a:bodyPr/>
                    <a:lstStyle/>
                    <a:p>
                      <a:pPr>
                        <a:buNone/>
                      </a:pPr>
                      <a:r>
                        <a:rPr lang="en-US"/>
                        <a:t>Khan, Y., Qamar, U., Yousaf, N., &amp; Khan, A.</a:t>
                      </a:r>
                    </a:p>
                    <a:p>
                      <a:pPr>
                        <a:buNone/>
                      </a:pPr>
                      <a:r>
                        <a:rPr lang="en-US"/>
                        <a:t>2019</a:t>
                      </a:r>
                    </a:p>
                  </a:txBody>
                  <a:tcPr/>
                </a:tc>
                <a:tc>
                  <a:txBody>
                    <a:bodyPr/>
                    <a:lstStyle/>
                    <a:p>
                      <a:pPr>
                        <a:buNone/>
                      </a:pPr>
                      <a:r>
                        <a:rPr lang="en-US"/>
                        <a:t>Machine Learning Techniques for Heart Disease Datasets: A Survey. </a:t>
                      </a:r>
                    </a:p>
                    <a:p>
                      <a:pPr>
                        <a:buNone/>
                      </a:pPr>
                      <a:endParaRPr lang="en-US"/>
                    </a:p>
                    <a:p>
                      <a:pPr>
                        <a:buNone/>
                      </a:pPr>
                      <a:r>
                        <a:rPr lang="en-US"/>
                        <a:t>Proceedings of the 2019 11th International Conference on Machine Learning and Computing - ICMLC ’19</a:t>
                      </a:r>
                    </a:p>
                  </a:txBody>
                  <a:tcPr/>
                </a:tc>
                <a:tc>
                  <a:txBody>
                    <a:bodyPr/>
                    <a:lstStyle/>
                    <a:p>
                      <a:pPr>
                        <a:buNone/>
                      </a:pPr>
                      <a:r>
                        <a:rPr lang="en-US"/>
                        <a:t>This research study different machine learning in medical domains, particularly on heart disease datasets. </a:t>
                      </a:r>
                    </a:p>
                    <a:p>
                      <a:pPr>
                        <a:buNone/>
                      </a:pPr>
                      <a:r>
                        <a:rPr lang="en-US"/>
                        <a:t>The survey finds out that the most popular classification techniques are Support Vector Machine, Neural Networks, and ensemble classifiers.   </a:t>
                      </a:r>
                    </a:p>
                    <a:p>
                      <a:pPr>
                        <a:buNone/>
                      </a:pPr>
                      <a:endParaRPr lang="en-US"/>
                    </a:p>
                  </a:txBody>
                  <a:tcPr/>
                </a:tc>
                <a:tc>
                  <a:txBody>
                    <a:bodyPr/>
                    <a:lstStyle/>
                    <a:p>
                      <a:pPr>
                        <a:buNone/>
                      </a:pPr>
                      <a:r>
                        <a:rPr lang="en-US"/>
                        <a:t>Weak classifier and the essemble classifier used was with imbalance data</a:t>
                      </a:r>
                    </a:p>
                  </a:txBody>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603</TotalTime>
  <Words>1801</Words>
  <Application>Microsoft Office PowerPoint</Application>
  <PresentationFormat>Widescreen</PresentationFormat>
  <Paragraphs>129</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Times New Roman</vt:lpstr>
      <vt:lpstr>Wingdings</vt:lpstr>
      <vt:lpstr>Office Theme</vt:lpstr>
      <vt:lpstr> A WEB-BASED INTERNET VOTING APPLICATION FOR CRAWFORD UNIVERSITY  USING  PHP</vt:lpstr>
      <vt:lpstr>PRESENTATION OUTLINE</vt:lpstr>
      <vt:lpstr>INTRODUCTION</vt:lpstr>
      <vt:lpstr>INTRODUCTION</vt:lpstr>
      <vt:lpstr>INTRODUCTION</vt:lpstr>
      <vt:lpstr>INTRODUCTION</vt:lpstr>
      <vt:lpstr>INTRODUCTION</vt:lpstr>
      <vt:lpstr>LITERATURE REVIEW</vt:lpstr>
      <vt:lpstr>PowerPoint Presentation</vt:lpstr>
      <vt:lpstr>PROBLEM STATEMENT</vt:lpstr>
      <vt:lpstr>PROBLEM STATEMENT</vt:lpstr>
      <vt:lpstr>AIM AND OBJECTIVES</vt:lpstr>
      <vt:lpstr>RESEARCH METHODOLOGY</vt:lpstr>
      <vt:lpstr>RESEARCH METHODOLOGY</vt:lpstr>
      <vt:lpstr>RESEARCH PROPOSAL MODEL </vt:lpstr>
      <vt:lpstr>CONTRIBUTIONS TO KNOWLEDGE </vt:lpstr>
      <vt:lpstr>CONCLUSION</vt:lpstr>
      <vt:lpstr>REFERENCES</vt:lpstr>
      <vt:lpstr>REFERENCES</vt:lpstr>
      <vt:lpstr>THANK YOU FOR LISTENING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PROPOSED MODEL FOR CARDIOVASCULAR HEART DISEASE RISK PREDICTION AND MONITORING USING SMOTE ENSEMBLE MACHINE LEARNING APPROACH AND HEALTH MONITORING AS A SERVICE</dc:title>
  <dc:creator/>
  <cp:lastModifiedBy>mychaelsblog@outlook.com</cp:lastModifiedBy>
  <cp:revision>16</cp:revision>
  <dcterms:created xsi:type="dcterms:W3CDTF">2019-09-10T16:15:00Z</dcterms:created>
  <dcterms:modified xsi:type="dcterms:W3CDTF">2020-03-09T12:20:31Z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1033-11.2.0.8991</vt:lpwstr>
  </property>
</Properties>
</file>