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61" r:id="rId5"/>
    <p:sldId id="260" r:id="rId6"/>
    <p:sldId id="262" r:id="rId7"/>
    <p:sldId id="263" r:id="rId8"/>
    <p:sldId id="264" r:id="rId9"/>
    <p:sldId id="258" r:id="rId10"/>
    <p:sldId id="265" r:id="rId11"/>
    <p:sldId id="266" r:id="rId12"/>
    <p:sldId id="278" r:id="rId13"/>
    <p:sldId id="269" r:id="rId14"/>
    <p:sldId id="267" r:id="rId15"/>
    <p:sldId id="274" r:id="rId16"/>
    <p:sldId id="275" r:id="rId17"/>
    <p:sldId id="276" r:id="rId18"/>
    <p:sldId id="277" r:id="rId19"/>
    <p:sldId id="270" r:id="rId20"/>
    <p:sldId id="273" r:id="rId21"/>
    <p:sldId id="305" r:id="rId22"/>
    <p:sldId id="306" r:id="rId23"/>
    <p:sldId id="268" r:id="rId24"/>
    <p:sldId id="307" r:id="rId25"/>
    <p:sldId id="308" r:id="rId26"/>
    <p:sldId id="290" r:id="rId27"/>
    <p:sldId id="272" r:id="rId28"/>
    <p:sldId id="279" r:id="rId29"/>
    <p:sldId id="280" r:id="rId30"/>
    <p:sldId id="281" r:id="rId31"/>
    <p:sldId id="282" r:id="rId32"/>
    <p:sldId id="300" r:id="rId33"/>
    <p:sldId id="301" r:id="rId34"/>
    <p:sldId id="289" r:id="rId35"/>
    <p:sldId id="291" r:id="rId36"/>
    <p:sldId id="293" r:id="rId37"/>
    <p:sldId id="294" r:id="rId38"/>
    <p:sldId id="295" r:id="rId39"/>
    <p:sldId id="296" r:id="rId40"/>
    <p:sldId id="297" r:id="rId41"/>
    <p:sldId id="302"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10" y="-78"/>
      </p:cViewPr>
      <p:guideLst>
        <p:guide orient="horz" pos="2160"/>
        <p:guide pos="2880"/>
      </p:guideLst>
    </p:cSldViewPr>
  </p:slideViewPr>
  <p:notesTextViewPr>
    <p:cViewPr>
      <p:scale>
        <a:sx n="1" d="1"/>
        <a:sy n="1" d="1"/>
      </p:scale>
      <p:origin x="0" y="0"/>
    </p:cViewPr>
  </p:notesTextViewPr>
  <p:sorterViewPr>
    <p:cViewPr>
      <p:scale>
        <a:sx n="100" d="100"/>
        <a:sy n="100" d="100"/>
      </p:scale>
      <p:origin x="0" y="5556"/>
    </p:cViewPr>
  </p:sorterViewPr>
  <p:notesViewPr>
    <p:cSldViewPr>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Bryan\AppData\Local\Microsoft\Windows\Temporary%20Internet%20Files\Content.Outlook\8RRE3IG4\Project_Variable_Comparison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Percentage</a:t>
            </a:r>
            <a:r>
              <a:rPr lang="en-US" baseline="0"/>
              <a:t> of Innovation Category Found Across AE Variables</a:t>
            </a:r>
            <a:endParaRPr lang="en-US"/>
          </a:p>
        </c:rich>
      </c:tx>
      <c:layout/>
      <c:overlay val="0"/>
    </c:title>
    <c:autoTitleDeleted val="0"/>
    <c:plotArea>
      <c:layout/>
      <c:barChart>
        <c:barDir val="col"/>
        <c:grouping val="clustered"/>
        <c:varyColors val="0"/>
        <c:ser>
          <c:idx val="0"/>
          <c:order val="0"/>
          <c:tx>
            <c:strRef>
              <c:f>[Project_Variable_Comparisons.xls]Sheet1!$B$5</c:f>
              <c:strCache>
                <c:ptCount val="1"/>
                <c:pt idx="0">
                  <c:v>Addition-to-Class</c:v>
                </c:pt>
              </c:strCache>
            </c:strRef>
          </c:tx>
          <c:invertIfNegative val="0"/>
          <c:cat>
            <c:strRef>
              <c:f>[Project_Variable_Comparisons.xls]Sheet1!$C$4:$N$4</c:f>
              <c:strCache>
                <c:ptCount val="12"/>
                <c:pt idx="0">
                  <c:v>% Overall</c:v>
                </c:pt>
                <c:pt idx="1">
                  <c:v>% Total Num_AE</c:v>
                </c:pt>
                <c:pt idx="2">
                  <c:v>% Total Adj_AE</c:v>
                </c:pt>
                <c:pt idx="3">
                  <c:v>% Serious</c:v>
                </c:pt>
                <c:pt idx="4">
                  <c:v>% Other</c:v>
                </c:pt>
                <c:pt idx="5">
                  <c:v>% Life_Threat</c:v>
                </c:pt>
                <c:pt idx="6">
                  <c:v>% Hosp</c:v>
                </c:pt>
                <c:pt idx="7">
                  <c:v>% Congen_Anom</c:v>
                </c:pt>
                <c:pt idx="8">
                  <c:v>% Disable</c:v>
                </c:pt>
                <c:pt idx="9">
                  <c:v>% Deaths</c:v>
                </c:pt>
                <c:pt idx="10">
                  <c:v>% Male</c:v>
                </c:pt>
                <c:pt idx="11">
                  <c:v>% Female</c:v>
                </c:pt>
              </c:strCache>
            </c:strRef>
          </c:cat>
          <c:val>
            <c:numRef>
              <c:f>[Project_Variable_Comparisons.xls]Sheet1!$C$5:$N$5</c:f>
              <c:numCache>
                <c:formatCode>0.00%</c:formatCode>
                <c:ptCount val="12"/>
                <c:pt idx="0">
                  <c:v>0.46273291925465837</c:v>
                </c:pt>
                <c:pt idx="1">
                  <c:v>0.32696771280627002</c:v>
                </c:pt>
                <c:pt idx="2">
                  <c:v>0.33366470532601999</c:v>
                </c:pt>
                <c:pt idx="3">
                  <c:v>0.30317699999999997</c:v>
                </c:pt>
                <c:pt idx="4">
                  <c:v>0.32339699999999999</c:v>
                </c:pt>
                <c:pt idx="5">
                  <c:v>0.34199499999999999</c:v>
                </c:pt>
                <c:pt idx="6">
                  <c:v>0.30244699999999997</c:v>
                </c:pt>
                <c:pt idx="7">
                  <c:v>0.67275200000000002</c:v>
                </c:pt>
                <c:pt idx="8">
                  <c:v>0.28154699999999999</c:v>
                </c:pt>
                <c:pt idx="9">
                  <c:v>0.21102699999999999</c:v>
                </c:pt>
                <c:pt idx="10">
                  <c:v>0.32786499999999996</c:v>
                </c:pt>
                <c:pt idx="11">
                  <c:v>0.33912599999999998</c:v>
                </c:pt>
              </c:numCache>
            </c:numRef>
          </c:val>
        </c:ser>
        <c:ser>
          <c:idx val="1"/>
          <c:order val="1"/>
          <c:tx>
            <c:strRef>
              <c:f>[Project_Variable_Comparisons.xls]Sheet1!$B$6</c:f>
              <c:strCache>
                <c:ptCount val="1"/>
                <c:pt idx="0">
                  <c:v>Advanced-in-Class</c:v>
                </c:pt>
              </c:strCache>
            </c:strRef>
          </c:tx>
          <c:invertIfNegative val="0"/>
          <c:cat>
            <c:strRef>
              <c:f>[Project_Variable_Comparisons.xls]Sheet1!$C$4:$N$4</c:f>
              <c:strCache>
                <c:ptCount val="12"/>
                <c:pt idx="0">
                  <c:v>% Overall</c:v>
                </c:pt>
                <c:pt idx="1">
                  <c:v>% Total Num_AE</c:v>
                </c:pt>
                <c:pt idx="2">
                  <c:v>% Total Adj_AE</c:v>
                </c:pt>
                <c:pt idx="3">
                  <c:v>% Serious</c:v>
                </c:pt>
                <c:pt idx="4">
                  <c:v>% Other</c:v>
                </c:pt>
                <c:pt idx="5">
                  <c:v>% Life_Threat</c:v>
                </c:pt>
                <c:pt idx="6">
                  <c:v>% Hosp</c:v>
                </c:pt>
                <c:pt idx="7">
                  <c:v>% Congen_Anom</c:v>
                </c:pt>
                <c:pt idx="8">
                  <c:v>% Disable</c:v>
                </c:pt>
                <c:pt idx="9">
                  <c:v>% Deaths</c:v>
                </c:pt>
                <c:pt idx="10">
                  <c:v>% Male</c:v>
                </c:pt>
                <c:pt idx="11">
                  <c:v>% Female</c:v>
                </c:pt>
              </c:strCache>
            </c:strRef>
          </c:cat>
          <c:val>
            <c:numRef>
              <c:f>[Project_Variable_Comparisons.xls]Sheet1!$C$6:$N$6</c:f>
              <c:numCache>
                <c:formatCode>0.00%</c:formatCode>
                <c:ptCount val="12"/>
                <c:pt idx="0">
                  <c:v>0.22204968944099379</c:v>
                </c:pt>
                <c:pt idx="1">
                  <c:v>0.35536559554896602</c:v>
                </c:pt>
                <c:pt idx="2">
                  <c:v>0.35011172802203305</c:v>
                </c:pt>
                <c:pt idx="3">
                  <c:v>0.38445799999999997</c:v>
                </c:pt>
                <c:pt idx="4">
                  <c:v>0.35874200000000001</c:v>
                </c:pt>
                <c:pt idx="5">
                  <c:v>0.31099499999999997</c:v>
                </c:pt>
                <c:pt idx="6">
                  <c:v>0.392179</c:v>
                </c:pt>
                <c:pt idx="7">
                  <c:v>0.16316799999999998</c:v>
                </c:pt>
                <c:pt idx="8">
                  <c:v>0.49977299999999997</c:v>
                </c:pt>
                <c:pt idx="9">
                  <c:v>0.45056099999999999</c:v>
                </c:pt>
                <c:pt idx="10">
                  <c:v>0.35617399999999999</c:v>
                </c:pt>
                <c:pt idx="11">
                  <c:v>0.34404399999999996</c:v>
                </c:pt>
              </c:numCache>
            </c:numRef>
          </c:val>
        </c:ser>
        <c:ser>
          <c:idx val="2"/>
          <c:order val="2"/>
          <c:tx>
            <c:strRef>
              <c:f>[Project_Variable_Comparisons.xls]Sheet1!$B$7</c:f>
              <c:strCache>
                <c:ptCount val="1"/>
                <c:pt idx="0">
                  <c:v>First-in-Class</c:v>
                </c:pt>
              </c:strCache>
            </c:strRef>
          </c:tx>
          <c:invertIfNegative val="0"/>
          <c:cat>
            <c:strRef>
              <c:f>[Project_Variable_Comparisons.xls]Sheet1!$C$4:$N$4</c:f>
              <c:strCache>
                <c:ptCount val="12"/>
                <c:pt idx="0">
                  <c:v>% Overall</c:v>
                </c:pt>
                <c:pt idx="1">
                  <c:v>% Total Num_AE</c:v>
                </c:pt>
                <c:pt idx="2">
                  <c:v>% Total Adj_AE</c:v>
                </c:pt>
                <c:pt idx="3">
                  <c:v>% Serious</c:v>
                </c:pt>
                <c:pt idx="4">
                  <c:v>% Other</c:v>
                </c:pt>
                <c:pt idx="5">
                  <c:v>% Life_Threat</c:v>
                </c:pt>
                <c:pt idx="6">
                  <c:v>% Hosp</c:v>
                </c:pt>
                <c:pt idx="7">
                  <c:v>% Congen_Anom</c:v>
                </c:pt>
                <c:pt idx="8">
                  <c:v>% Disable</c:v>
                </c:pt>
                <c:pt idx="9">
                  <c:v>% Deaths</c:v>
                </c:pt>
                <c:pt idx="10">
                  <c:v>% Male</c:v>
                </c:pt>
                <c:pt idx="11">
                  <c:v>% Female</c:v>
                </c:pt>
              </c:strCache>
            </c:strRef>
          </c:cat>
          <c:val>
            <c:numRef>
              <c:f>[Project_Variable_Comparisons.xls]Sheet1!$C$7:$N$7</c:f>
              <c:numCache>
                <c:formatCode>0.00%</c:formatCode>
                <c:ptCount val="12"/>
                <c:pt idx="0">
                  <c:v>0.31521739130434784</c:v>
                </c:pt>
                <c:pt idx="1">
                  <c:v>0.31766669164476302</c:v>
                </c:pt>
                <c:pt idx="2">
                  <c:v>0.31622356665194701</c:v>
                </c:pt>
                <c:pt idx="3">
                  <c:v>0.31236599999999998</c:v>
                </c:pt>
                <c:pt idx="4">
                  <c:v>0.31786000000000003</c:v>
                </c:pt>
                <c:pt idx="5">
                  <c:v>0.34701000000000004</c:v>
                </c:pt>
                <c:pt idx="6">
                  <c:v>0.30537399999999998</c:v>
                </c:pt>
                <c:pt idx="7">
                  <c:v>0.16408</c:v>
                </c:pt>
                <c:pt idx="8">
                  <c:v>0.21868000000000001</c:v>
                </c:pt>
                <c:pt idx="9">
                  <c:v>0.33841199999999999</c:v>
                </c:pt>
                <c:pt idx="10">
                  <c:v>0.31596099999999999</c:v>
                </c:pt>
                <c:pt idx="11">
                  <c:v>0.31682899999999997</c:v>
                </c:pt>
              </c:numCache>
            </c:numRef>
          </c:val>
        </c:ser>
        <c:dLbls>
          <c:showLegendKey val="0"/>
          <c:showVal val="0"/>
          <c:showCatName val="0"/>
          <c:showSerName val="0"/>
          <c:showPercent val="0"/>
          <c:showBubbleSize val="0"/>
        </c:dLbls>
        <c:gapWidth val="150"/>
        <c:axId val="106990976"/>
        <c:axId val="106992768"/>
      </c:barChart>
      <c:catAx>
        <c:axId val="106990976"/>
        <c:scaling>
          <c:orientation val="minMax"/>
        </c:scaling>
        <c:delete val="0"/>
        <c:axPos val="b"/>
        <c:majorTickMark val="none"/>
        <c:minorTickMark val="none"/>
        <c:tickLblPos val="nextTo"/>
        <c:crossAx val="106992768"/>
        <c:crosses val="autoZero"/>
        <c:auto val="1"/>
        <c:lblAlgn val="ctr"/>
        <c:lblOffset val="100"/>
        <c:noMultiLvlLbl val="0"/>
      </c:catAx>
      <c:valAx>
        <c:axId val="106992768"/>
        <c:scaling>
          <c:orientation val="minMax"/>
        </c:scaling>
        <c:delete val="0"/>
        <c:axPos val="l"/>
        <c:majorGridlines/>
        <c:numFmt formatCode="0.00%" sourceLinked="1"/>
        <c:majorTickMark val="none"/>
        <c:minorTickMark val="none"/>
        <c:tickLblPos val="nextTo"/>
        <c:crossAx val="10699097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B5E055-B801-47F3-9000-15AF578B2954}" type="datetimeFigureOut">
              <a:rPr lang="en-US" smtClean="0"/>
              <a:t>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CCC05-8BA7-46AC-83EE-306661459AE6}" type="slidenum">
              <a:rPr lang="en-US" smtClean="0"/>
              <a:t>‹#›</a:t>
            </a:fld>
            <a:endParaRPr lang="en-US"/>
          </a:p>
        </p:txBody>
      </p:sp>
    </p:spTree>
    <p:extLst>
      <p:ext uri="{BB962C8B-B14F-4D97-AF65-F5344CB8AC3E}">
        <p14:creationId xmlns:p14="http://schemas.microsoft.com/office/powerpoint/2010/main" val="1748679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1</a:t>
            </a:fld>
            <a:endParaRPr lang="en-US"/>
          </a:p>
        </p:txBody>
      </p:sp>
    </p:spTree>
    <p:extLst>
      <p:ext uri="{BB962C8B-B14F-4D97-AF65-F5344CB8AC3E}">
        <p14:creationId xmlns:p14="http://schemas.microsoft.com/office/powerpoint/2010/main" val="3348151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10</a:t>
            </a:fld>
            <a:endParaRPr lang="en-US"/>
          </a:p>
        </p:txBody>
      </p:sp>
    </p:spTree>
    <p:extLst>
      <p:ext uri="{BB962C8B-B14F-4D97-AF65-F5344CB8AC3E}">
        <p14:creationId xmlns:p14="http://schemas.microsoft.com/office/powerpoint/2010/main" val="96926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Adverse event reporting has been climbing each year since 2004. The reasons  are largely unknown given the size of the growth.</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11</a:t>
            </a:fld>
            <a:endParaRPr lang="en-US"/>
          </a:p>
        </p:txBody>
      </p:sp>
    </p:spTree>
    <p:extLst>
      <p:ext uri="{BB962C8B-B14F-4D97-AF65-F5344CB8AC3E}">
        <p14:creationId xmlns:p14="http://schemas.microsoft.com/office/powerpoint/2010/main" val="99829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12</a:t>
            </a:fld>
            <a:endParaRPr lang="en-US"/>
          </a:p>
        </p:txBody>
      </p:sp>
    </p:spTree>
    <p:extLst>
      <p:ext uri="{BB962C8B-B14F-4D97-AF65-F5344CB8AC3E}">
        <p14:creationId xmlns:p14="http://schemas.microsoft.com/office/powerpoint/2010/main" val="273063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13</a:t>
            </a:fld>
            <a:endParaRPr lang="en-US"/>
          </a:p>
        </p:txBody>
      </p:sp>
    </p:spTree>
    <p:extLst>
      <p:ext uri="{BB962C8B-B14F-4D97-AF65-F5344CB8AC3E}">
        <p14:creationId xmlns:p14="http://schemas.microsoft.com/office/powerpoint/2010/main" val="2990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 is my data model</a:t>
            </a:r>
          </a:p>
          <a:p>
            <a:pPr marL="171450" indent="-171450">
              <a:buFont typeface="Arial" panose="020B0604020202020204" pitchFamily="34" charset="0"/>
              <a:buChar char="•"/>
            </a:pPr>
            <a:r>
              <a:rPr lang="en-US" dirty="0" smtClean="0"/>
              <a:t>I was able to collapse approximately +5 million records into 644 fields each representing a new drug.</a:t>
            </a:r>
          </a:p>
          <a:p>
            <a:pPr marL="171450" indent="-171450">
              <a:buFont typeface="Arial" panose="020B0604020202020204" pitchFamily="34" charset="0"/>
              <a:buChar char="•"/>
            </a:pPr>
            <a:r>
              <a:rPr lang="en-US" dirty="0" smtClean="0"/>
              <a:t>Because the </a:t>
            </a:r>
            <a:r>
              <a:rPr lang="en-US" dirty="0" err="1" smtClean="0"/>
              <a:t>Lanethier</a:t>
            </a:r>
            <a:r>
              <a:rPr lang="en-US" dirty="0" smtClean="0"/>
              <a:t> data lacked a key field that could be linked to the adverse event data I had to search the adverse event database using the Trademarked name of the drug.</a:t>
            </a:r>
          </a:p>
          <a:p>
            <a:pPr marL="171450" indent="-171450">
              <a:buFont typeface="Arial" panose="020B0604020202020204" pitchFamily="34" charset="0"/>
              <a:buChar char="•"/>
            </a:pPr>
            <a:r>
              <a:rPr lang="en-US" dirty="0" smtClean="0"/>
              <a:t>I might have missed active ingredient and misspelled trademark names.</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14</a:t>
            </a:fld>
            <a:endParaRPr lang="en-US"/>
          </a:p>
        </p:txBody>
      </p:sp>
    </p:spTree>
    <p:extLst>
      <p:ext uri="{BB962C8B-B14F-4D97-AF65-F5344CB8AC3E}">
        <p14:creationId xmlns:p14="http://schemas.microsoft.com/office/powerpoint/2010/main" val="4020092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 key issue during this project was how I was going to account for the inflation of AE reporting.</a:t>
            </a:r>
          </a:p>
          <a:p>
            <a:pPr marL="171450" indent="-171450">
              <a:buFont typeface="Arial" panose="020B0604020202020204" pitchFamily="34" charset="0"/>
              <a:buChar char="•"/>
            </a:pPr>
            <a:r>
              <a:rPr lang="en-US" dirty="0" smtClean="0"/>
              <a:t>Looking at this graph you can surmise that drugs approved during the 2009-2014 timeframe would have higher AE per year rates then those approved before.</a:t>
            </a:r>
          </a:p>
          <a:p>
            <a:pPr marL="171450" indent="-171450">
              <a:buFont typeface="Arial" panose="020B0604020202020204" pitchFamily="34" charset="0"/>
              <a:buChar char="•"/>
            </a:pPr>
            <a:r>
              <a:rPr lang="en-US" dirty="0" smtClean="0"/>
              <a:t>I wanted to adjusted for this inflation</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15</a:t>
            </a:fld>
            <a:endParaRPr lang="en-US"/>
          </a:p>
        </p:txBody>
      </p:sp>
    </p:spTree>
    <p:extLst>
      <p:ext uri="{BB962C8B-B14F-4D97-AF65-F5344CB8AC3E}">
        <p14:creationId xmlns:p14="http://schemas.microsoft.com/office/powerpoint/2010/main" val="90702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 created an inflation index based upon “2004 AEs”</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16</a:t>
            </a:fld>
            <a:endParaRPr lang="en-US"/>
          </a:p>
        </p:txBody>
      </p:sp>
    </p:spTree>
    <p:extLst>
      <p:ext uri="{BB962C8B-B14F-4D97-AF65-F5344CB8AC3E}">
        <p14:creationId xmlns:p14="http://schemas.microsoft.com/office/powerpoint/2010/main" val="24983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17</a:t>
            </a:fld>
            <a:endParaRPr lang="en-US"/>
          </a:p>
        </p:txBody>
      </p:sp>
    </p:spTree>
    <p:extLst>
      <p:ext uri="{BB962C8B-B14F-4D97-AF65-F5344CB8AC3E}">
        <p14:creationId xmlns:p14="http://schemas.microsoft.com/office/powerpoint/2010/main" val="2609974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resulting adjusted AE </a:t>
            </a:r>
            <a:r>
              <a:rPr lang="en-US" dirty="0" err="1"/>
              <a:t>shrinked</a:t>
            </a:r>
            <a:r>
              <a:rPr lang="en-US" dirty="0"/>
              <a:t> a few of my “outliers” and gave me nice adjustment for more recent years</a:t>
            </a:r>
          </a:p>
          <a:p>
            <a:pPr marL="171450" indent="-171450">
              <a:buFont typeface="Arial" panose="020B0604020202020204" pitchFamily="34" charset="0"/>
              <a:buChar char="•"/>
            </a:pPr>
            <a:r>
              <a:rPr lang="en-US" dirty="0"/>
              <a:t>Overall though the shape adjustment did not change the shape of my data overwhelmingly </a:t>
            </a:r>
            <a:endParaRPr lang="en-US" dirty="0" smtClean="0"/>
          </a:p>
          <a:p>
            <a:pPr marL="171450" indent="-171450">
              <a:buFont typeface="Arial" panose="020B0604020202020204" pitchFamily="34" charset="0"/>
              <a:buChar char="•"/>
            </a:pPr>
            <a:r>
              <a:rPr lang="en-US" dirty="0" err="1" smtClean="0"/>
              <a:t>Unfourtnutaely</a:t>
            </a:r>
            <a:r>
              <a:rPr lang="en-US" dirty="0" smtClean="0"/>
              <a:t>, I don’t know how drug utilization affects these numbers.</a:t>
            </a:r>
            <a:endParaRPr lang="en-US" dirty="0"/>
          </a:p>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18</a:t>
            </a:fld>
            <a:endParaRPr lang="en-US"/>
          </a:p>
        </p:txBody>
      </p:sp>
    </p:spTree>
    <p:extLst>
      <p:ext uri="{BB962C8B-B14F-4D97-AF65-F5344CB8AC3E}">
        <p14:creationId xmlns:p14="http://schemas.microsoft.com/office/powerpoint/2010/main" val="1701498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19</a:t>
            </a:fld>
            <a:endParaRPr lang="en-US"/>
          </a:p>
        </p:txBody>
      </p:sp>
    </p:spTree>
    <p:extLst>
      <p:ext uri="{BB962C8B-B14F-4D97-AF65-F5344CB8AC3E}">
        <p14:creationId xmlns:p14="http://schemas.microsoft.com/office/powerpoint/2010/main" val="12104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to begin, I drew my project question from the work I do related to the science and policy that drives biomedical innovation and evidence </a:t>
            </a:r>
            <a:r>
              <a:rPr lang="en-US" dirty="0" smtClean="0"/>
              <a:t>generation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key question </a:t>
            </a:r>
            <a:r>
              <a:rPr lang="en-US" dirty="0" smtClean="0"/>
              <a:t>within this space is what qualifies as innovation for pharmaceuticals and biologic medial products?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Needless to say the domain suffers from poor proxy metrics that only hint at the heart of the issue.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Many researchers tend to default to looking at approval rates. Higher rates of approval for new drugs and biologics mean the innovation engine is roaring.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But just because a drug is approved does not mean it constitutes a significant step forward in therapeutic benefit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Other more explanatory metrics have been proposed but they all suffer from limited data.</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a:t>
            </a:fld>
            <a:endParaRPr lang="en-US"/>
          </a:p>
        </p:txBody>
      </p:sp>
    </p:spTree>
    <p:extLst>
      <p:ext uri="{BB962C8B-B14F-4D97-AF65-F5344CB8AC3E}">
        <p14:creationId xmlns:p14="http://schemas.microsoft.com/office/powerpoint/2010/main" val="1790846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20</a:t>
            </a:fld>
            <a:endParaRPr lang="en-US"/>
          </a:p>
        </p:txBody>
      </p:sp>
    </p:spTree>
    <p:extLst>
      <p:ext uri="{BB962C8B-B14F-4D97-AF65-F5344CB8AC3E}">
        <p14:creationId xmlns:p14="http://schemas.microsoft.com/office/powerpoint/2010/main" val="3002661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 ran goodness-of-fir tests for a multitude of distributions for the total number of adverse events variable  and settled on the Lomax distribution.</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21</a:t>
            </a:fld>
            <a:endParaRPr lang="en-US"/>
          </a:p>
        </p:txBody>
      </p:sp>
    </p:spTree>
    <p:extLst>
      <p:ext uri="{BB962C8B-B14F-4D97-AF65-F5344CB8AC3E}">
        <p14:creationId xmlns:p14="http://schemas.microsoft.com/office/powerpoint/2010/main" val="429825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distribution fit pretty well</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22</a:t>
            </a:fld>
            <a:endParaRPr lang="en-US"/>
          </a:p>
        </p:txBody>
      </p:sp>
    </p:spTree>
    <p:extLst>
      <p:ext uri="{BB962C8B-B14F-4D97-AF65-F5344CB8AC3E}">
        <p14:creationId xmlns:p14="http://schemas.microsoft.com/office/powerpoint/2010/main" val="3365608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Even though data is not normally distributed, which is strongly suggested when doing a persona correlation coefficient calculation, I did it anyway.</a:t>
            </a:r>
          </a:p>
          <a:p>
            <a:pPr marL="171450" indent="-171450">
              <a:buFont typeface="Arial" panose="020B0604020202020204" pitchFamily="34" charset="0"/>
              <a:buChar char="•"/>
            </a:pPr>
            <a:r>
              <a:rPr lang="en-US" dirty="0" smtClean="0"/>
              <a:t>I determined </a:t>
            </a:r>
            <a:r>
              <a:rPr lang="en-US" dirty="0" err="1" smtClean="0"/>
              <a:t>Num_Life_Threat</a:t>
            </a:r>
            <a:r>
              <a:rPr lang="en-US" dirty="0" smtClean="0"/>
              <a:t>, </a:t>
            </a:r>
            <a:r>
              <a:rPr lang="en-US" dirty="0" err="1" smtClean="0"/>
              <a:t>Num_Congen_Anom</a:t>
            </a:r>
            <a:r>
              <a:rPr lang="en-US" dirty="0" smtClean="0"/>
              <a:t>, </a:t>
            </a:r>
            <a:r>
              <a:rPr lang="en-US" dirty="0" err="1" smtClean="0"/>
              <a:t>Num_Disable</a:t>
            </a:r>
            <a:r>
              <a:rPr lang="en-US" dirty="0" smtClean="0"/>
              <a:t>, </a:t>
            </a:r>
            <a:r>
              <a:rPr lang="en-US" dirty="0" err="1" smtClean="0"/>
              <a:t>Num_Deaths</a:t>
            </a:r>
            <a:r>
              <a:rPr lang="en-US" dirty="0" smtClean="0"/>
              <a:t> were good candidates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23</a:t>
            </a:fld>
            <a:endParaRPr lang="en-US"/>
          </a:p>
        </p:txBody>
      </p:sp>
    </p:spTree>
    <p:extLst>
      <p:ext uri="{BB962C8B-B14F-4D97-AF65-F5344CB8AC3E}">
        <p14:creationId xmlns:p14="http://schemas.microsoft.com/office/powerpoint/2010/main" val="132124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24</a:t>
            </a:fld>
            <a:endParaRPr lang="en-US"/>
          </a:p>
        </p:txBody>
      </p:sp>
    </p:spTree>
    <p:extLst>
      <p:ext uri="{BB962C8B-B14F-4D97-AF65-F5344CB8AC3E}">
        <p14:creationId xmlns:p14="http://schemas.microsoft.com/office/powerpoint/2010/main" val="3763805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Parallel coordinated threw a bit of a wrench into things</a:t>
            </a:r>
          </a:p>
          <a:p>
            <a:pPr marL="171450" indent="-171450">
              <a:buFont typeface="Arial" panose="020B0604020202020204" pitchFamily="34" charset="0"/>
              <a:buChar char="•"/>
            </a:pPr>
            <a:r>
              <a:rPr lang="en-US" dirty="0" smtClean="0"/>
              <a:t>Confirmed, </a:t>
            </a:r>
            <a:r>
              <a:rPr lang="en-US" dirty="0" err="1" smtClean="0"/>
              <a:t>Life_Threat</a:t>
            </a:r>
            <a:r>
              <a:rPr lang="en-US" dirty="0" smtClean="0"/>
              <a:t>, Serious, and Deaths, but also cast doubt on </a:t>
            </a:r>
            <a:r>
              <a:rPr lang="en-US" dirty="0" err="1" smtClean="0"/>
              <a:t>Congen</a:t>
            </a:r>
            <a:r>
              <a:rPr lang="en-US" dirty="0" smtClean="0"/>
              <a:t> and Disable </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25</a:t>
            </a:fld>
            <a:endParaRPr lang="en-US"/>
          </a:p>
        </p:txBody>
      </p:sp>
    </p:spTree>
    <p:extLst>
      <p:ext uri="{BB962C8B-B14F-4D97-AF65-F5344CB8AC3E}">
        <p14:creationId xmlns:p14="http://schemas.microsoft.com/office/powerpoint/2010/main" val="3763805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 ended up consolidating to these four predictors</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26</a:t>
            </a:fld>
            <a:endParaRPr lang="en-US"/>
          </a:p>
        </p:txBody>
      </p:sp>
    </p:spTree>
    <p:extLst>
      <p:ext uri="{BB962C8B-B14F-4D97-AF65-F5344CB8AC3E}">
        <p14:creationId xmlns:p14="http://schemas.microsoft.com/office/powerpoint/2010/main" val="4249245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27</a:t>
            </a:fld>
            <a:endParaRPr lang="en-US"/>
          </a:p>
        </p:txBody>
      </p:sp>
    </p:spTree>
    <p:extLst>
      <p:ext uri="{BB962C8B-B14F-4D97-AF65-F5344CB8AC3E}">
        <p14:creationId xmlns:p14="http://schemas.microsoft.com/office/powerpoint/2010/main" val="719295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28</a:t>
            </a:fld>
            <a:endParaRPr lang="en-US"/>
          </a:p>
        </p:txBody>
      </p:sp>
    </p:spTree>
    <p:extLst>
      <p:ext uri="{BB962C8B-B14F-4D97-AF65-F5344CB8AC3E}">
        <p14:creationId xmlns:p14="http://schemas.microsoft.com/office/powerpoint/2010/main" val="1397977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29</a:t>
            </a:fld>
            <a:endParaRPr lang="en-US"/>
          </a:p>
        </p:txBody>
      </p:sp>
    </p:spTree>
    <p:extLst>
      <p:ext uri="{BB962C8B-B14F-4D97-AF65-F5344CB8AC3E}">
        <p14:creationId xmlns:p14="http://schemas.microsoft.com/office/powerpoint/2010/main" val="1953885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To work my way into this issue I started with a seminal paper on drug innovation, authored by a few folks at FDA</a:t>
            </a:r>
          </a:p>
          <a:p>
            <a:pPr marL="171450" indent="-171450">
              <a:buFont typeface="Arial" panose="020B0604020202020204" pitchFamily="34" charset="0"/>
              <a:buChar char="•"/>
            </a:pPr>
            <a:r>
              <a:rPr lang="en-US" dirty="0" smtClean="0"/>
              <a:t>This paper is instructive because it divides drugs into three different class:</a:t>
            </a:r>
          </a:p>
          <a:p>
            <a:pPr marL="628650" lvl="1" indent="-171450">
              <a:buFont typeface="Arial" panose="020B0604020202020204" pitchFamily="34" charset="0"/>
              <a:buChar char="•"/>
            </a:pPr>
            <a:r>
              <a:rPr lang="en-US" dirty="0" smtClean="0"/>
              <a:t>First in class</a:t>
            </a:r>
          </a:p>
          <a:p>
            <a:pPr marL="628650" lvl="1" indent="-171450">
              <a:buFont typeface="Arial" panose="020B0604020202020204" pitchFamily="34" charset="0"/>
              <a:buChar char="•"/>
            </a:pPr>
            <a:r>
              <a:rPr lang="en-US" dirty="0" smtClean="0"/>
              <a:t>Advanced in class: and</a:t>
            </a:r>
          </a:p>
          <a:p>
            <a:pPr marL="628650" lvl="1" indent="-171450">
              <a:buFont typeface="Arial" panose="020B0604020202020204" pitchFamily="34" charset="0"/>
              <a:buChar char="•"/>
            </a:pPr>
            <a:r>
              <a:rPr lang="en-US" dirty="0" smtClean="0"/>
              <a:t>Addition to class</a:t>
            </a:r>
          </a:p>
        </p:txBody>
      </p:sp>
      <p:sp>
        <p:nvSpPr>
          <p:cNvPr id="4" name="Slide Number Placeholder 3"/>
          <p:cNvSpPr>
            <a:spLocks noGrp="1"/>
          </p:cNvSpPr>
          <p:nvPr>
            <p:ph type="sldNum" sz="quarter" idx="10"/>
          </p:nvPr>
        </p:nvSpPr>
        <p:spPr/>
        <p:txBody>
          <a:bodyPr/>
          <a:lstStyle/>
          <a:p>
            <a:fld id="{C55CCC05-8BA7-46AC-83EE-306661459AE6}" type="slidenum">
              <a:rPr lang="en-US" smtClean="0"/>
              <a:t>3</a:t>
            </a:fld>
            <a:endParaRPr lang="en-US"/>
          </a:p>
        </p:txBody>
      </p:sp>
    </p:spTree>
    <p:extLst>
      <p:ext uri="{BB962C8B-B14F-4D97-AF65-F5344CB8AC3E}">
        <p14:creationId xmlns:p14="http://schemas.microsoft.com/office/powerpoint/2010/main" val="2040509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30</a:t>
            </a:fld>
            <a:endParaRPr lang="en-US"/>
          </a:p>
        </p:txBody>
      </p:sp>
    </p:spTree>
    <p:extLst>
      <p:ext uri="{BB962C8B-B14F-4D97-AF65-F5344CB8AC3E}">
        <p14:creationId xmlns:p14="http://schemas.microsoft.com/office/powerpoint/2010/main" val="3674365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31</a:t>
            </a:fld>
            <a:endParaRPr lang="en-US"/>
          </a:p>
        </p:txBody>
      </p:sp>
    </p:spTree>
    <p:extLst>
      <p:ext uri="{BB962C8B-B14F-4D97-AF65-F5344CB8AC3E}">
        <p14:creationId xmlns:p14="http://schemas.microsoft.com/office/powerpoint/2010/main" val="1155032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32</a:t>
            </a:fld>
            <a:endParaRPr lang="en-US"/>
          </a:p>
        </p:txBody>
      </p:sp>
    </p:spTree>
    <p:extLst>
      <p:ext uri="{BB962C8B-B14F-4D97-AF65-F5344CB8AC3E}">
        <p14:creationId xmlns:p14="http://schemas.microsoft.com/office/powerpoint/2010/main" val="1343669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33</a:t>
            </a:fld>
            <a:endParaRPr lang="en-US"/>
          </a:p>
        </p:txBody>
      </p:sp>
    </p:spTree>
    <p:extLst>
      <p:ext uri="{BB962C8B-B14F-4D97-AF65-F5344CB8AC3E}">
        <p14:creationId xmlns:p14="http://schemas.microsoft.com/office/powerpoint/2010/main" val="3140710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34</a:t>
            </a:fld>
            <a:endParaRPr lang="en-US"/>
          </a:p>
        </p:txBody>
      </p:sp>
    </p:spTree>
    <p:extLst>
      <p:ext uri="{BB962C8B-B14F-4D97-AF65-F5344CB8AC3E}">
        <p14:creationId xmlns:p14="http://schemas.microsoft.com/office/powerpoint/2010/main" val="3610105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35</a:t>
            </a:fld>
            <a:endParaRPr lang="en-US"/>
          </a:p>
        </p:txBody>
      </p:sp>
    </p:spTree>
    <p:extLst>
      <p:ext uri="{BB962C8B-B14F-4D97-AF65-F5344CB8AC3E}">
        <p14:creationId xmlns:p14="http://schemas.microsoft.com/office/powerpoint/2010/main" val="720693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36</a:t>
            </a:fld>
            <a:endParaRPr lang="en-US"/>
          </a:p>
        </p:txBody>
      </p:sp>
    </p:spTree>
    <p:extLst>
      <p:ext uri="{BB962C8B-B14F-4D97-AF65-F5344CB8AC3E}">
        <p14:creationId xmlns:p14="http://schemas.microsoft.com/office/powerpoint/2010/main" val="3968082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37</a:t>
            </a:fld>
            <a:endParaRPr lang="en-US"/>
          </a:p>
        </p:txBody>
      </p:sp>
    </p:spTree>
    <p:extLst>
      <p:ext uri="{BB962C8B-B14F-4D97-AF65-F5344CB8AC3E}">
        <p14:creationId xmlns:p14="http://schemas.microsoft.com/office/powerpoint/2010/main" val="2123602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38</a:t>
            </a:fld>
            <a:endParaRPr lang="en-US"/>
          </a:p>
        </p:txBody>
      </p:sp>
    </p:spTree>
    <p:extLst>
      <p:ext uri="{BB962C8B-B14F-4D97-AF65-F5344CB8AC3E}">
        <p14:creationId xmlns:p14="http://schemas.microsoft.com/office/powerpoint/2010/main" val="3721809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39</a:t>
            </a:fld>
            <a:endParaRPr lang="en-US"/>
          </a:p>
        </p:txBody>
      </p:sp>
    </p:spTree>
    <p:extLst>
      <p:ext uri="{BB962C8B-B14F-4D97-AF65-F5344CB8AC3E}">
        <p14:creationId xmlns:p14="http://schemas.microsoft.com/office/powerpoint/2010/main" val="12574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FDA was happy with this report because </a:t>
            </a:r>
            <a:r>
              <a:rPr lang="en-US" dirty="0" smtClean="0"/>
              <a:t>they interpreted this graph as reporting that first-in-class approvals were trending up. First-in-class is representing by the red line</a:t>
            </a:r>
            <a:endParaRPr lang="en-US" dirty="0"/>
          </a:p>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4</a:t>
            </a:fld>
            <a:endParaRPr lang="en-US"/>
          </a:p>
        </p:txBody>
      </p:sp>
    </p:spTree>
    <p:extLst>
      <p:ext uri="{BB962C8B-B14F-4D97-AF65-F5344CB8AC3E}">
        <p14:creationId xmlns:p14="http://schemas.microsoft.com/office/powerpoint/2010/main" val="457225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40</a:t>
            </a:fld>
            <a:endParaRPr lang="en-US"/>
          </a:p>
        </p:txBody>
      </p:sp>
    </p:spTree>
    <p:extLst>
      <p:ext uri="{BB962C8B-B14F-4D97-AF65-F5344CB8AC3E}">
        <p14:creationId xmlns:p14="http://schemas.microsoft.com/office/powerpoint/2010/main" val="3687742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41</a:t>
            </a:fld>
            <a:endParaRPr lang="en-US"/>
          </a:p>
        </p:txBody>
      </p:sp>
    </p:spTree>
    <p:extLst>
      <p:ext uri="{BB962C8B-B14F-4D97-AF65-F5344CB8AC3E}">
        <p14:creationId xmlns:p14="http://schemas.microsoft.com/office/powerpoint/2010/main" val="1160851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5CCC05-8BA7-46AC-83EE-306661459AE6}" type="slidenum">
              <a:rPr lang="en-US" smtClean="0"/>
              <a:t>42</a:t>
            </a:fld>
            <a:endParaRPr lang="en-US"/>
          </a:p>
        </p:txBody>
      </p:sp>
    </p:spTree>
    <p:extLst>
      <p:ext uri="{BB962C8B-B14F-4D97-AF65-F5344CB8AC3E}">
        <p14:creationId xmlns:p14="http://schemas.microsoft.com/office/powerpoint/2010/main" val="5033747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43</a:t>
            </a:fld>
            <a:endParaRPr lang="en-US"/>
          </a:p>
        </p:txBody>
      </p:sp>
    </p:spTree>
    <p:extLst>
      <p:ext uri="{BB962C8B-B14F-4D97-AF65-F5344CB8AC3E}">
        <p14:creationId xmlns:p14="http://schemas.microsoft.com/office/powerpoint/2010/main" val="64645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First-in-class drugs are pharmacologically innovative because each represents a new pathway for treating a disease.</a:t>
            </a:r>
          </a:p>
          <a:p>
            <a:pPr marL="171450" indent="-171450">
              <a:buFont typeface="Arial" panose="020B0604020202020204" pitchFamily="34" charset="0"/>
              <a:buChar char="•"/>
            </a:pPr>
            <a:r>
              <a:rPr lang="en-US" dirty="0"/>
              <a:t>Advance-in-class drugs were defined as drugs that were not first-in-class but received a priority review designation, which is reserved for medicines that potentially offer major advances in treatment. Priority review is granted only to marketing applications when the candidate therapy can differentiate itself from existing treatments in a clinically meaningful way.</a:t>
            </a:r>
          </a:p>
          <a:p>
            <a:pPr marL="171450" indent="-171450">
              <a:buFont typeface="Arial" panose="020B0604020202020204" pitchFamily="34" charset="0"/>
              <a:buChar char="•"/>
            </a:pPr>
            <a:r>
              <a:rPr lang="en-US" dirty="0"/>
              <a:t>Addition-to-class these drugs function similarly to other drugs in their class and do not offer substantial advantages in safety or efficacy over existing products. </a:t>
            </a:r>
          </a:p>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5</a:t>
            </a:fld>
            <a:endParaRPr lang="en-US"/>
          </a:p>
        </p:txBody>
      </p:sp>
    </p:spTree>
    <p:extLst>
      <p:ext uri="{BB962C8B-B14F-4D97-AF65-F5344CB8AC3E}">
        <p14:creationId xmlns:p14="http://schemas.microsoft.com/office/powerpoint/2010/main" val="243387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this project attempted to develop my own conceptual framework for innovation by breaking down </a:t>
            </a:r>
            <a:r>
              <a:rPr lang="en-US" dirty="0" err="1" smtClean="0"/>
              <a:t>Lantheie’rs</a:t>
            </a:r>
            <a:r>
              <a:rPr lang="en-US" dirty="0" smtClean="0"/>
              <a:t> definition of innovation into different parts.</a:t>
            </a:r>
          </a:p>
          <a:p>
            <a:pPr marL="171450" indent="-171450">
              <a:buFont typeface="Arial" panose="020B0604020202020204" pitchFamily="34" charset="0"/>
              <a:buChar char="•"/>
            </a:pPr>
            <a:r>
              <a:rPr lang="en-US" dirty="0" smtClean="0"/>
              <a:t>I did this by first recognizing that drugs are evaluated by the FDA for their safety and effectiveness</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6</a:t>
            </a:fld>
            <a:endParaRPr lang="en-US"/>
          </a:p>
        </p:txBody>
      </p:sp>
    </p:spTree>
    <p:extLst>
      <p:ext uri="{BB962C8B-B14F-4D97-AF65-F5344CB8AC3E}">
        <p14:creationId xmlns:p14="http://schemas.microsoft.com/office/powerpoint/2010/main" val="69944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For this project I decided to work with adverse safety events and thus would be interacting with the </a:t>
            </a:r>
            <a:r>
              <a:rPr lang="en-US" dirty="0" err="1" smtClean="0"/>
              <a:t>saftey</a:t>
            </a:r>
            <a:r>
              <a:rPr lang="en-US" dirty="0" smtClean="0"/>
              <a:t> parameter of my innovation equation.</a:t>
            </a:r>
          </a:p>
        </p:txBody>
      </p:sp>
      <p:sp>
        <p:nvSpPr>
          <p:cNvPr id="4" name="Slide Number Placeholder 3"/>
          <p:cNvSpPr>
            <a:spLocks noGrp="1"/>
          </p:cNvSpPr>
          <p:nvPr>
            <p:ph type="sldNum" sz="quarter" idx="10"/>
          </p:nvPr>
        </p:nvSpPr>
        <p:spPr/>
        <p:txBody>
          <a:bodyPr/>
          <a:lstStyle/>
          <a:p>
            <a:fld id="{C55CCC05-8BA7-46AC-83EE-306661459AE6}" type="slidenum">
              <a:rPr lang="en-US" smtClean="0"/>
              <a:t>7</a:t>
            </a:fld>
            <a:endParaRPr lang="en-US"/>
          </a:p>
        </p:txBody>
      </p:sp>
    </p:spTree>
    <p:extLst>
      <p:ext uri="{BB962C8B-B14F-4D97-AF65-F5344CB8AC3E}">
        <p14:creationId xmlns:p14="http://schemas.microsoft.com/office/powerpoint/2010/main" val="385764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also made a </a:t>
            </a:r>
            <a:r>
              <a:rPr lang="en-US" dirty="0" smtClean="0"/>
              <a:t>key assumption that the therapeutic effectiveness of each drug was the same across their respective drug and innovation class.</a:t>
            </a:r>
          </a:p>
          <a:p>
            <a:pPr marL="171450" indent="-171450">
              <a:buFont typeface="Arial" panose="020B0604020202020204" pitchFamily="34" charset="0"/>
              <a:buChar char="•"/>
            </a:pPr>
            <a:r>
              <a:rPr lang="en-US" dirty="0" smtClean="0"/>
              <a:t>As an example, all non-steroidal anti-inflammatory drugs (NSAIDs) would have the same effectiveness across each innovation class but not when compared to cholesterol lowering drugs such as statins</a:t>
            </a:r>
            <a:endParaRPr lang="en-US" dirty="0"/>
          </a:p>
          <a:p>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8</a:t>
            </a:fld>
            <a:endParaRPr lang="en-US"/>
          </a:p>
        </p:txBody>
      </p:sp>
    </p:spTree>
    <p:extLst>
      <p:ext uri="{BB962C8B-B14F-4D97-AF65-F5344CB8AC3E}">
        <p14:creationId xmlns:p14="http://schemas.microsoft.com/office/powerpoint/2010/main" val="195153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 drew my safety data from FDA’s Adverse Event Reporting System</a:t>
            </a:r>
            <a:endParaRPr lang="en-US" dirty="0"/>
          </a:p>
        </p:txBody>
      </p:sp>
      <p:sp>
        <p:nvSpPr>
          <p:cNvPr id="4" name="Slide Number Placeholder 3"/>
          <p:cNvSpPr>
            <a:spLocks noGrp="1"/>
          </p:cNvSpPr>
          <p:nvPr>
            <p:ph type="sldNum" sz="quarter" idx="10"/>
          </p:nvPr>
        </p:nvSpPr>
        <p:spPr/>
        <p:txBody>
          <a:bodyPr/>
          <a:lstStyle/>
          <a:p>
            <a:fld id="{C55CCC05-8BA7-46AC-83EE-306661459AE6}" type="slidenum">
              <a:rPr lang="en-US" smtClean="0"/>
              <a:t>9</a:t>
            </a:fld>
            <a:endParaRPr lang="en-US"/>
          </a:p>
        </p:txBody>
      </p:sp>
    </p:spTree>
    <p:extLst>
      <p:ext uri="{BB962C8B-B14F-4D97-AF65-F5344CB8AC3E}">
        <p14:creationId xmlns:p14="http://schemas.microsoft.com/office/powerpoint/2010/main" val="337682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0D82DE-5949-4448-A88C-892BD5444222}"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217762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D82DE-5949-4448-A88C-892BD5444222}"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378219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D82DE-5949-4448-A88C-892BD5444222}"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4287675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0D82DE-5949-4448-A88C-892BD5444222}"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324237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D82DE-5949-4448-A88C-892BD5444222}"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352749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0D82DE-5949-4448-A88C-892BD5444222}"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356071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D82DE-5949-4448-A88C-892BD5444222}" type="datetimeFigureOut">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134855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0D82DE-5949-4448-A88C-892BD5444222}" type="datetimeFigureOut">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239794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82DE-5949-4448-A88C-892BD5444222}" type="datetimeFigureOut">
              <a:rPr lang="en-US" smtClean="0"/>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76656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D82DE-5949-4448-A88C-892BD5444222}"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248484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0D82DE-5949-4448-A88C-892BD5444222}"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DF5892-21A1-41FC-8DEC-6066E577F114}" type="slidenum">
              <a:rPr lang="en-US" smtClean="0"/>
              <a:t>‹#›</a:t>
            </a:fld>
            <a:endParaRPr lang="en-US"/>
          </a:p>
        </p:txBody>
      </p:sp>
    </p:spTree>
    <p:extLst>
      <p:ext uri="{BB962C8B-B14F-4D97-AF65-F5344CB8AC3E}">
        <p14:creationId xmlns:p14="http://schemas.microsoft.com/office/powerpoint/2010/main" val="36801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D82DE-5949-4448-A88C-892BD5444222}" type="datetimeFigureOut">
              <a:rPr lang="en-US" smtClean="0"/>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F5892-21A1-41FC-8DEC-6066E577F114}" type="slidenum">
              <a:rPr lang="en-US" smtClean="0"/>
              <a:t>‹#›</a:t>
            </a:fld>
            <a:endParaRPr lang="en-US"/>
          </a:p>
        </p:txBody>
      </p:sp>
    </p:spTree>
    <p:extLst>
      <p:ext uri="{BB962C8B-B14F-4D97-AF65-F5344CB8AC3E}">
        <p14:creationId xmlns:p14="http://schemas.microsoft.com/office/powerpoint/2010/main" val="247178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Innovative Drugs through Adverse Event Reports</a:t>
            </a:r>
            <a:endParaRPr lang="en-US" dirty="0"/>
          </a:p>
        </p:txBody>
      </p:sp>
      <p:sp>
        <p:nvSpPr>
          <p:cNvPr id="3" name="Subtitle 2"/>
          <p:cNvSpPr>
            <a:spLocks noGrp="1"/>
          </p:cNvSpPr>
          <p:nvPr>
            <p:ph type="subTitle" idx="1"/>
          </p:nvPr>
        </p:nvSpPr>
        <p:spPr/>
        <p:txBody>
          <a:bodyPr/>
          <a:lstStyle/>
          <a:p>
            <a:r>
              <a:rPr lang="en-US" dirty="0" smtClean="0"/>
              <a:t>Jonathan M. Bryan</a:t>
            </a:r>
            <a:br>
              <a:rPr lang="en-US" dirty="0" smtClean="0"/>
            </a:br>
            <a:r>
              <a:rPr lang="en-US" dirty="0" smtClean="0"/>
              <a:t>General Assembly</a:t>
            </a:r>
            <a:br>
              <a:rPr lang="en-US" dirty="0" smtClean="0"/>
            </a:br>
            <a:r>
              <a:rPr lang="en-US" dirty="0" smtClean="0"/>
              <a:t>Data Science 4</a:t>
            </a:r>
            <a:endParaRPr lang="en-US" dirty="0"/>
          </a:p>
        </p:txBody>
      </p:sp>
    </p:spTree>
    <p:extLst>
      <p:ext uri="{BB962C8B-B14F-4D97-AF65-F5344CB8AC3E}">
        <p14:creationId xmlns:p14="http://schemas.microsoft.com/office/powerpoint/2010/main" val="1512390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FDA Adverse Event Reporting System</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smtClean="0"/>
              <a:t>Supports </a:t>
            </a:r>
            <a:r>
              <a:rPr lang="en-US" dirty="0"/>
              <a:t>the FDA's </a:t>
            </a:r>
            <a:r>
              <a:rPr lang="en-US" b="1" dirty="0"/>
              <a:t>post-marketing safety surveillance </a:t>
            </a:r>
            <a:r>
              <a:rPr lang="en-US" dirty="0"/>
              <a:t>program for drug and therapeutic biologic products. </a:t>
            </a:r>
            <a:endParaRPr lang="en-US" dirty="0" smtClean="0"/>
          </a:p>
          <a:p>
            <a:r>
              <a:rPr lang="en-US" b="1" dirty="0" smtClean="0"/>
              <a:t>+5 million records</a:t>
            </a:r>
            <a:r>
              <a:rPr lang="en-US" dirty="0" smtClean="0"/>
              <a:t> since 2004</a:t>
            </a:r>
          </a:p>
          <a:p>
            <a:r>
              <a:rPr lang="en-US" b="1" dirty="0" smtClean="0"/>
              <a:t>FAERS is used to </a:t>
            </a:r>
            <a:r>
              <a:rPr lang="en-US" b="1" dirty="0"/>
              <a:t>improve product safety and protect the public health</a:t>
            </a:r>
            <a:r>
              <a:rPr lang="en-US" dirty="0"/>
              <a:t>, such as updating a product’s labeling information, restricting the use of the drug, communicating new safety information to the public, or, in rare cases, removing a product from the market.</a:t>
            </a:r>
            <a:endParaRPr lang="en-US" dirty="0" smtClean="0"/>
          </a:p>
          <a:p>
            <a:endParaRPr lang="en-US" dirty="0" smtClean="0"/>
          </a:p>
        </p:txBody>
      </p:sp>
    </p:spTree>
    <p:extLst>
      <p:ext uri="{BB962C8B-B14F-4D97-AF65-F5344CB8AC3E}">
        <p14:creationId xmlns:p14="http://schemas.microsoft.com/office/powerpoint/2010/main" val="1897335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Adverse </a:t>
            </a:r>
            <a:r>
              <a:rPr lang="en-US" dirty="0" smtClean="0"/>
              <a:t>drug event reports </a:t>
            </a:r>
            <a:r>
              <a:rPr lang="en-US" dirty="0"/>
              <a:t>since </a:t>
            </a:r>
            <a:r>
              <a:rPr lang="en-US" dirty="0" smtClean="0"/>
              <a:t>2004</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33562"/>
            <a:ext cx="8473851" cy="44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2642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FAERS Data</a:t>
            </a:r>
            <a:endParaRPr lang="en-US" dirty="0"/>
          </a:p>
        </p:txBody>
      </p:sp>
      <p:sp>
        <p:nvSpPr>
          <p:cNvPr id="3" name="Content Placeholder 2"/>
          <p:cNvSpPr>
            <a:spLocks noGrp="1"/>
          </p:cNvSpPr>
          <p:nvPr>
            <p:ph idx="1"/>
          </p:nvPr>
        </p:nvSpPr>
        <p:spPr/>
        <p:txBody>
          <a:bodyPr/>
          <a:lstStyle/>
          <a:p>
            <a:r>
              <a:rPr lang="en-US" dirty="0" smtClean="0"/>
              <a:t>Voluntary Reporting</a:t>
            </a:r>
          </a:p>
          <a:p>
            <a:r>
              <a:rPr lang="en-US" dirty="0" smtClean="0"/>
              <a:t>Non-standard terminology</a:t>
            </a:r>
          </a:p>
          <a:p>
            <a:r>
              <a:rPr lang="en-US" dirty="0" smtClean="0"/>
              <a:t>Uneven reporting across specific brands and drug classes</a:t>
            </a:r>
          </a:p>
          <a:p>
            <a:r>
              <a:rPr lang="en-US" dirty="0" smtClean="0"/>
              <a:t>No denominator - limited utilization metrics</a:t>
            </a:r>
          </a:p>
          <a:p>
            <a:pPr lvl="1"/>
            <a:r>
              <a:rPr lang="en-US" dirty="0" smtClean="0"/>
              <a:t>Unsure how many people used the drugs in relation to how many AE were reported</a:t>
            </a:r>
            <a:endParaRPr lang="en-US" dirty="0"/>
          </a:p>
        </p:txBody>
      </p:sp>
    </p:spTree>
    <p:extLst>
      <p:ext uri="{BB962C8B-B14F-4D97-AF65-F5344CB8AC3E}">
        <p14:creationId xmlns:p14="http://schemas.microsoft.com/office/powerpoint/2010/main" val="376850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Given the presumed innovative characteristics of “Advanced-in-class” drugs, so-called “Addition-to-class” drugs should have higher rates of adverse events</a:t>
            </a:r>
          </a:p>
          <a:p>
            <a:r>
              <a:rPr lang="en-US" dirty="0" smtClean="0"/>
              <a:t>As a corollary, “First-in-class” drugs can be expected to have above average adverse event rates because of their novel characteristics</a:t>
            </a:r>
          </a:p>
        </p:txBody>
      </p:sp>
    </p:spTree>
    <p:extLst>
      <p:ext uri="{BB962C8B-B14F-4D97-AF65-F5344CB8AC3E}">
        <p14:creationId xmlns:p14="http://schemas.microsoft.com/office/powerpoint/2010/main" val="841735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988" y="31750"/>
            <a:ext cx="2090737" cy="2659063"/>
          </a:xfrm>
          <a:prstGeom prst="rect">
            <a:avLst/>
          </a:prstGeom>
          <a:solidFill>
            <a:srgbClr val="F7A2CA"/>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alibri" pitchFamily="34" charset="0"/>
                <a:cs typeface="Arial" pitchFamily="34" charset="0"/>
              </a:rPr>
              <a:t>DRUGS_df</a:t>
            </a:r>
            <a:endParaRPr kumimoji="0" lang="en-US" altLang="en-US" sz="1000" b="1"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40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ISR (KEY)</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DRUG_SEQ</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ROLE_COD</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smtClean="0">
                <a:ln>
                  <a:noFill/>
                </a:ln>
                <a:solidFill>
                  <a:srgbClr val="000000"/>
                </a:solidFill>
                <a:effectLst/>
                <a:latin typeface="Calibri" pitchFamily="34" charset="0"/>
                <a:cs typeface="Arial" pitchFamily="34" charset="0"/>
              </a:rPr>
              <a:t>DRUGNAME*</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VAL_VBM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ROUTE</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DOSE_VBM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DECHAL</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RECHAL</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LOT_NUM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EXP_DT</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NDA_NUM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YEAR</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QTR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6708775" y="1858962"/>
            <a:ext cx="2092325" cy="4160838"/>
          </a:xfrm>
          <a:prstGeom prst="rect">
            <a:avLst/>
          </a:prstGeom>
          <a:solidFill>
            <a:srgbClr val="F3F3F3"/>
          </a:solidFill>
          <a:ln w="9525" algn="in">
            <a:solidFill>
              <a:srgbClr val="00B0F0"/>
            </a:solidFill>
            <a:miter lim="800000"/>
            <a:headEnd/>
            <a:tailEnd/>
          </a:ln>
          <a:effectLst/>
          <a:extLs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alibri" pitchFamily="34" charset="0"/>
                <a:cs typeface="Arial" pitchFamily="34" charset="0"/>
              </a:rPr>
              <a:t>Lanthier_df</a:t>
            </a:r>
            <a:r>
              <a:rPr kumimoji="0" lang="en-US" altLang="en-US" sz="1600" b="1" i="0" u="none" strike="noStrike" cap="none" normalizeH="0" baseline="0" dirty="0" smtClean="0">
                <a:ln>
                  <a:noFill/>
                </a:ln>
                <a:solidFill>
                  <a:srgbClr val="000000"/>
                </a:solidFill>
                <a:effectLst/>
                <a:latin typeface="Calibri" pitchFamily="34" charset="0"/>
                <a:cs typeface="Arial" pitchFamily="34" charset="0"/>
              </a:rPr>
              <a:t> </a:t>
            </a:r>
            <a:r>
              <a:rPr kumimoji="0" lang="en-US" altLang="en-US" sz="1600" i="0" u="none" strike="noStrike" cap="none" normalizeH="0" baseline="0" dirty="0" smtClean="0">
                <a:ln>
                  <a:noFill/>
                </a:ln>
                <a:solidFill>
                  <a:srgbClr val="000000"/>
                </a:solidFill>
                <a:effectLst/>
                <a:latin typeface="Calibri" pitchFamily="34" charset="0"/>
                <a:cs typeface="Arial" pitchFamily="34" charset="0"/>
              </a:rPr>
              <a:t>(644)</a:t>
            </a:r>
          </a:p>
          <a:p>
            <a:pPr marL="0" marR="0" lvl="0" indent="0" algn="l" defTabSz="914400" rtl="0" eaLnBrk="1" fontAlgn="base" latinLnBrk="0" hangingPunct="1">
              <a:lnSpc>
                <a:spcPct val="100000"/>
              </a:lnSpc>
              <a:spcBef>
                <a:spcPct val="0"/>
              </a:spcBef>
              <a:spcAft>
                <a:spcPts val="1400"/>
              </a:spcAft>
              <a:buClrTx/>
              <a:buSzTx/>
              <a:buFontTx/>
              <a:buNone/>
              <a:tabLst/>
            </a:pP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Approval_Year</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000000"/>
                </a:solidFill>
                <a:effectLst/>
                <a:latin typeface="Calibri" pitchFamily="34" charset="0"/>
                <a:cs typeface="Arial" pitchFamily="34" charset="0"/>
              </a:rPr>
              <a:t>Trade_Name</a:t>
            </a:r>
            <a:r>
              <a:rPr kumimoji="0" lang="en-US" altLang="en-US" sz="1100" b="1" i="0" u="none" strike="noStrike" cap="none" normalizeH="0" baseline="0" dirty="0" smtClean="0">
                <a:ln>
                  <a:noFill/>
                </a:ln>
                <a:solidFill>
                  <a:srgbClr val="000000"/>
                </a:solidFill>
                <a:effectLst/>
                <a:latin typeface="Calibri" pitchFamily="34" charset="0"/>
                <a:cs typeface="Arial" pitchFamily="34" charset="0"/>
              </a:rPr>
              <a:t>*</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Active_Ing</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Lan_Drug_Class</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FDA_Drug_Class</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Innovation_Cat</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Top_25</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B00F5C"/>
                </a:solidFill>
                <a:effectLst/>
                <a:latin typeface="Calibri" pitchFamily="34" charset="0"/>
                <a:cs typeface="Arial" pitchFamily="34" charset="0"/>
              </a:rPr>
              <a:t>Num_Adv_Event</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Num_Serious</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Num_Other</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Num_Life_Threat</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Num_Hosp</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Num_Congen_Anom</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Num_Disable</a:t>
            </a:r>
            <a: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5F9D2C"/>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5F9D2C"/>
                </a:solidFill>
                <a:effectLst/>
                <a:latin typeface="Calibri" pitchFamily="34" charset="0"/>
                <a:cs typeface="Arial" pitchFamily="34" charset="0"/>
              </a:rPr>
              <a:t>Num_Deaths</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00B0F0"/>
                </a:solidFill>
                <a:effectLst/>
                <a:latin typeface="Calibri" pitchFamily="34" charset="0"/>
                <a:cs typeface="Arial" pitchFamily="34" charset="0"/>
              </a:rPr>
              <a:t>Num_Male</a:t>
            </a:r>
            <a:r>
              <a:rPr kumimoji="0" lang="en-US" altLang="en-US" sz="1100" b="1" i="0" u="none" strike="noStrike" cap="none" normalizeH="0" baseline="0" dirty="0" smtClean="0">
                <a:ln>
                  <a:noFill/>
                </a:ln>
                <a:solidFill>
                  <a:srgbClr val="00B0F0"/>
                </a:solidFill>
                <a:effectLst/>
                <a:latin typeface="Calibri" pitchFamily="34" charset="0"/>
                <a:cs typeface="Arial" pitchFamily="34" charset="0"/>
              </a:rPr>
              <a:t/>
            </a:r>
            <a:br>
              <a:rPr kumimoji="0" lang="en-US" altLang="en-US" sz="1100" b="1" i="0" u="none" strike="noStrike" cap="none" normalizeH="0" baseline="0" dirty="0" smtClean="0">
                <a:ln>
                  <a:noFill/>
                </a:ln>
                <a:solidFill>
                  <a:srgbClr val="00B0F0"/>
                </a:solidFill>
                <a:effectLst/>
                <a:latin typeface="Calibri" pitchFamily="34" charset="0"/>
                <a:cs typeface="Arial" pitchFamily="34" charset="0"/>
              </a:rPr>
            </a:br>
            <a:r>
              <a:rPr kumimoji="0" lang="en-US" altLang="en-US" sz="1100" b="1" i="0" u="none" strike="noStrike" cap="none" normalizeH="0" baseline="0" dirty="0" err="1" smtClean="0">
                <a:ln>
                  <a:noFill/>
                </a:ln>
                <a:solidFill>
                  <a:srgbClr val="00B0F0"/>
                </a:solidFill>
                <a:effectLst/>
                <a:latin typeface="Calibri" pitchFamily="34" charset="0"/>
                <a:cs typeface="Arial" pitchFamily="34" charset="0"/>
              </a:rPr>
              <a:t>Num_Female</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err="1" smtClean="0">
                <a:ln>
                  <a:noFill/>
                </a:ln>
                <a:solidFill>
                  <a:srgbClr val="000000"/>
                </a:solidFill>
                <a:effectLst/>
                <a:latin typeface="Calibri" pitchFamily="34" charset="0"/>
                <a:cs typeface="Arial" pitchFamily="34" charset="0"/>
              </a:rPr>
              <a:t>AE_Per_Year</a:t>
            </a:r>
            <a:r>
              <a:rPr lang="en-US" altLang="en-US" sz="1100" dirty="0" smtClean="0">
                <a:solidFill>
                  <a:srgbClr val="000000"/>
                </a:solidFill>
                <a:latin typeface="Calibri" pitchFamily="34" charset="0"/>
                <a:cs typeface="Arial" pitchFamily="34" charset="0"/>
              </a:rPr>
              <a:t/>
            </a:r>
            <a:br>
              <a:rPr lang="en-US" altLang="en-US" sz="1100" dirty="0" smtClean="0">
                <a:solidFill>
                  <a:srgbClr val="000000"/>
                </a:solidFill>
                <a:latin typeface="Calibri" pitchFamily="34" charset="0"/>
                <a:cs typeface="Arial" pitchFamily="34" charset="0"/>
              </a:rPr>
            </a:br>
            <a:r>
              <a:rPr lang="en-US" altLang="en-US" sz="1100" dirty="0" err="1" smtClean="0">
                <a:solidFill>
                  <a:srgbClr val="000000"/>
                </a:solidFill>
                <a:latin typeface="Calibri" pitchFamily="34" charset="0"/>
                <a:cs typeface="Arial" pitchFamily="34" charset="0"/>
              </a:rPr>
              <a:t>Adj_Num_AE</a:t>
            </a:r>
            <a:r>
              <a:rPr lang="en-US" altLang="en-US" sz="1100" dirty="0">
                <a:solidFill>
                  <a:srgbClr val="000000"/>
                </a:solidFill>
                <a:latin typeface="Calibri" pitchFamily="34" charset="0"/>
                <a:cs typeface="Arial" pitchFamily="34" charset="0"/>
              </a:rPr>
              <a:t/>
            </a:r>
            <a:br>
              <a:rPr lang="en-US" altLang="en-US" sz="1100" dirty="0">
                <a:solidFill>
                  <a:srgbClr val="000000"/>
                </a:solidFill>
                <a:latin typeface="Calibri" pitchFamily="34" charset="0"/>
                <a:cs typeface="Arial" pitchFamily="34" charset="0"/>
              </a:rPr>
            </a:br>
            <a:r>
              <a:rPr lang="en-US" altLang="en-US" sz="1100" dirty="0" err="1" smtClean="0">
                <a:solidFill>
                  <a:srgbClr val="000000"/>
                </a:solidFill>
                <a:latin typeface="Calibri" pitchFamily="34" charset="0"/>
                <a:cs typeface="Arial" pitchFamily="34" charset="0"/>
              </a:rPr>
              <a:t>Adj_Per_Year</a:t>
            </a:r>
            <a:endParaRPr kumimoji="0" lang="en-US" altLang="en-US" sz="11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650875" y="4921250"/>
            <a:ext cx="2092325" cy="1708150"/>
          </a:xfrm>
          <a:prstGeom prst="rect">
            <a:avLst/>
          </a:prstGeom>
          <a:solidFill>
            <a:srgbClr val="00B0F0"/>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alibri" pitchFamily="34" charset="0"/>
                <a:cs typeface="Arial" pitchFamily="34" charset="0"/>
              </a:rPr>
              <a:t>DEMO_df</a:t>
            </a:r>
            <a:r>
              <a:rPr kumimoji="0" lang="en-US" altLang="en-US" sz="1600" b="1" i="0" u="none" strike="noStrike" cap="none" normalizeH="0" baseline="0" dirty="0" smtClean="0">
                <a:ln>
                  <a:noFill/>
                </a:ln>
                <a:solidFill>
                  <a:srgbClr val="000000"/>
                </a:solidFill>
                <a:effectLst/>
                <a:latin typeface="Calibri" pitchFamily="34" charset="0"/>
                <a:cs typeface="Arial" pitchFamily="34" charset="0"/>
              </a:rPr>
              <a:t> </a:t>
            </a:r>
            <a:r>
              <a:rPr kumimoji="0" lang="en-US" altLang="en-US" sz="1600" b="0" i="0" u="none" strike="noStrike" cap="none" normalizeH="0" baseline="0" dirty="0" smtClean="0">
                <a:ln>
                  <a:noFill/>
                </a:ln>
                <a:solidFill>
                  <a:srgbClr val="000000"/>
                </a:solidFill>
                <a:effectLst/>
                <a:latin typeface="Calibri" pitchFamily="34" charset="0"/>
                <a:cs typeface="Arial" pitchFamily="34" charset="0"/>
              </a:rPr>
              <a:t>(5,791,481)</a:t>
            </a:r>
          </a:p>
          <a:p>
            <a:pPr marL="0" marR="0" lvl="0" indent="0" algn="l" defTabSz="914400" rtl="0" eaLnBrk="1" fontAlgn="base" latinLnBrk="0" hangingPunct="1">
              <a:lnSpc>
                <a:spcPct val="100000"/>
              </a:lnSpc>
              <a:spcBef>
                <a:spcPct val="0"/>
              </a:spcBef>
              <a:spcAft>
                <a:spcPts val="140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ISR (KEY)</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I_F_COD</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AGE</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AGE_COD</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GNDR_COD</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REPORTER_COUNTRY</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YEAR</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QTR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3587750" y="30162"/>
            <a:ext cx="2092325" cy="2941637"/>
          </a:xfrm>
          <a:prstGeom prst="rect">
            <a:avLst/>
          </a:prstGeom>
          <a:solidFill>
            <a:srgbClr val="F7A2CA"/>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00"/>
                </a:solidFill>
                <a:effectLst/>
                <a:latin typeface="Calibri" pitchFamily="34" charset="0"/>
                <a:cs typeface="Arial" pitchFamily="34" charset="0"/>
              </a:rPr>
              <a:t>DRUGS_PS_df</a:t>
            </a:r>
            <a:r>
              <a:rPr kumimoji="0" lang="en-US" altLang="en-US" sz="1600" b="1" i="0" u="none" strike="noStrike" cap="none" normalizeH="0" baseline="0" dirty="0" smtClean="0">
                <a:ln>
                  <a:noFill/>
                </a:ln>
                <a:solidFill>
                  <a:srgbClr val="000000"/>
                </a:solidFill>
                <a:effectLst/>
                <a:latin typeface="Calibri" pitchFamily="34" charset="0"/>
                <a:cs typeface="Arial" pitchFamily="34" charset="0"/>
              </a:rPr>
              <a:t>  </a:t>
            </a:r>
            <a:r>
              <a:rPr kumimoji="0" lang="en-US" altLang="en-US" sz="1600" b="0" i="0" u="none" strike="noStrike" cap="none" normalizeH="0" baseline="0" dirty="0" smtClean="0">
                <a:ln>
                  <a:noFill/>
                </a:ln>
                <a:solidFill>
                  <a:srgbClr val="000000"/>
                </a:solidFill>
                <a:effectLst/>
                <a:latin typeface="Calibri" pitchFamily="34" charset="0"/>
                <a:cs typeface="Arial" pitchFamily="34" charset="0"/>
              </a:rPr>
              <a:t>(5,823,558)</a:t>
            </a:r>
            <a:endParaRPr kumimoji="0" lang="en-US" altLang="en-US" sz="1600" b="1"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400"/>
              </a:spcAft>
              <a:buClrTx/>
              <a:buSzTx/>
              <a:buFontTx/>
              <a:buNone/>
              <a:tabLst/>
            </a:pP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ISR (KEY)</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DRUG_SEQ</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ROLE_COD</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1" i="0" u="none" strike="noStrike" cap="none" normalizeH="0" baseline="0" dirty="0" smtClean="0">
                <a:ln>
                  <a:noFill/>
                </a:ln>
                <a:solidFill>
                  <a:srgbClr val="000000"/>
                </a:solidFill>
                <a:effectLst/>
                <a:latin typeface="Calibri" pitchFamily="34" charset="0"/>
                <a:cs typeface="Arial" pitchFamily="34" charset="0"/>
              </a:rPr>
              <a:t>DRUGNAME*</a:t>
            </a: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VAL_VBM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ROUTE</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DOSE_VBM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DECHAL</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RECHAL</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LOT_NUM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EXP_DT</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NDA_NUM</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YEAR</a:t>
            </a:r>
            <a:b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br>
            <a:r>
              <a:rPr kumimoji="0" lang="en-US" altLang="en-US" sz="1100" b="0" i="0" u="none" strike="noStrike" cap="none" normalizeH="0" baseline="0" dirty="0" smtClean="0">
                <a:ln>
                  <a:noFill/>
                </a:ln>
                <a:solidFill>
                  <a:srgbClr val="000000"/>
                </a:solidFill>
                <a:effectLst/>
                <a:latin typeface="Calibri" pitchFamily="34" charset="0"/>
                <a:cs typeface="Arial" pitchFamily="34" charset="0"/>
              </a:rPr>
              <a:t>QTR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34924" y="3349624"/>
            <a:ext cx="3317876" cy="1357313"/>
          </a:xfrm>
          <a:prstGeom prst="rect">
            <a:avLst/>
          </a:prstGeom>
          <a:solidFill>
            <a:srgbClr val="B2E489"/>
          </a:solidFill>
          <a:ln w="9525" algn="in">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400"/>
              </a:spcAft>
              <a:buClrTx/>
              <a:buSzTx/>
              <a:buFontTx/>
              <a:buNone/>
              <a:tabLst/>
            </a:pPr>
            <a:r>
              <a:rPr kumimoji="0" lang="en-US" altLang="en-US" sz="1600" b="1" i="0" u="none" strike="noStrike" cap="none" normalizeH="0" baseline="0" dirty="0" err="1" smtClean="0">
                <a:ln>
                  <a:noFill/>
                </a:ln>
                <a:solidFill>
                  <a:srgbClr val="000000"/>
                </a:solidFill>
                <a:effectLst/>
                <a:latin typeface="Calibri" pitchFamily="34" charset="0"/>
                <a:cs typeface="Arial" pitchFamily="34" charset="0"/>
              </a:rPr>
              <a:t>OUTCOME_df</a:t>
            </a:r>
            <a:r>
              <a:rPr kumimoji="0" lang="en-US" altLang="en-US" sz="1600" b="0" i="0" u="none" strike="noStrike" cap="none" normalizeH="0" baseline="0" dirty="0" smtClean="0">
                <a:ln>
                  <a:noFill/>
                </a:ln>
                <a:solidFill>
                  <a:srgbClr val="000000"/>
                </a:solidFill>
                <a:effectLst/>
                <a:latin typeface="Calibri" pitchFamily="34" charset="0"/>
                <a:cs typeface="Arial" pitchFamily="34" charset="0"/>
              </a:rPr>
              <a:t> (5,159,925)</a:t>
            </a:r>
          </a:p>
          <a:p>
            <a:pPr marL="0" marR="0" lvl="0" indent="0" algn="l" defTabSz="914400" rtl="0" eaLnBrk="1" fontAlgn="base" latinLnBrk="0" hangingPunct="1">
              <a:lnSpc>
                <a:spcPct val="100000"/>
              </a:lnSpc>
              <a:spcBef>
                <a:spcPct val="0"/>
              </a:spcBef>
              <a:spcAft>
                <a:spcPts val="400"/>
              </a:spcAft>
              <a:buClrTx/>
              <a:buSzTx/>
              <a:buFontTx/>
              <a:buNone/>
              <a:tabLst/>
            </a:pP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ISR (KEY)</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OUTC_COD</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YEAR</a:t>
            </a:r>
            <a:b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br>
            <a:r>
              <a:rPr kumimoji="0" lang="en-US" altLang="en-US" sz="1100" b="0" i="0" u="none" strike="noStrike" cap="none" normalizeH="0" baseline="0" dirty="0" smtClean="0">
                <a:ln>
                  <a:noFill/>
                </a:ln>
                <a:solidFill>
                  <a:srgbClr val="222222"/>
                </a:solidFill>
                <a:effectLst/>
                <a:latin typeface="Calibri" pitchFamily="34" charset="0"/>
                <a:cs typeface="Arial" pitchFamily="34" charset="0"/>
              </a:rPr>
              <a:t>QTR</a:t>
            </a:r>
            <a:endParaRPr kumimoji="0" lang="en-US" altLang="en-US" sz="1100" b="0" i="0" u="none" strike="noStrike" cap="none" normalizeH="0" baseline="0" dirty="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27" name="AutoShape 7"/>
          <p:cNvCxnSpPr>
            <a:cxnSpLocks noChangeShapeType="1"/>
          </p:cNvCxnSpPr>
          <p:nvPr/>
        </p:nvCxnSpPr>
        <p:spPr bwMode="auto">
          <a:xfrm>
            <a:off x="2138363" y="1366838"/>
            <a:ext cx="1398587" cy="0"/>
          </a:xfrm>
          <a:prstGeom prst="straightConnector1">
            <a:avLst/>
          </a:prstGeom>
          <a:noFill/>
          <a:ln w="31750">
            <a:solidFill>
              <a:srgbClr val="EA157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9" name="Text Box 8"/>
          <p:cNvSpPr txBox="1">
            <a:spLocks noChangeArrowheads="1"/>
          </p:cNvSpPr>
          <p:nvPr/>
        </p:nvSpPr>
        <p:spPr bwMode="auto">
          <a:xfrm>
            <a:off x="2138363" y="1398588"/>
            <a:ext cx="1398587"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ONLY PRIMARY SUSPECT DRUGS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129" name="AutoShape 9"/>
          <p:cNvCxnSpPr>
            <a:cxnSpLocks noChangeShapeType="1"/>
            <a:stCxn id="8" idx="3"/>
            <a:endCxn id="10" idx="1"/>
          </p:cNvCxnSpPr>
          <p:nvPr/>
        </p:nvCxnSpPr>
        <p:spPr bwMode="auto">
          <a:xfrm>
            <a:off x="3352800" y="4028281"/>
            <a:ext cx="3200399" cy="48420"/>
          </a:xfrm>
          <a:prstGeom prst="straightConnector1">
            <a:avLst/>
          </a:prstGeom>
          <a:noFill/>
          <a:ln w="31750" algn="ctr">
            <a:solidFill>
              <a:srgbClr val="7FD13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0" name="AutoShape 10"/>
          <p:cNvSpPr>
            <a:spLocks/>
          </p:cNvSpPr>
          <p:nvPr/>
        </p:nvSpPr>
        <p:spPr bwMode="auto">
          <a:xfrm>
            <a:off x="6553199" y="3505201"/>
            <a:ext cx="146051" cy="1143000"/>
          </a:xfrm>
          <a:prstGeom prst="leftBrace">
            <a:avLst>
              <a:gd name="adj1" fmla="val 55735"/>
              <a:gd name="adj2" fmla="val 50000"/>
            </a:avLst>
          </a:prstGeom>
          <a:solidFill>
            <a:srgbClr val="FFFFFF"/>
          </a:solidFill>
          <a:ln w="31750">
            <a:solidFill>
              <a:srgbClr val="7FD13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sp>
        <p:nvSpPr>
          <p:cNvPr id="11" name="AutoShape 11"/>
          <p:cNvSpPr>
            <a:spLocks/>
          </p:cNvSpPr>
          <p:nvPr/>
        </p:nvSpPr>
        <p:spPr bwMode="auto">
          <a:xfrm>
            <a:off x="6566669" y="4679816"/>
            <a:ext cx="146050" cy="273050"/>
          </a:xfrm>
          <a:prstGeom prst="leftBrace">
            <a:avLst>
              <a:gd name="adj1" fmla="val 15580"/>
              <a:gd name="adj2" fmla="val 50000"/>
            </a:avLst>
          </a:prstGeom>
          <a:solidFill>
            <a:srgbClr val="FFFFFF"/>
          </a:solidFill>
          <a:ln w="31750" algn="ctr">
            <a:solidFill>
              <a:srgbClr val="00B0F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cxnSp>
        <p:nvCxnSpPr>
          <p:cNvPr id="5132" name="AutoShape 12"/>
          <p:cNvCxnSpPr>
            <a:cxnSpLocks noChangeShapeType="1"/>
            <a:endCxn id="11" idx="1"/>
          </p:cNvCxnSpPr>
          <p:nvPr/>
        </p:nvCxnSpPr>
        <p:spPr bwMode="auto">
          <a:xfrm flipV="1">
            <a:off x="2743200" y="4816341"/>
            <a:ext cx="3823469" cy="898659"/>
          </a:xfrm>
          <a:prstGeom prst="straightConnector1">
            <a:avLst/>
          </a:prstGeom>
          <a:noFill/>
          <a:ln w="31750" algn="ctr">
            <a:solidFill>
              <a:srgbClr val="00B0F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2" name="AutoShape 13"/>
          <p:cNvSpPr>
            <a:spLocks/>
          </p:cNvSpPr>
          <p:nvPr/>
        </p:nvSpPr>
        <p:spPr bwMode="auto">
          <a:xfrm>
            <a:off x="6562725" y="3319464"/>
            <a:ext cx="146050" cy="131762"/>
          </a:xfrm>
          <a:prstGeom prst="leftBrace">
            <a:avLst>
              <a:gd name="adj1" fmla="val 18444"/>
              <a:gd name="adj2" fmla="val 50000"/>
            </a:avLst>
          </a:prstGeom>
          <a:solidFill>
            <a:srgbClr val="FFFFFF"/>
          </a:solidFill>
          <a:ln w="31750" algn="ctr">
            <a:solidFill>
              <a:srgbClr val="EA157A"/>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US"/>
          </a:p>
        </p:txBody>
      </p:sp>
      <p:cxnSp>
        <p:nvCxnSpPr>
          <p:cNvPr id="5134" name="AutoShape 14"/>
          <p:cNvCxnSpPr>
            <a:cxnSpLocks noChangeShapeType="1"/>
            <a:endCxn id="12" idx="1"/>
          </p:cNvCxnSpPr>
          <p:nvPr/>
        </p:nvCxnSpPr>
        <p:spPr bwMode="auto">
          <a:xfrm>
            <a:off x="5680075" y="1365250"/>
            <a:ext cx="882650" cy="2020095"/>
          </a:xfrm>
          <a:prstGeom prst="straightConnector1">
            <a:avLst/>
          </a:prstGeom>
          <a:noFill/>
          <a:ln w="31750" algn="ctr">
            <a:solidFill>
              <a:srgbClr val="EA157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3" name="Text Box 15"/>
          <p:cNvSpPr txBox="1">
            <a:spLocks noChangeArrowheads="1"/>
          </p:cNvSpPr>
          <p:nvPr/>
        </p:nvSpPr>
        <p:spPr bwMode="auto">
          <a:xfrm>
            <a:off x="6372225" y="195263"/>
            <a:ext cx="2771775"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pitchFamily="34" charset="0"/>
                <a:cs typeface="Arial" pitchFamily="34" charset="0"/>
              </a:rPr>
              <a:t>*</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To link the </a:t>
            </a:r>
            <a:r>
              <a:rPr kumimoji="0" lang="en-US" altLang="en-US" sz="1000" b="1" i="0" u="none" strike="noStrike" cap="none" normalizeH="0" baseline="0" dirty="0" err="1" smtClean="0">
                <a:ln>
                  <a:noFill/>
                </a:ln>
                <a:solidFill>
                  <a:srgbClr val="3F3F3F"/>
                </a:solidFill>
                <a:effectLst/>
                <a:latin typeface="Calibri" pitchFamily="34" charset="0"/>
                <a:cs typeface="Arial" pitchFamily="34" charset="0"/>
              </a:rPr>
              <a:t>Master_df</a:t>
            </a:r>
            <a:r>
              <a:rPr kumimoji="0" lang="en-US" altLang="en-US" sz="1000" b="1" i="0" u="none" strike="noStrike" cap="none" normalizeH="0" baseline="0" dirty="0" smtClean="0">
                <a:ln>
                  <a:noFill/>
                </a:ln>
                <a:solidFill>
                  <a:srgbClr val="3F3F3F"/>
                </a:solidFill>
                <a:effectLst/>
                <a:latin typeface="Calibri" pitchFamily="34" charset="0"/>
                <a:cs typeface="Arial" pitchFamily="34" charset="0"/>
              </a:rPr>
              <a:t> </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data with the </a:t>
            </a:r>
            <a:r>
              <a:rPr kumimoji="0" lang="en-US" altLang="en-US" sz="1000" b="1" i="0" u="none" strike="noStrike" cap="none" normalizeH="0" baseline="0" dirty="0" err="1" smtClean="0">
                <a:ln>
                  <a:noFill/>
                </a:ln>
                <a:solidFill>
                  <a:srgbClr val="B00F5C"/>
                </a:solidFill>
                <a:effectLst/>
                <a:latin typeface="Calibri" pitchFamily="34" charset="0"/>
                <a:cs typeface="Arial" pitchFamily="34" charset="0"/>
              </a:rPr>
              <a:t>DRUGS_df</a:t>
            </a:r>
            <a:r>
              <a:rPr kumimoji="0" lang="en-US" altLang="en-US" sz="1000" b="1" i="0" u="none" strike="noStrike" cap="none" normalizeH="0" baseline="0" dirty="0" smtClean="0">
                <a:ln>
                  <a:noFill/>
                </a:ln>
                <a:solidFill>
                  <a:srgbClr val="000000"/>
                </a:solidFill>
                <a:effectLst/>
                <a:latin typeface="Calibri" pitchFamily="34" charset="0"/>
                <a:cs typeface="Arial" pitchFamily="34" charset="0"/>
              </a:rPr>
              <a:t>,</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 </a:t>
            </a:r>
            <a:r>
              <a:rPr kumimoji="0" lang="en-US" altLang="en-US" sz="1000" b="1" i="0" u="none" strike="noStrike" cap="none" normalizeH="0" baseline="0" dirty="0" err="1" smtClean="0">
                <a:ln>
                  <a:noFill/>
                </a:ln>
                <a:solidFill>
                  <a:srgbClr val="5F9D2C"/>
                </a:solidFill>
                <a:effectLst/>
                <a:latin typeface="Calibri" pitchFamily="34" charset="0"/>
                <a:cs typeface="Arial" pitchFamily="34" charset="0"/>
              </a:rPr>
              <a:t>OUTCOME_df</a:t>
            </a:r>
            <a:r>
              <a:rPr kumimoji="0" lang="en-US" altLang="en-US" sz="1000" b="0" i="0" u="none" strike="noStrike" cap="none" normalizeH="0" baseline="0" dirty="0" smtClean="0">
                <a:ln>
                  <a:noFill/>
                </a:ln>
                <a:solidFill>
                  <a:srgbClr val="5F9D2C"/>
                </a:solidFill>
                <a:effectLst/>
                <a:latin typeface="Calibri" pitchFamily="34" charset="0"/>
                <a:cs typeface="Arial" pitchFamily="34" charset="0"/>
              </a:rPr>
              <a:t>, </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and </a:t>
            </a:r>
            <a:r>
              <a:rPr kumimoji="0" lang="en-US" altLang="en-US" sz="1000" b="1" i="0" u="none" strike="noStrike" cap="none" normalizeH="0" baseline="0" dirty="0" err="1" smtClean="0">
                <a:ln>
                  <a:noFill/>
                </a:ln>
                <a:solidFill>
                  <a:srgbClr val="00B0F0"/>
                </a:solidFill>
                <a:effectLst/>
                <a:latin typeface="Calibri" pitchFamily="34" charset="0"/>
                <a:cs typeface="Arial" pitchFamily="34" charset="0"/>
              </a:rPr>
              <a:t>DEMO_df</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 data I searched for the ‘</a:t>
            </a:r>
            <a:r>
              <a:rPr kumimoji="0" lang="en-US" altLang="en-US" sz="1000" b="0" i="0" u="none" strike="noStrike" cap="none" normalizeH="0" baseline="0" dirty="0" err="1" smtClean="0">
                <a:ln>
                  <a:noFill/>
                </a:ln>
                <a:solidFill>
                  <a:srgbClr val="3F3F3F"/>
                </a:solidFill>
                <a:effectLst/>
                <a:latin typeface="Calibri" pitchFamily="34" charset="0"/>
                <a:cs typeface="Arial" pitchFamily="34" charset="0"/>
              </a:rPr>
              <a:t>Trade_Name</a:t>
            </a:r>
            <a:r>
              <a:rPr kumimoji="0" lang="en-US" altLang="en-US" sz="1000" b="0" i="0" u="none" strike="noStrike" cap="none" normalizeH="0" baseline="0" dirty="0" smtClean="0">
                <a:ln>
                  <a:noFill/>
                </a:ln>
                <a:solidFill>
                  <a:srgbClr val="3F3F3F"/>
                </a:solidFill>
                <a:effectLst/>
                <a:latin typeface="Calibri" pitchFamily="34" charset="0"/>
                <a:cs typeface="Arial" pitchFamily="34" charset="0"/>
              </a:rPr>
              <a:t>’ </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in the ‘</a:t>
            </a:r>
            <a:r>
              <a:rPr kumimoji="0" lang="en-US" altLang="en-US" sz="1000" b="0" i="0" u="none" strike="noStrike" cap="none" normalizeH="0" baseline="0" dirty="0" smtClean="0">
                <a:ln>
                  <a:noFill/>
                </a:ln>
                <a:solidFill>
                  <a:srgbClr val="B00F5C"/>
                </a:solidFill>
                <a:effectLst/>
                <a:latin typeface="Calibri" pitchFamily="34" charset="0"/>
                <a:cs typeface="Arial" pitchFamily="34" charset="0"/>
              </a:rPr>
              <a:t>DRUGNAME’</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   column in </a:t>
            </a:r>
            <a:r>
              <a:rPr kumimoji="0" lang="en-US" altLang="en-US" sz="1000" b="1" i="0" u="none" strike="noStrike" cap="none" normalizeH="0" baseline="0" dirty="0" err="1" smtClean="0">
                <a:ln>
                  <a:noFill/>
                </a:ln>
                <a:solidFill>
                  <a:srgbClr val="B00F5C"/>
                </a:solidFill>
                <a:effectLst/>
                <a:latin typeface="Calibri" pitchFamily="34" charset="0"/>
                <a:cs typeface="Arial" pitchFamily="34" charset="0"/>
              </a:rPr>
              <a:t>DRUG_PS_df</a:t>
            </a:r>
            <a:r>
              <a:rPr kumimoji="0" lang="en-US" altLang="en-US" sz="1000" b="1" i="0" u="none" strike="noStrike" cap="none" normalizeH="0" baseline="0" dirty="0" smtClean="0">
                <a:ln>
                  <a:noFill/>
                </a:ln>
                <a:solidFill>
                  <a:srgbClr val="B00F5C"/>
                </a:solidFill>
                <a:effectLst/>
                <a:latin typeface="Calibri" pitchFamily="34" charset="0"/>
                <a:cs typeface="Arial" pitchFamily="34" charset="0"/>
              </a:rPr>
              <a:t> </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and built a dictionary with each ‘</a:t>
            </a:r>
            <a:r>
              <a:rPr kumimoji="0" lang="en-US" altLang="en-US" sz="1000" b="0" i="0" u="none" strike="noStrike" cap="none" normalizeH="0" baseline="0" dirty="0" err="1" smtClean="0">
                <a:ln>
                  <a:noFill/>
                </a:ln>
                <a:solidFill>
                  <a:srgbClr val="3F3F3F"/>
                </a:solidFill>
                <a:effectLst/>
                <a:latin typeface="Calibri" pitchFamily="34" charset="0"/>
                <a:cs typeface="Arial" pitchFamily="34" charset="0"/>
              </a:rPr>
              <a:t>Trade_Name</a:t>
            </a:r>
            <a:r>
              <a:rPr kumimoji="0" lang="en-US" altLang="en-US" sz="1000" b="0" i="0" u="none" strike="noStrike" cap="none" normalizeH="0" baseline="0" dirty="0" smtClean="0">
                <a:ln>
                  <a:noFill/>
                </a:ln>
                <a:solidFill>
                  <a:srgbClr val="3F3F3F"/>
                </a:solidFill>
                <a:effectLst/>
                <a:latin typeface="Calibri" pitchFamily="34" charset="0"/>
                <a:cs typeface="Arial" pitchFamily="34" charset="0"/>
              </a:rPr>
              <a:t>’ </a:t>
            </a:r>
            <a:r>
              <a:rPr kumimoji="0" lang="en-US" altLang="en-US" sz="1000" b="0" i="0" u="none" strike="noStrike" cap="none" normalizeH="0" baseline="0" dirty="0" smtClean="0">
                <a:ln>
                  <a:noFill/>
                </a:ln>
                <a:solidFill>
                  <a:srgbClr val="000000"/>
                </a:solidFill>
                <a:effectLst/>
                <a:latin typeface="Calibri" pitchFamily="34" charset="0"/>
                <a:cs typeface="Arial" pitchFamily="34" charset="0"/>
              </a:rPr>
              <a:t>as the key and the value as a list of the associated ‘ISR’ keys.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17207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Adjusting for Increased AE Reporting</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33562"/>
            <a:ext cx="8473851" cy="441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875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Adjusting Ordinal Inflated AE to 2004 AE</a:t>
            </a:r>
            <a:endParaRPr lang="en-US" dirty="0"/>
          </a:p>
        </p:txBody>
      </p:sp>
      <p:pic>
        <p:nvPicPr>
          <p:cNvPr id="5122" name="Picture 2" descr="C:\Users\JBryan\Documents\Jonathan_Bryan (2)\Jonathan_Bryan\Plots\Scatter Plot of Total Adverse Events by Approval Ye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10641345" cy="524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63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Adjusting Ordinal Inflated AE to 2004 AE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800" y="1615591"/>
            <a:ext cx="10641345" cy="506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382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Inflation Adjustment</a:t>
            </a:r>
            <a:endParaRPr lang="en-US" dirty="0"/>
          </a:p>
        </p:txBody>
      </p:sp>
      <p:sp>
        <p:nvSpPr>
          <p:cNvPr id="3" name="Content Placeholder 2"/>
          <p:cNvSpPr>
            <a:spLocks noGrp="1"/>
          </p:cNvSpPr>
          <p:nvPr>
            <p:ph idx="1"/>
          </p:nvPr>
        </p:nvSpPr>
        <p:spPr/>
        <p:txBody>
          <a:bodyPr/>
          <a:lstStyle/>
          <a:p>
            <a:r>
              <a:rPr lang="en-US" dirty="0" smtClean="0"/>
              <a:t>Still no utilization metric</a:t>
            </a:r>
          </a:p>
          <a:p>
            <a:r>
              <a:rPr lang="en-US" dirty="0" smtClean="0"/>
              <a:t>Assumes insignificant inflator</a:t>
            </a:r>
          </a:p>
          <a:p>
            <a:r>
              <a:rPr lang="en-US" dirty="0" smtClean="0"/>
              <a:t>Doesn’t get rid of “outliers”</a:t>
            </a:r>
          </a:p>
        </p:txBody>
      </p:sp>
    </p:spTree>
    <p:extLst>
      <p:ext uri="{BB962C8B-B14F-4D97-AF65-F5344CB8AC3E}">
        <p14:creationId xmlns:p14="http://schemas.microsoft.com/office/powerpoint/2010/main" val="3493724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Addition to Class Makes up +46% of all Drugs in </a:t>
            </a:r>
            <a:r>
              <a:rPr lang="en-US" sz="3200" dirty="0" err="1" smtClean="0"/>
              <a:t>Lanthier</a:t>
            </a:r>
            <a:r>
              <a:rPr lang="en-US" sz="3200" dirty="0" smtClean="0"/>
              <a:t> et al. but only 32% Total AE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9700206"/>
              </p:ext>
            </p:extLst>
          </p:nvPr>
        </p:nvGraphicFramePr>
        <p:xfrm>
          <a:off x="457200" y="1447800"/>
          <a:ext cx="84582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6010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Measuring Drug “Innovation” is Difficult</a:t>
            </a:r>
            <a:endParaRPr lang="en-US" dirty="0"/>
          </a:p>
        </p:txBody>
      </p:sp>
      <p:sp>
        <p:nvSpPr>
          <p:cNvPr id="3" name="Content Placeholder 2"/>
          <p:cNvSpPr>
            <a:spLocks noGrp="1"/>
          </p:cNvSpPr>
          <p:nvPr>
            <p:ph idx="1"/>
          </p:nvPr>
        </p:nvSpPr>
        <p:spPr/>
        <p:txBody>
          <a:bodyPr/>
          <a:lstStyle/>
          <a:p>
            <a:r>
              <a:rPr lang="en-US" dirty="0" smtClean="0"/>
              <a:t>No standard definition of innovation</a:t>
            </a:r>
          </a:p>
          <a:p>
            <a:pPr lvl="1"/>
            <a:r>
              <a:rPr lang="en-US" dirty="0" smtClean="0"/>
              <a:t>Raw approval rates?</a:t>
            </a:r>
          </a:p>
          <a:p>
            <a:pPr lvl="1"/>
            <a:r>
              <a:rPr lang="en-US" dirty="0" smtClean="0"/>
              <a:t>Novel metabolic mechanisms?</a:t>
            </a:r>
          </a:p>
          <a:p>
            <a:pPr lvl="1"/>
            <a:r>
              <a:rPr lang="en-US" dirty="0" smtClean="0"/>
              <a:t>Economic evaluations?</a:t>
            </a:r>
          </a:p>
          <a:p>
            <a:pPr lvl="1"/>
            <a:r>
              <a:rPr lang="en-US" dirty="0" smtClean="0"/>
              <a:t>Quality adjusted life years (QALYs)?</a:t>
            </a:r>
          </a:p>
          <a:p>
            <a:r>
              <a:rPr lang="en-US" dirty="0" smtClean="0"/>
              <a:t>Limited data availability</a:t>
            </a:r>
          </a:p>
          <a:p>
            <a:r>
              <a:rPr lang="en-US" dirty="0" smtClean="0"/>
              <a:t>Regulatory and proprietary barriers</a:t>
            </a:r>
          </a:p>
        </p:txBody>
      </p:sp>
    </p:spTree>
    <p:extLst>
      <p:ext uri="{BB962C8B-B14F-4D97-AF65-F5344CB8AC3E}">
        <p14:creationId xmlns:p14="http://schemas.microsoft.com/office/powerpoint/2010/main" val="2217417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Laws and High Correlation Across Majority of Variables</a:t>
            </a:r>
            <a:endParaRPr lang="en-US" dirty="0"/>
          </a:p>
        </p:txBody>
      </p:sp>
      <p:pic>
        <p:nvPicPr>
          <p:cNvPr id="4098" name="Picture 2" descr="C:\Users\JBryan\Documents\Jonathan_Bryan (2)\Jonathan_Bryan\Plots\Scatter_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10134599"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57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Lomax Distribution</a:t>
            </a:r>
            <a:endParaRPr lang="en-US" dirty="0"/>
          </a:p>
        </p:txBody>
      </p:sp>
      <p:sp>
        <p:nvSpPr>
          <p:cNvPr id="3" name="Content Placeholder 2"/>
          <p:cNvSpPr>
            <a:spLocks noGrp="1"/>
          </p:cNvSpPr>
          <p:nvPr>
            <p:ph idx="1"/>
          </p:nvPr>
        </p:nvSpPr>
        <p:spPr/>
        <p:txBody>
          <a:bodyPr>
            <a:normAutofit/>
          </a:bodyPr>
          <a:lstStyle/>
          <a:p>
            <a:r>
              <a:rPr lang="en-US" sz="2400" dirty="0" smtClean="0"/>
              <a:t>Support at x = 0, exponent = ~ 0.45</a:t>
            </a:r>
          </a:p>
          <a:p>
            <a:r>
              <a:rPr lang="en-US" sz="2400" dirty="0" smtClean="0"/>
              <a:t>Exponent needs to be above 2 to calculate mean; above 3 to calculate variation</a:t>
            </a:r>
          </a:p>
          <a:p>
            <a:r>
              <a:rPr lang="en-US" sz="2400" dirty="0" smtClean="0"/>
              <a:t>Black swan behavior</a:t>
            </a:r>
            <a:endParaRPr lang="en-US" sz="2400" dirty="0"/>
          </a:p>
        </p:txBody>
      </p:sp>
    </p:spTree>
    <p:extLst>
      <p:ext uri="{BB962C8B-B14F-4D97-AF65-F5344CB8AC3E}">
        <p14:creationId xmlns:p14="http://schemas.microsoft.com/office/powerpoint/2010/main" val="1114082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Lomax Distribution</a:t>
            </a:r>
            <a:endParaRPr lang="en-US" dirty="0"/>
          </a:p>
        </p:txBody>
      </p:sp>
      <p:pic>
        <p:nvPicPr>
          <p:cNvPr id="4" name="Picture 2" descr="C:\Users\JBryan\AppData\Local\Microsoft\Windows\Temporary Internet Files\Content.Outlook\8RRE3IG4\Num_Adv_Event HISTOGR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048657"/>
            <a:ext cx="7481849" cy="3123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JBryan\AppData\Local\Microsoft\Windows\Temporary Internet Files\Content.Outlook\8RRE3IG4\Random_Loma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714" y="3886200"/>
            <a:ext cx="7481849" cy="31230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26624" y="1988457"/>
            <a:ext cx="2316976" cy="461665"/>
          </a:xfrm>
          <a:prstGeom prst="rect">
            <a:avLst/>
          </a:prstGeom>
          <a:noFill/>
        </p:spPr>
        <p:txBody>
          <a:bodyPr wrap="square" rtlCol="0">
            <a:spAutoFit/>
          </a:bodyPr>
          <a:lstStyle/>
          <a:p>
            <a:r>
              <a:rPr lang="en-US" sz="2400" dirty="0" err="1" smtClean="0"/>
              <a:t>Num_Adv_Event</a:t>
            </a:r>
            <a:endParaRPr lang="en-US" sz="2400" dirty="0"/>
          </a:p>
        </p:txBody>
      </p:sp>
      <p:sp>
        <p:nvSpPr>
          <p:cNvPr id="7" name="TextBox 6"/>
          <p:cNvSpPr txBox="1"/>
          <p:nvPr/>
        </p:nvSpPr>
        <p:spPr>
          <a:xfrm>
            <a:off x="2945292" y="5263073"/>
            <a:ext cx="3836508" cy="461665"/>
          </a:xfrm>
          <a:prstGeom prst="rect">
            <a:avLst/>
          </a:prstGeom>
          <a:noFill/>
        </p:spPr>
        <p:txBody>
          <a:bodyPr wrap="square" rtlCol="0">
            <a:spAutoFit/>
          </a:bodyPr>
          <a:lstStyle/>
          <a:p>
            <a:r>
              <a:rPr lang="en-US" sz="2400" dirty="0" smtClean="0"/>
              <a:t>Randomly Generated Lomax</a:t>
            </a:r>
            <a:endParaRPr lang="en-US" sz="2400" dirty="0"/>
          </a:p>
        </p:txBody>
      </p:sp>
    </p:spTree>
    <p:extLst>
      <p:ext uri="{BB962C8B-B14F-4D97-AF65-F5344CB8AC3E}">
        <p14:creationId xmlns:p14="http://schemas.microsoft.com/office/powerpoint/2010/main" val="3638655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 Matrix Correlation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72711147"/>
              </p:ext>
            </p:extLst>
          </p:nvPr>
        </p:nvGraphicFramePr>
        <p:xfrm>
          <a:off x="76200" y="1371600"/>
          <a:ext cx="8967538" cy="4114799"/>
        </p:xfrm>
        <a:graphic>
          <a:graphicData uri="http://schemas.openxmlformats.org/drawingml/2006/table">
            <a:tbl>
              <a:tblPr/>
              <a:tblGrid>
                <a:gridCol w="1119922"/>
                <a:gridCol w="807322"/>
                <a:gridCol w="837225"/>
                <a:gridCol w="905180"/>
                <a:gridCol w="937799"/>
                <a:gridCol w="771985"/>
                <a:gridCol w="717621"/>
                <a:gridCol w="717621"/>
                <a:gridCol w="717621"/>
                <a:gridCol w="717621"/>
                <a:gridCol w="717621"/>
              </a:tblGrid>
              <a:tr h="345847">
                <a:tc>
                  <a:txBody>
                    <a:bodyPr/>
                    <a:lstStyle/>
                    <a:p>
                      <a:pPr algn="l" fontAlgn="b"/>
                      <a:endParaRPr lang="en-US" sz="900" b="0" i="0" u="none" strike="noStrike" dirty="0">
                        <a:solidFill>
                          <a:srgbClr val="000000"/>
                        </a:solidFill>
                        <a:effectLst/>
                        <a:latin typeface="Calibri"/>
                      </a:endParaRPr>
                    </a:p>
                  </a:txBody>
                  <a:tcPr marL="7491" marR="7491" marT="749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Approval_Year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Innovation_Cat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Num_Adv_Event</a:t>
                      </a:r>
                      <a:endParaRPr lang="en-US" sz="900" b="0" i="0" u="none" strike="noStrike" dirty="0">
                        <a:solidFill>
                          <a:srgbClr val="000000"/>
                        </a:solidFill>
                        <a:effectLst/>
                        <a:latin typeface="Calibri"/>
                      </a:endParaRP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Num_Life_Threat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Num_Congen_Anom</a:t>
                      </a:r>
                      <a:endParaRPr lang="en-US" sz="900" b="0" i="0" u="none" strike="noStrike" dirty="0">
                        <a:solidFill>
                          <a:srgbClr val="000000"/>
                        </a:solidFill>
                        <a:effectLst/>
                        <a:latin typeface="Calibri"/>
                      </a:endParaRP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Num_Disable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Calibri"/>
                        </a:rPr>
                        <a:t>Num_Deaths</a:t>
                      </a:r>
                      <a:endParaRPr lang="en-US" sz="900" b="0" i="0" u="none" strike="noStrike" dirty="0">
                        <a:solidFill>
                          <a:srgbClr val="000000"/>
                        </a:solidFill>
                        <a:effectLst/>
                        <a:latin typeface="Calibri"/>
                      </a:endParaRP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AE_Per_Year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Adj_Num_AE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Adj_Per_Year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852">
                <a:tc>
                  <a:txBody>
                    <a:bodyPr/>
                    <a:lstStyle/>
                    <a:p>
                      <a:pPr algn="l" fontAlgn="b"/>
                      <a:r>
                        <a:rPr lang="en-US" sz="900" b="0" i="0" u="none" strike="noStrike">
                          <a:solidFill>
                            <a:srgbClr val="000000"/>
                          </a:solidFill>
                          <a:effectLst/>
                          <a:latin typeface="Calibri"/>
                        </a:rPr>
                        <a:t>Approval_Year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a:rPr>
                        <a:t>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0.075411005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0.081943979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0.075032531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-0.066030691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0.001892237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0.100281884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0.206949757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0.066574952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0.185824366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852">
                <a:tc>
                  <a:txBody>
                    <a:bodyPr/>
                    <a:lstStyle/>
                    <a:p>
                      <a:pPr algn="l" fontAlgn="b"/>
                      <a:r>
                        <a:rPr lang="en-US" sz="900" b="0" i="0" u="none" strike="noStrike">
                          <a:solidFill>
                            <a:srgbClr val="000000"/>
                          </a:solidFill>
                          <a:effectLst/>
                          <a:latin typeface="Calibri"/>
                        </a:rPr>
                        <a:t>FDA_Drug_Class</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a:rPr>
                        <a:t> </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852">
                <a:tc>
                  <a:txBody>
                    <a:bodyPr/>
                    <a:lstStyle/>
                    <a:p>
                      <a:pPr algn="l" fontAlgn="b"/>
                      <a:r>
                        <a:rPr lang="en-US" sz="900" b="0" i="0" u="none" strike="noStrike">
                          <a:solidFill>
                            <a:srgbClr val="000000"/>
                          </a:solidFill>
                          <a:effectLst/>
                          <a:latin typeface="Calibri"/>
                        </a:rPr>
                        <a:t>Innovation_Cat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Num_Adv_Event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0.67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0.12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0.93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Norm_Adv_Event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0.67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0.12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0.93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Num_Serious</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0.78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Num_Other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0.76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Num_Life_Threat</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0.67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0.72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0.71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Num_Hosp</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0.70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Num_Congen_Anom</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0.16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0.16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0.09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Num_Disable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0.37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0.36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0.45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0.39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Num_Deaths</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0.10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0.60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Num_Male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0.10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0.41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0.90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Num_Female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0.60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0.11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0.47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0.91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AE_Per_Year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0.21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0.93</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0.66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0.89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Adj_Num_AE</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900" b="0" i="0" u="none" strike="noStrike">
                          <a:solidFill>
                            <a:srgbClr val="000000"/>
                          </a:solidFill>
                          <a:effectLst/>
                          <a:latin typeface="Calibri"/>
                        </a:rPr>
                        <a:t>0.07</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0.72</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0.16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0.45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0.59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0.89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9814">
                <a:tc>
                  <a:txBody>
                    <a:bodyPr/>
                    <a:lstStyle/>
                    <a:p>
                      <a:pPr algn="l" fontAlgn="b"/>
                      <a:r>
                        <a:rPr lang="en-US" sz="900" b="0" i="0" u="none" strike="noStrike">
                          <a:solidFill>
                            <a:srgbClr val="000000"/>
                          </a:solidFill>
                          <a:effectLst/>
                          <a:latin typeface="Calibri"/>
                        </a:rPr>
                        <a:t>Adj_Per_Year</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0.19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0.06</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0.95</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0.71</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1" i="0" u="none" strike="noStrike">
                          <a:solidFill>
                            <a:srgbClr val="000000"/>
                          </a:solidFill>
                          <a:effectLst/>
                          <a:latin typeface="Calibri"/>
                        </a:rPr>
                        <a:t>0.09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0.39</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1" i="0" u="none" strike="noStrike">
                          <a:solidFill>
                            <a:srgbClr val="000000"/>
                          </a:solidFill>
                          <a:effectLst/>
                          <a:latin typeface="Calibri"/>
                        </a:rPr>
                        <a:t>0.60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900" b="0" i="0" u="none" strike="noStrike">
                          <a:solidFill>
                            <a:srgbClr val="000000"/>
                          </a:solidFill>
                          <a:effectLst/>
                          <a:latin typeface="Calibri"/>
                        </a:rPr>
                        <a:t>0.98</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a:rPr>
                        <a:t>0.94</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a:rPr>
                        <a:t>1.00</a:t>
                      </a:r>
                    </a:p>
                  </a:txBody>
                  <a:tcPr marL="7491" marR="7491" marT="74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4400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a:t>
            </a:r>
            <a:endParaRPr lang="en-US" dirty="0"/>
          </a:p>
        </p:txBody>
      </p:sp>
      <p:pic>
        <p:nvPicPr>
          <p:cNvPr id="2050" name="Picture 2" descr="C:\Users\JBryan\AppData\Local\Microsoft\Windows\Temporary Internet Files\Content.Outlook\8RRE3IG4\parallel_coordin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88952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537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a:t>
            </a:r>
            <a:endParaRPr lang="en-US" dirty="0"/>
          </a:p>
        </p:txBody>
      </p:sp>
      <p:pic>
        <p:nvPicPr>
          <p:cNvPr id="2050" name="Picture 2" descr="C:\Users\JBryan\AppData\Local\Microsoft\Windows\Temporary Internet Files\Content.Outlook\8RRE3IG4\parallel_coordina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10889527" cy="5181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 y="3429000"/>
            <a:ext cx="28194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05400" y="2971800"/>
            <a:ext cx="3657600" cy="1981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971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Predictors</a:t>
            </a:r>
            <a:endParaRPr lang="en-US" dirty="0"/>
          </a:p>
        </p:txBody>
      </p:sp>
      <p:sp>
        <p:nvSpPr>
          <p:cNvPr id="3" name="Content Placeholder 2"/>
          <p:cNvSpPr>
            <a:spLocks noGrp="1"/>
          </p:cNvSpPr>
          <p:nvPr>
            <p:ph idx="1"/>
          </p:nvPr>
        </p:nvSpPr>
        <p:spPr/>
        <p:txBody>
          <a:bodyPr>
            <a:normAutofit/>
          </a:bodyPr>
          <a:lstStyle/>
          <a:p>
            <a:r>
              <a:rPr lang="en-US" sz="2600" dirty="0" smtClean="0"/>
              <a:t>Total Number of Adverse Events  </a:t>
            </a:r>
            <a:r>
              <a:rPr lang="en-US" sz="2600" b="1" dirty="0" smtClean="0"/>
              <a:t>- </a:t>
            </a:r>
            <a:r>
              <a:rPr lang="en-US" sz="2600" b="1" dirty="0" err="1" smtClean="0"/>
              <a:t>Num_Adv_Event</a:t>
            </a:r>
            <a:r>
              <a:rPr lang="en-US" sz="2600" dirty="0" smtClean="0"/>
              <a:t/>
            </a:r>
            <a:br>
              <a:rPr lang="en-US" sz="2600" dirty="0" smtClean="0"/>
            </a:br>
            <a:endParaRPr lang="en-US" sz="2600" dirty="0" smtClean="0"/>
          </a:p>
          <a:p>
            <a:r>
              <a:rPr lang="en-US" sz="2600" dirty="0" smtClean="0"/>
              <a:t>Total Number of Congenital Anomalies -</a:t>
            </a:r>
            <a:r>
              <a:rPr lang="en-US" sz="2600" b="1" dirty="0" err="1" smtClean="0"/>
              <a:t>Num_Congen</a:t>
            </a:r>
            <a:r>
              <a:rPr lang="en-US" sz="2600" dirty="0" smtClean="0"/>
              <a:t/>
            </a:r>
            <a:br>
              <a:rPr lang="en-US" sz="2600" dirty="0" smtClean="0"/>
            </a:br>
            <a:endParaRPr lang="en-US" sz="2600" dirty="0" smtClean="0"/>
          </a:p>
          <a:p>
            <a:r>
              <a:rPr lang="en-US" sz="2600" dirty="0" smtClean="0"/>
              <a:t>Total Number of Deaths - </a:t>
            </a:r>
            <a:r>
              <a:rPr lang="en-US" sz="2600" b="1" dirty="0" err="1" smtClean="0"/>
              <a:t>Num_Deaths</a:t>
            </a:r>
            <a:r>
              <a:rPr lang="en-US" sz="2600" dirty="0" smtClean="0"/>
              <a:t/>
            </a:r>
            <a:br>
              <a:rPr lang="en-US" sz="2600" dirty="0" smtClean="0"/>
            </a:br>
            <a:endParaRPr lang="en-US" sz="2600" dirty="0" smtClean="0"/>
          </a:p>
          <a:p>
            <a:r>
              <a:rPr lang="en-US" sz="2600" dirty="0" smtClean="0"/>
              <a:t>Total Number of Disabilities – </a:t>
            </a:r>
            <a:r>
              <a:rPr lang="en-US" sz="2600" b="1" dirty="0" err="1" smtClean="0"/>
              <a:t>Num_Disable</a:t>
            </a:r>
            <a:endParaRPr lang="en-US" sz="2600" b="1" dirty="0" smtClean="0"/>
          </a:p>
        </p:txBody>
      </p:sp>
    </p:spTree>
    <p:extLst>
      <p:ext uri="{BB962C8B-B14F-4D97-AF65-F5344CB8AC3E}">
        <p14:creationId xmlns:p14="http://schemas.microsoft.com/office/powerpoint/2010/main" val="33106115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Power Law </a:t>
            </a:r>
            <a:r>
              <a:rPr lang="en-US" sz="3600" dirty="0"/>
              <a:t>H</a:t>
            </a:r>
            <a:r>
              <a:rPr lang="en-US" sz="3600" dirty="0" smtClean="0"/>
              <a:t>olds But Advanced-in-Class Has Fatter Tails</a:t>
            </a:r>
            <a:endParaRPr lang="en-US" sz="3600" dirty="0"/>
          </a:p>
        </p:txBody>
      </p:sp>
      <p:pic>
        <p:nvPicPr>
          <p:cNvPr id="7170" name="Picture 2" descr="C:\Users\JBryan\Documents\Jonathan_Bryan (2)\Jonathan_Bryan\Plots\Density Plot of Total Disab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938" y="3885684"/>
            <a:ext cx="4908062" cy="233544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JBryan\Documents\Jonathan_Bryan (2)\Jonathan_Bryan\Plots\Density Plot of Total Adverse Event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85684"/>
            <a:ext cx="4648509" cy="221194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JBryan\Documents\Jonathan_Bryan (2)\Jonathan_Bryan\Plots\Density Plot of Total Congen Ano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1555107"/>
            <a:ext cx="4418495" cy="2102493"/>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JBryan\Documents\Jonathan_Bryan (2)\Jonathan_Bryan\Plots\Density Plot of Total Death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621759"/>
            <a:ext cx="4278422" cy="2035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47954" y="2209800"/>
            <a:ext cx="1752600" cy="369332"/>
          </a:xfrm>
          <a:prstGeom prst="rect">
            <a:avLst/>
          </a:prstGeom>
          <a:noFill/>
        </p:spPr>
        <p:txBody>
          <a:bodyPr wrap="square" rtlCol="0">
            <a:spAutoFit/>
          </a:bodyPr>
          <a:lstStyle/>
          <a:p>
            <a:r>
              <a:rPr lang="en-US" dirty="0" err="1" smtClean="0"/>
              <a:t>Congen_Anom</a:t>
            </a:r>
            <a:endParaRPr lang="en-US" dirty="0"/>
          </a:p>
        </p:txBody>
      </p:sp>
      <p:sp>
        <p:nvSpPr>
          <p:cNvPr id="9" name="TextBox 8"/>
          <p:cNvSpPr txBox="1"/>
          <p:nvPr/>
        </p:nvSpPr>
        <p:spPr>
          <a:xfrm>
            <a:off x="6019800" y="2209800"/>
            <a:ext cx="1752600" cy="369332"/>
          </a:xfrm>
          <a:prstGeom prst="rect">
            <a:avLst/>
          </a:prstGeom>
          <a:noFill/>
        </p:spPr>
        <p:txBody>
          <a:bodyPr wrap="square" rtlCol="0">
            <a:spAutoFit/>
          </a:bodyPr>
          <a:lstStyle/>
          <a:p>
            <a:pPr algn="ctr"/>
            <a:r>
              <a:rPr lang="en-US" dirty="0" smtClean="0"/>
              <a:t>Deaths</a:t>
            </a:r>
            <a:endParaRPr lang="en-US" dirty="0"/>
          </a:p>
        </p:txBody>
      </p:sp>
      <p:sp>
        <p:nvSpPr>
          <p:cNvPr id="10" name="TextBox 9"/>
          <p:cNvSpPr txBox="1"/>
          <p:nvPr/>
        </p:nvSpPr>
        <p:spPr>
          <a:xfrm>
            <a:off x="6019800" y="4868742"/>
            <a:ext cx="1752600" cy="369332"/>
          </a:xfrm>
          <a:prstGeom prst="rect">
            <a:avLst/>
          </a:prstGeom>
          <a:noFill/>
        </p:spPr>
        <p:txBody>
          <a:bodyPr wrap="square" rtlCol="0">
            <a:spAutoFit/>
          </a:bodyPr>
          <a:lstStyle/>
          <a:p>
            <a:pPr algn="ctr"/>
            <a:r>
              <a:rPr lang="en-US" dirty="0" smtClean="0"/>
              <a:t>Disable</a:t>
            </a:r>
            <a:endParaRPr lang="en-US" dirty="0"/>
          </a:p>
        </p:txBody>
      </p:sp>
      <p:sp>
        <p:nvSpPr>
          <p:cNvPr id="11" name="TextBox 10"/>
          <p:cNvSpPr txBox="1"/>
          <p:nvPr/>
        </p:nvSpPr>
        <p:spPr>
          <a:xfrm>
            <a:off x="1332946" y="4806989"/>
            <a:ext cx="1752600" cy="369332"/>
          </a:xfrm>
          <a:prstGeom prst="rect">
            <a:avLst/>
          </a:prstGeom>
          <a:noFill/>
        </p:spPr>
        <p:txBody>
          <a:bodyPr wrap="square" rtlCol="0">
            <a:spAutoFit/>
          </a:bodyPr>
          <a:lstStyle/>
          <a:p>
            <a:pPr algn="ctr"/>
            <a:r>
              <a:rPr lang="en-US" dirty="0" err="1" smtClean="0"/>
              <a:t>Num_Adv_Event</a:t>
            </a:r>
            <a:endParaRPr lang="en-US" dirty="0"/>
          </a:p>
        </p:txBody>
      </p:sp>
    </p:spTree>
    <p:extLst>
      <p:ext uri="{BB962C8B-B14F-4D97-AF65-F5344CB8AC3E}">
        <p14:creationId xmlns:p14="http://schemas.microsoft.com/office/powerpoint/2010/main" val="38993931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Close are the Addition-to-Class and Advanced-in-Class classes? </a:t>
            </a:r>
            <a:endParaRPr lang="en-US" sz="3600" dirty="0"/>
          </a:p>
        </p:txBody>
      </p:sp>
      <p:pic>
        <p:nvPicPr>
          <p:cNvPr id="8194" name="Picture 2" descr="C:\Users\JBryan\Documents\Jonathan_Bryan (2)\Jonathan_Bryan\Plots\Num_Adv_Event vs AE_Per_Year [AD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10709238" cy="5095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286000"/>
            <a:ext cx="2362200" cy="369332"/>
          </a:xfrm>
          <a:prstGeom prst="rect">
            <a:avLst/>
          </a:prstGeom>
          <a:noFill/>
        </p:spPr>
        <p:txBody>
          <a:bodyPr wrap="square" rtlCol="0">
            <a:spAutoFit/>
          </a:bodyPr>
          <a:lstStyle/>
          <a:p>
            <a:r>
              <a:rPr lang="en-US" dirty="0" err="1" smtClean="0"/>
              <a:t>Num_Adv_Event</a:t>
            </a:r>
            <a:endParaRPr lang="en-US" dirty="0"/>
          </a:p>
        </p:txBody>
      </p:sp>
    </p:spTree>
    <p:extLst>
      <p:ext uri="{BB962C8B-B14F-4D97-AF65-F5344CB8AC3E}">
        <p14:creationId xmlns:p14="http://schemas.microsoft.com/office/powerpoint/2010/main" val="3720106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Close are the Addition-to-Class and Advanced-in-Class classes? </a:t>
            </a:r>
            <a:endParaRPr lang="en-US" sz="3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1524031"/>
            <a:ext cx="10709238" cy="5095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286000"/>
            <a:ext cx="2362200" cy="369332"/>
          </a:xfrm>
          <a:prstGeom prst="rect">
            <a:avLst/>
          </a:prstGeom>
          <a:noFill/>
        </p:spPr>
        <p:txBody>
          <a:bodyPr wrap="square" rtlCol="0">
            <a:spAutoFit/>
          </a:bodyPr>
          <a:lstStyle/>
          <a:p>
            <a:r>
              <a:rPr lang="en-US" dirty="0" err="1" smtClean="0"/>
              <a:t>Num_Adv_Event</a:t>
            </a:r>
            <a:endParaRPr lang="en-US" dirty="0"/>
          </a:p>
        </p:txBody>
      </p:sp>
    </p:spTree>
    <p:extLst>
      <p:ext uri="{BB962C8B-B14F-4D97-AF65-F5344CB8AC3E}">
        <p14:creationId xmlns:p14="http://schemas.microsoft.com/office/powerpoint/2010/main" val="1724719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Lanthier</a:t>
            </a:r>
            <a:r>
              <a:rPr lang="en-US" dirty="0" smtClean="0"/>
              <a:t> et 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Examined 645 new molecular entities (NME, drugs and biologics) from 1987-2011</a:t>
            </a:r>
          </a:p>
          <a:p>
            <a:r>
              <a:rPr lang="en-US" dirty="0" smtClean="0"/>
              <a:t>Categorized drugs into three distinct classes:</a:t>
            </a:r>
          </a:p>
          <a:p>
            <a:pPr lvl="1"/>
            <a:r>
              <a:rPr lang="en-US" dirty="0" smtClean="0"/>
              <a:t>“First-in-class”</a:t>
            </a:r>
          </a:p>
          <a:p>
            <a:pPr lvl="1"/>
            <a:r>
              <a:rPr lang="en-US" dirty="0" smtClean="0"/>
              <a:t>“Advanced-in-class”</a:t>
            </a:r>
          </a:p>
          <a:p>
            <a:pPr lvl="1"/>
            <a:r>
              <a:rPr lang="en-US" dirty="0" smtClean="0"/>
              <a:t>“Addition-to-class”</a:t>
            </a:r>
          </a:p>
          <a:p>
            <a:r>
              <a:rPr lang="en-US" dirty="0" smtClean="0"/>
              <a:t>Found NME </a:t>
            </a:r>
            <a:r>
              <a:rPr lang="en-US" dirty="0"/>
              <a:t>approvals were largely driven by </a:t>
            </a:r>
            <a:r>
              <a:rPr lang="en-US" dirty="0" smtClean="0"/>
              <a:t>addition-to-class approvals</a:t>
            </a:r>
            <a:r>
              <a:rPr lang="en-US" dirty="0"/>
              <a:t>, </a:t>
            </a:r>
            <a:r>
              <a:rPr lang="en-US" dirty="0" smtClean="0"/>
              <a:t>and a higher </a:t>
            </a:r>
            <a:r>
              <a:rPr lang="en-US" dirty="0"/>
              <a:t>proportion of first-in-class </a:t>
            </a:r>
            <a:r>
              <a:rPr lang="en-US" dirty="0" smtClean="0"/>
              <a:t>drug approvals </a:t>
            </a:r>
            <a:r>
              <a:rPr lang="en-US" dirty="0"/>
              <a:t>over the most recent </a:t>
            </a:r>
            <a:r>
              <a:rPr lang="en-US" dirty="0" smtClean="0"/>
              <a:t>decade</a:t>
            </a:r>
            <a:endParaRPr lang="en-US" dirty="0"/>
          </a:p>
        </p:txBody>
      </p:sp>
    </p:spTree>
    <p:extLst>
      <p:ext uri="{BB962C8B-B14F-4D97-AF65-F5344CB8AC3E}">
        <p14:creationId xmlns:p14="http://schemas.microsoft.com/office/powerpoint/2010/main" val="2536732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Close are the Addition-to-Class and Advanced-in-Class classes? </a:t>
            </a:r>
            <a:endParaRPr lang="en-US" sz="3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99" y="1524031"/>
            <a:ext cx="10709236" cy="5095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286000"/>
            <a:ext cx="2362200" cy="369332"/>
          </a:xfrm>
          <a:prstGeom prst="rect">
            <a:avLst/>
          </a:prstGeom>
          <a:noFill/>
        </p:spPr>
        <p:txBody>
          <a:bodyPr wrap="square" rtlCol="0">
            <a:spAutoFit/>
          </a:bodyPr>
          <a:lstStyle/>
          <a:p>
            <a:r>
              <a:rPr lang="en-US" dirty="0" err="1" smtClean="0"/>
              <a:t>Adj_Num_AE</a:t>
            </a:r>
            <a:endParaRPr lang="en-US" dirty="0"/>
          </a:p>
        </p:txBody>
      </p:sp>
    </p:spTree>
    <p:extLst>
      <p:ext uri="{BB962C8B-B14F-4D97-AF65-F5344CB8AC3E}">
        <p14:creationId xmlns:p14="http://schemas.microsoft.com/office/powerpoint/2010/main" val="2151818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Close are the Addition-to-Class and Advanced-in-Class classes? </a:t>
            </a:r>
            <a:endParaRPr lang="en-US" sz="3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199" y="1524031"/>
            <a:ext cx="10709236" cy="5095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286000"/>
            <a:ext cx="2362200" cy="369332"/>
          </a:xfrm>
          <a:prstGeom prst="rect">
            <a:avLst/>
          </a:prstGeom>
          <a:noFill/>
        </p:spPr>
        <p:txBody>
          <a:bodyPr wrap="square" rtlCol="0">
            <a:spAutoFit/>
          </a:bodyPr>
          <a:lstStyle/>
          <a:p>
            <a:r>
              <a:rPr lang="en-US" dirty="0" err="1" smtClean="0"/>
              <a:t>Adj_Num_AE</a:t>
            </a:r>
            <a:endParaRPr lang="en-US" dirty="0"/>
          </a:p>
        </p:txBody>
      </p:sp>
    </p:spTree>
    <p:extLst>
      <p:ext uri="{BB962C8B-B14F-4D97-AF65-F5344CB8AC3E}">
        <p14:creationId xmlns:p14="http://schemas.microsoft.com/office/powerpoint/2010/main" val="17634371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Truncated Data (</a:t>
            </a:r>
            <a:r>
              <a:rPr lang="en-US" sz="3600" dirty="0" err="1" smtClean="0"/>
              <a:t>Adj_Num_AE</a:t>
            </a:r>
            <a:r>
              <a:rPr lang="en-US" sz="3600" dirty="0" smtClean="0"/>
              <a:t> &lt; 20,000)</a:t>
            </a:r>
            <a:endParaRPr lang="en-US" sz="3600"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2998" y="1571393"/>
            <a:ext cx="11110202" cy="528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059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Truncated Data (</a:t>
            </a:r>
            <a:r>
              <a:rPr lang="en-US" sz="3600" dirty="0" err="1" smtClean="0"/>
              <a:t>Adj_Num_AE</a:t>
            </a:r>
            <a:r>
              <a:rPr lang="en-US" sz="3600" dirty="0" smtClean="0"/>
              <a:t> &lt; 20,000)</a:t>
            </a:r>
            <a:endParaRPr lang="en-US" sz="3600"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2997" y="1571393"/>
            <a:ext cx="11110200" cy="528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117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p:txBody>
          <a:bodyPr>
            <a:normAutofit lnSpcReduction="10000"/>
          </a:bodyPr>
          <a:lstStyle/>
          <a:p>
            <a:r>
              <a:rPr lang="en-US" dirty="0" smtClean="0"/>
              <a:t>Built individual models for top 4 predictors( </a:t>
            </a:r>
            <a:r>
              <a:rPr lang="en-US" b="1" dirty="0" err="1" smtClean="0"/>
              <a:t>Num_Adv_Event</a:t>
            </a:r>
            <a:r>
              <a:rPr lang="en-US" b="1" dirty="0" smtClean="0"/>
              <a:t>, </a:t>
            </a:r>
            <a:r>
              <a:rPr lang="en-US" b="1" dirty="0" err="1" smtClean="0"/>
              <a:t>Num_Disable</a:t>
            </a:r>
            <a:r>
              <a:rPr lang="en-US" b="1" dirty="0" smtClean="0"/>
              <a:t>, </a:t>
            </a:r>
            <a:r>
              <a:rPr lang="en-US" b="1" dirty="0" err="1" smtClean="0"/>
              <a:t>Num_Deaths</a:t>
            </a:r>
            <a:r>
              <a:rPr lang="en-US" b="1" dirty="0" smtClean="0"/>
              <a:t>, </a:t>
            </a:r>
            <a:r>
              <a:rPr lang="en-US" b="1" dirty="0" err="1" smtClean="0"/>
              <a:t>Num_Congen_Anom</a:t>
            </a:r>
            <a:r>
              <a:rPr lang="en-US" dirty="0" smtClean="0"/>
              <a:t>)</a:t>
            </a:r>
          </a:p>
          <a:p>
            <a:r>
              <a:rPr lang="en-US" dirty="0" smtClean="0"/>
              <a:t>Built a comprehensive model with all predictors</a:t>
            </a:r>
          </a:p>
          <a:p>
            <a:r>
              <a:rPr lang="en-US" dirty="0" smtClean="0"/>
              <a:t>Used </a:t>
            </a:r>
            <a:r>
              <a:rPr lang="en-US" dirty="0"/>
              <a:t> recursive feature </a:t>
            </a:r>
            <a:r>
              <a:rPr lang="en-US" dirty="0" smtClean="0"/>
              <a:t>elimination to find optimal </a:t>
            </a:r>
            <a:r>
              <a:rPr lang="en-US" dirty="0" smtClean="0"/>
              <a:t>model (</a:t>
            </a:r>
            <a:r>
              <a:rPr lang="en-US" b="1" dirty="0" err="1"/>
              <a:t>Num_Adv_Event</a:t>
            </a:r>
            <a:r>
              <a:rPr lang="en-US" b="1" dirty="0"/>
              <a:t>, </a:t>
            </a:r>
            <a:r>
              <a:rPr lang="en-US" b="1" dirty="0" err="1" smtClean="0"/>
              <a:t>Num_Life_Threat</a:t>
            </a:r>
            <a:r>
              <a:rPr lang="en-US" b="1" dirty="0" smtClean="0"/>
              <a:t>, </a:t>
            </a:r>
            <a:r>
              <a:rPr lang="en-US" b="1" dirty="0" err="1"/>
              <a:t>Num_Deaths</a:t>
            </a:r>
            <a:r>
              <a:rPr lang="en-US" b="1" dirty="0"/>
              <a:t>, </a:t>
            </a:r>
            <a:r>
              <a:rPr lang="en-US" b="1" dirty="0" err="1" smtClean="0"/>
              <a:t>Num_Male</a:t>
            </a:r>
            <a:r>
              <a:rPr lang="en-US" b="1" dirty="0" smtClean="0"/>
              <a:t>, </a:t>
            </a:r>
            <a:r>
              <a:rPr lang="en-US" b="1" dirty="0" err="1" smtClean="0"/>
              <a:t>Num_Female</a:t>
            </a:r>
            <a:r>
              <a:rPr lang="en-US" b="1" dirty="0" smtClean="0"/>
              <a:t>, </a:t>
            </a:r>
            <a:r>
              <a:rPr lang="en-US" b="1" dirty="0" err="1" smtClean="0"/>
              <a:t>Adj_Per_Year</a:t>
            </a:r>
            <a:r>
              <a:rPr lang="en-US" dirty="0" smtClean="0"/>
              <a:t>)</a:t>
            </a:r>
            <a:endParaRPr lang="en-US" dirty="0"/>
          </a:p>
        </p:txBody>
      </p:sp>
    </p:spTree>
    <p:extLst>
      <p:ext uri="{BB962C8B-B14F-4D97-AF65-F5344CB8AC3E}">
        <p14:creationId xmlns:p14="http://schemas.microsoft.com/office/powerpoint/2010/main" val="2297499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Num_Adv_Event</a:t>
            </a:r>
            <a:r>
              <a:rPr lang="en-US" dirty="0" smtClean="0"/>
              <a:t>/</a:t>
            </a:r>
            <a:r>
              <a:rPr lang="en-US" dirty="0" err="1" smtClean="0"/>
              <a:t>Adj_Num_AE</a:t>
            </a:r>
            <a:endParaRPr lang="en-US" dirty="0"/>
          </a:p>
        </p:txBody>
      </p:sp>
      <p:pic>
        <p:nvPicPr>
          <p:cNvPr id="9218" name="Picture 2" descr="C:\Users\JBryan\Documents\Jonathan_Bryan (2)\Jonathan_Bryan\Plots\Adj_Num_AE MODEL.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571393"/>
            <a:ext cx="11110207" cy="528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18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Num_Congen_Anom</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000" y="1571393"/>
            <a:ext cx="11110206" cy="528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04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Num_Deaths</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000" y="1571393"/>
            <a:ext cx="11110206" cy="528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01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Num_Disable</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2999" y="1571393"/>
            <a:ext cx="11110204" cy="528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430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Comprehensive</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2999" y="1571393"/>
            <a:ext cx="11110204" cy="528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356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5" name="Rectangle 37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9160" tIns="914112" rIns="1079160" bIns="177744" numCol="1" anchor="ctr" anchorCtr="0" compatLnSpc="1">
            <a:prstTxWarp prst="textNoShape">
              <a:avLst/>
            </a:prstTxWarp>
            <a:spAutoFit/>
          </a:bodyPr>
          <a:lstStyle/>
          <a:p>
            <a:endParaRPr lang="en-US"/>
          </a:p>
        </p:txBody>
      </p:sp>
      <p:sp>
        <p:nvSpPr>
          <p:cNvPr id="2396" name="Rectangle 38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r>
            <a:br>
              <a:rPr kumimoji="0" lang="en-US" altLang="en-US" sz="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430" name="Picture 3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769232" cy="4776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9157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2998" y="1571393"/>
            <a:ext cx="11110202" cy="528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0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Null: 67%</a:t>
            </a:r>
          </a:p>
          <a:p>
            <a:r>
              <a:rPr lang="en-US" dirty="0" smtClean="0"/>
              <a:t>Optimum/Comprehensive</a:t>
            </a:r>
          </a:p>
          <a:p>
            <a:pPr lvl="1"/>
            <a:r>
              <a:rPr lang="en-US" dirty="0" smtClean="0"/>
              <a:t>Accuracy : 73</a:t>
            </a:r>
            <a:r>
              <a:rPr lang="en-US" dirty="0" smtClean="0"/>
              <a:t>%</a:t>
            </a:r>
          </a:p>
          <a:p>
            <a:pPr lvl="1"/>
            <a:r>
              <a:rPr lang="en-US" dirty="0" smtClean="0"/>
              <a:t>Specificity: 97.8%</a:t>
            </a:r>
            <a:endParaRPr lang="en-US" dirty="0" smtClean="0"/>
          </a:p>
          <a:p>
            <a:pPr lvl="1"/>
            <a:r>
              <a:rPr lang="en-US" b="1" dirty="0" smtClean="0"/>
              <a:t>Sensitivity: 19.5%</a:t>
            </a:r>
          </a:p>
          <a:p>
            <a:r>
              <a:rPr lang="en-US" dirty="0" smtClean="0"/>
              <a:t>Best Individual Predictor (</a:t>
            </a:r>
            <a:r>
              <a:rPr lang="en-US" dirty="0" err="1" smtClean="0"/>
              <a:t>Num_Adv_Event</a:t>
            </a:r>
            <a:r>
              <a:rPr lang="en-US" dirty="0" smtClean="0"/>
              <a:t>)</a:t>
            </a:r>
          </a:p>
          <a:p>
            <a:pPr lvl="1"/>
            <a:r>
              <a:rPr lang="en-US" dirty="0" smtClean="0"/>
              <a:t>Accuracy: 69</a:t>
            </a:r>
            <a:r>
              <a:rPr lang="en-US" dirty="0" smtClean="0"/>
              <a:t>%</a:t>
            </a:r>
          </a:p>
          <a:p>
            <a:pPr lvl="1"/>
            <a:r>
              <a:rPr lang="en-US" dirty="0" smtClean="0"/>
              <a:t>Specificity: 97.8%</a:t>
            </a:r>
            <a:endParaRPr lang="en-US" dirty="0" smtClean="0"/>
          </a:p>
          <a:p>
            <a:pPr lvl="1"/>
            <a:r>
              <a:rPr lang="en-US" b="1" dirty="0" smtClean="0"/>
              <a:t>Sensitivity: 7%</a:t>
            </a:r>
          </a:p>
          <a:p>
            <a:pPr marL="457200" lvl="1" indent="0">
              <a:buNone/>
            </a:pPr>
            <a:endParaRPr lang="en-US" dirty="0" smtClean="0"/>
          </a:p>
          <a:p>
            <a:pPr lvl="1"/>
            <a:endParaRPr lang="en-US" dirty="0"/>
          </a:p>
        </p:txBody>
      </p:sp>
    </p:spTree>
    <p:extLst>
      <p:ext uri="{BB962C8B-B14F-4D97-AF65-F5344CB8AC3E}">
        <p14:creationId xmlns:p14="http://schemas.microsoft.com/office/powerpoint/2010/main" val="2481398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Advanced-in-Class are correlated with higher adverse events in general</a:t>
            </a:r>
          </a:p>
          <a:p>
            <a:r>
              <a:rPr lang="en-US" dirty="0" smtClean="0"/>
              <a:t>More Advanced-in-Class are located in the fat tails than Addition-to-Class</a:t>
            </a:r>
          </a:p>
          <a:p>
            <a:pPr lvl="1"/>
            <a:r>
              <a:rPr lang="en-US" dirty="0" smtClean="0"/>
              <a:t>Possibly because since they are “better” therapies more people use them and this more AE</a:t>
            </a:r>
          </a:p>
          <a:p>
            <a:r>
              <a:rPr lang="en-US" dirty="0" smtClean="0"/>
              <a:t>Model had poor sensitivity but showed decent responsiveness at the tails</a:t>
            </a:r>
            <a:endParaRPr lang="en-US" dirty="0"/>
          </a:p>
        </p:txBody>
      </p:sp>
    </p:spTree>
    <p:extLst>
      <p:ext uri="{BB962C8B-B14F-4D97-AF65-F5344CB8AC3E}">
        <p14:creationId xmlns:p14="http://schemas.microsoft.com/office/powerpoint/2010/main" val="41545201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352800"/>
            <a:ext cx="2724918" cy="198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Prime Suspects</a:t>
            </a:r>
            <a:endParaRPr lang="en-US" dirty="0"/>
          </a:p>
        </p:txBody>
      </p:sp>
      <p:sp>
        <p:nvSpPr>
          <p:cNvPr id="3" name="Content Placeholder 2"/>
          <p:cNvSpPr>
            <a:spLocks noGrp="1"/>
          </p:cNvSpPr>
          <p:nvPr>
            <p:ph idx="1"/>
          </p:nvPr>
        </p:nvSpPr>
        <p:spPr/>
        <p:txBody>
          <a:bodyPr/>
          <a:lstStyle/>
          <a:p>
            <a:r>
              <a:rPr lang="en-US" dirty="0" err="1" smtClean="0"/>
              <a:t>Remicade</a:t>
            </a:r>
            <a:endParaRPr lang="en-US" dirty="0" smtClean="0"/>
          </a:p>
          <a:p>
            <a:endParaRPr lang="en-US" dirty="0"/>
          </a:p>
          <a:p>
            <a:r>
              <a:rPr lang="en-US" dirty="0" err="1" smtClean="0"/>
              <a:t>Vioxx</a:t>
            </a:r>
            <a:r>
              <a:rPr lang="en-US" dirty="0" smtClean="0"/>
              <a:t> </a:t>
            </a:r>
            <a:r>
              <a:rPr lang="en-US" sz="2400" i="1" dirty="0" smtClean="0"/>
              <a:t>(Removed from market</a:t>
            </a:r>
            <a:r>
              <a:rPr lang="en-US" sz="2400" i="1" dirty="0" smtClean="0"/>
              <a:t>)</a:t>
            </a:r>
          </a:p>
          <a:p>
            <a:endParaRPr lang="en-US" sz="2400" i="1" dirty="0" smtClean="0"/>
          </a:p>
          <a:p>
            <a:r>
              <a:rPr lang="en-US" dirty="0" err="1" smtClean="0"/>
              <a:t>Humira</a:t>
            </a:r>
            <a:r>
              <a:rPr lang="en-US" dirty="0" smtClean="0"/>
              <a:t> </a:t>
            </a:r>
            <a:r>
              <a:rPr lang="en-US" sz="2400" i="1" dirty="0" smtClean="0"/>
              <a:t>(It </a:t>
            </a:r>
            <a:r>
              <a:rPr lang="en-US" sz="2400" i="1" dirty="0"/>
              <a:t>is the world's </a:t>
            </a:r>
            <a:r>
              <a:rPr lang="en-US" sz="2400" i="1" dirty="0" smtClean="0"/>
              <a:t>top</a:t>
            </a:r>
            <a:r>
              <a:rPr lang="en-US" sz="2400" i="1" dirty="0" smtClean="0"/>
              <a:t>-selling </a:t>
            </a:r>
            <a:r>
              <a:rPr lang="en-US" sz="2400" i="1" dirty="0" smtClean="0"/>
              <a:t>drug</a:t>
            </a:r>
            <a:r>
              <a:rPr lang="en-US" sz="2400" i="1" dirty="0" smtClean="0"/>
              <a:t>)</a:t>
            </a:r>
          </a:p>
          <a:p>
            <a:endParaRPr lang="en-US" sz="2400" i="1" dirty="0" smtClean="0"/>
          </a:p>
          <a:p>
            <a:r>
              <a:rPr lang="en-US" dirty="0" err="1" smtClean="0"/>
              <a:t>Revlimid</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14637" cy="617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2463886"/>
            <a:ext cx="2519392" cy="1279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descr="http://assets.fiercemarkets.net/public/revlimi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273587"/>
            <a:ext cx="21336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24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Among Innovation Classes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smtClean="0"/>
              <a:t>“First-in-class”: </a:t>
            </a:r>
            <a:r>
              <a:rPr lang="en-US" dirty="0" smtClean="0"/>
              <a:t>Are pharmacologically innovative because each </a:t>
            </a:r>
            <a:r>
              <a:rPr lang="en-US" u="sng" dirty="0" smtClean="0"/>
              <a:t>represents a new pathway for treating a disease.</a:t>
            </a:r>
          </a:p>
          <a:p>
            <a:endParaRPr lang="en-US" dirty="0" smtClean="0"/>
          </a:p>
          <a:p>
            <a:r>
              <a:rPr lang="en-US" b="1" dirty="0" smtClean="0"/>
              <a:t>“Advanced-in-class”: </a:t>
            </a:r>
            <a:r>
              <a:rPr lang="en-US" dirty="0"/>
              <a:t>D</a:t>
            </a:r>
            <a:r>
              <a:rPr lang="en-US" dirty="0" smtClean="0"/>
              <a:t>rugs not </a:t>
            </a:r>
            <a:r>
              <a:rPr lang="en-US" dirty="0"/>
              <a:t>first-in-class but received a </a:t>
            </a:r>
            <a:r>
              <a:rPr lang="en-US" dirty="0" smtClean="0"/>
              <a:t>priority review </a:t>
            </a:r>
            <a:r>
              <a:rPr lang="en-US" dirty="0"/>
              <a:t>designation, which is reserved for </a:t>
            </a:r>
            <a:r>
              <a:rPr lang="en-US" dirty="0" smtClean="0"/>
              <a:t>medicines that </a:t>
            </a:r>
            <a:r>
              <a:rPr lang="en-US" dirty="0"/>
              <a:t>potentially offer major advances </a:t>
            </a:r>
            <a:r>
              <a:rPr lang="en-US" dirty="0" smtClean="0"/>
              <a:t>in treatment</a:t>
            </a:r>
            <a:r>
              <a:rPr lang="en-US" dirty="0"/>
              <a:t>. </a:t>
            </a:r>
            <a:r>
              <a:rPr lang="en-US" dirty="0" smtClean="0"/>
              <a:t>Priority review designation </a:t>
            </a:r>
            <a:r>
              <a:rPr lang="en-US" u="sng" dirty="0" smtClean="0"/>
              <a:t>suggests a measurable degree of innovation in the clinical potential</a:t>
            </a:r>
            <a:r>
              <a:rPr lang="en-US" dirty="0" smtClean="0"/>
              <a:t> </a:t>
            </a:r>
            <a:r>
              <a:rPr lang="en-US" dirty="0"/>
              <a:t>of a drug</a:t>
            </a:r>
            <a:r>
              <a:rPr lang="en-US" dirty="0" smtClean="0"/>
              <a:t>.</a:t>
            </a:r>
          </a:p>
          <a:p>
            <a:endParaRPr lang="en-US" dirty="0" smtClean="0"/>
          </a:p>
          <a:p>
            <a:r>
              <a:rPr lang="en-US" b="1" dirty="0" smtClean="0"/>
              <a:t>“Addition-to-class”: </a:t>
            </a:r>
            <a:r>
              <a:rPr lang="en-US" dirty="0"/>
              <a:t>F</a:t>
            </a:r>
            <a:r>
              <a:rPr lang="en-US" dirty="0" smtClean="0"/>
              <a:t>unction </a:t>
            </a:r>
            <a:r>
              <a:rPr lang="en-US" dirty="0"/>
              <a:t>similarly to other drugs in their </a:t>
            </a:r>
            <a:r>
              <a:rPr lang="en-US" dirty="0" smtClean="0"/>
              <a:t>class and </a:t>
            </a:r>
            <a:r>
              <a:rPr lang="en-US" dirty="0"/>
              <a:t>do not offer substantial advantages in </a:t>
            </a:r>
            <a:r>
              <a:rPr lang="en-US" dirty="0" smtClean="0"/>
              <a:t>safety or </a:t>
            </a:r>
            <a:r>
              <a:rPr lang="en-US" dirty="0"/>
              <a:t>efficacy over existing products</a:t>
            </a:r>
            <a:r>
              <a:rPr lang="en-US" dirty="0" smtClean="0"/>
              <a:t>.</a:t>
            </a:r>
            <a:r>
              <a:rPr lang="en-US" dirty="0"/>
              <a:t> </a:t>
            </a:r>
            <a:r>
              <a:rPr lang="en-US" dirty="0" smtClean="0"/>
              <a:t>Generally </a:t>
            </a:r>
            <a:r>
              <a:rPr lang="en-US" u="sng" dirty="0"/>
              <a:t>represent a lower </a:t>
            </a:r>
            <a:r>
              <a:rPr lang="en-US" u="sng" dirty="0" smtClean="0"/>
              <a:t>degree of </a:t>
            </a:r>
            <a:r>
              <a:rPr lang="en-US" u="sng" dirty="0"/>
              <a:t>innovation</a:t>
            </a:r>
            <a:r>
              <a:rPr lang="en-US" dirty="0"/>
              <a:t> because at the time of </a:t>
            </a:r>
            <a:r>
              <a:rPr lang="en-US" dirty="0" smtClean="0"/>
              <a:t>FDA review</a:t>
            </a:r>
            <a:r>
              <a:rPr lang="en-US" dirty="0"/>
              <a:t>, they did not distinguish themselves </a:t>
            </a:r>
            <a:r>
              <a:rPr lang="en-US" dirty="0" smtClean="0"/>
              <a:t>in terms </a:t>
            </a:r>
            <a:r>
              <a:rPr lang="en-US" dirty="0"/>
              <a:t>of potential clinical benefit.</a:t>
            </a:r>
            <a:endParaRPr lang="en-US" dirty="0" smtClean="0"/>
          </a:p>
        </p:txBody>
      </p:sp>
    </p:spTree>
    <p:extLst>
      <p:ext uri="{BB962C8B-B14F-4D97-AF65-F5344CB8AC3E}">
        <p14:creationId xmlns:p14="http://schemas.microsoft.com/office/powerpoint/2010/main" val="2699717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Definition of “Innovation”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4000" dirty="0" smtClean="0"/>
              <a:t>Innovation = F( Safety + Effectiveness )</a:t>
            </a:r>
            <a:endParaRPr lang="en-US" sz="4000" dirty="0"/>
          </a:p>
        </p:txBody>
      </p:sp>
    </p:spTree>
    <p:extLst>
      <p:ext uri="{BB962C8B-B14F-4D97-AF65-F5344CB8AC3E}">
        <p14:creationId xmlns:p14="http://schemas.microsoft.com/office/powerpoint/2010/main" val="4015275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Definition of “Innovation”</a:t>
            </a:r>
            <a:endParaRPr lang="en-US" dirty="0"/>
          </a:p>
        </p:txBody>
      </p:sp>
      <p:sp>
        <p:nvSpPr>
          <p:cNvPr id="3" name="Content Placeholder 2"/>
          <p:cNvSpPr>
            <a:spLocks noGrp="1"/>
          </p:cNvSpPr>
          <p:nvPr>
            <p:ph idx="1"/>
          </p:nvPr>
        </p:nvSpPr>
        <p:spPr>
          <a:xfrm>
            <a:off x="381000" y="1600200"/>
            <a:ext cx="8458200" cy="4525963"/>
          </a:xfrm>
        </p:spPr>
        <p:txBody>
          <a:bodyPr>
            <a:normAutofit/>
          </a:bodyPr>
          <a:lstStyle/>
          <a:p>
            <a:pPr marL="0" indent="0">
              <a:buNone/>
            </a:pPr>
            <a:endParaRPr lang="en-US" dirty="0" smtClean="0"/>
          </a:p>
          <a:p>
            <a:pPr marL="0" indent="0">
              <a:buNone/>
            </a:pPr>
            <a:endParaRPr lang="en-US" dirty="0" smtClean="0"/>
          </a:p>
          <a:p>
            <a:pPr marL="0" indent="0" algn="ctr">
              <a:buNone/>
            </a:pPr>
            <a:r>
              <a:rPr lang="en-US" sz="4000" dirty="0" smtClean="0"/>
              <a:t>Innovation = F( Safety + Effectiveness</a:t>
            </a:r>
            <a:r>
              <a:rPr lang="en-US" sz="4000" b="1" dirty="0" smtClean="0"/>
              <a:t>*</a:t>
            </a:r>
            <a:r>
              <a:rPr lang="en-US" sz="4000" dirty="0" smtClean="0"/>
              <a:t> )</a:t>
            </a:r>
          </a:p>
          <a:p>
            <a:pPr marL="0" indent="0">
              <a:buNone/>
            </a:pPr>
            <a:endParaRPr lang="en-US" sz="2400" dirty="0"/>
          </a:p>
          <a:p>
            <a:pPr marL="0" indent="0">
              <a:buNone/>
            </a:pPr>
            <a:r>
              <a:rPr lang="en-US" sz="2800" b="1" dirty="0" smtClean="0"/>
              <a:t>*</a:t>
            </a:r>
            <a:r>
              <a:rPr lang="en-US" sz="2800" dirty="0" smtClean="0"/>
              <a:t>Assume that relative effectiveness is the same across  all innovation classes for each therapeutic class </a:t>
            </a:r>
          </a:p>
          <a:p>
            <a:pPr marL="0" indent="0">
              <a:buNone/>
            </a:pPr>
            <a:r>
              <a:rPr lang="en-US" sz="2000" dirty="0" smtClean="0"/>
              <a:t>i.e., </a:t>
            </a:r>
            <a:r>
              <a:rPr lang="en-US" sz="2000" dirty="0" err="1" smtClean="0"/>
              <a:t>Eff</a:t>
            </a:r>
            <a:r>
              <a:rPr lang="en-US" sz="2000" baseline="-25000" dirty="0" err="1" smtClean="0"/>
              <a:t>Fir</a:t>
            </a:r>
            <a:r>
              <a:rPr lang="en-US" sz="2000" dirty="0" smtClean="0"/>
              <a:t>(NSAID) = </a:t>
            </a:r>
            <a:r>
              <a:rPr lang="en-US" sz="2000" dirty="0" err="1" smtClean="0"/>
              <a:t>Eff</a:t>
            </a:r>
            <a:r>
              <a:rPr lang="en-US" sz="2000" baseline="-25000" dirty="0" err="1" smtClean="0"/>
              <a:t>Adv</a:t>
            </a:r>
            <a:r>
              <a:rPr lang="en-US" sz="2000" dirty="0" smtClean="0"/>
              <a:t>(NSAID) = </a:t>
            </a:r>
            <a:r>
              <a:rPr lang="en-US" sz="2000" dirty="0" err="1" smtClean="0"/>
              <a:t>Eff</a:t>
            </a:r>
            <a:r>
              <a:rPr lang="en-US" sz="2000" baseline="-25000" dirty="0" err="1" smtClean="0"/>
              <a:t>Add</a:t>
            </a:r>
            <a:r>
              <a:rPr lang="en-US" sz="2000" dirty="0" smtClean="0"/>
              <a:t>(NSAID) </a:t>
            </a:r>
            <a:r>
              <a:rPr lang="en-US" sz="3600" dirty="0" smtClean="0"/>
              <a:t>=</a:t>
            </a:r>
            <a:r>
              <a:rPr lang="en-US" sz="2000" dirty="0" smtClean="0"/>
              <a:t> </a:t>
            </a:r>
            <a:r>
              <a:rPr lang="en-US" sz="2000" dirty="0" err="1" smtClean="0"/>
              <a:t>Eff</a:t>
            </a:r>
            <a:r>
              <a:rPr lang="en-US" sz="2000" baseline="-25000" dirty="0" err="1" smtClean="0"/>
              <a:t>Fir</a:t>
            </a:r>
            <a:r>
              <a:rPr lang="en-US" sz="2000" dirty="0" smtClean="0"/>
              <a:t>(Statin) = </a:t>
            </a:r>
            <a:r>
              <a:rPr lang="en-US" sz="2000" dirty="0" err="1" smtClean="0"/>
              <a:t>Eff</a:t>
            </a:r>
            <a:r>
              <a:rPr lang="en-US" sz="2000" baseline="-25000" dirty="0" err="1" smtClean="0"/>
              <a:t>Adv</a:t>
            </a:r>
            <a:r>
              <a:rPr lang="en-US" sz="2000" dirty="0" smtClean="0"/>
              <a:t>(Statin) = </a:t>
            </a:r>
            <a:r>
              <a:rPr lang="en-US" sz="2000" dirty="0" err="1" smtClean="0"/>
              <a:t>Eff</a:t>
            </a:r>
            <a:r>
              <a:rPr lang="en-US" sz="2000" baseline="-25000" dirty="0" err="1" smtClean="0"/>
              <a:t>Add</a:t>
            </a:r>
            <a:r>
              <a:rPr lang="en-US" sz="2000" dirty="0" smtClean="0"/>
              <a:t>(Statin) </a:t>
            </a:r>
          </a:p>
          <a:p>
            <a:pPr marL="0" indent="0">
              <a:buNone/>
            </a:pPr>
            <a:endParaRPr lang="en-US" sz="2800" dirty="0" smtClean="0"/>
          </a:p>
          <a:p>
            <a:pPr marL="0" indent="0">
              <a:buNone/>
            </a:pPr>
            <a:endParaRPr lang="en-US" sz="2800" dirty="0"/>
          </a:p>
        </p:txBody>
      </p:sp>
      <p:sp>
        <p:nvSpPr>
          <p:cNvPr id="4" name="Oval 3"/>
          <p:cNvSpPr/>
          <p:nvPr/>
        </p:nvSpPr>
        <p:spPr>
          <a:xfrm>
            <a:off x="3599046" y="2573153"/>
            <a:ext cx="1447800" cy="1160646"/>
          </a:xfrm>
          <a:prstGeom prst="ellipse">
            <a:avLst/>
          </a:prstGeom>
          <a:solidFill>
            <a:srgbClr val="00B05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410200" y="5105400"/>
            <a:ext cx="1143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728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Definition of “Innovation”</a:t>
            </a:r>
            <a:endParaRPr lang="en-US" dirty="0"/>
          </a:p>
        </p:txBody>
      </p:sp>
      <p:sp>
        <p:nvSpPr>
          <p:cNvPr id="3" name="Content Placeholder 2"/>
          <p:cNvSpPr>
            <a:spLocks noGrp="1"/>
          </p:cNvSpPr>
          <p:nvPr>
            <p:ph idx="1"/>
          </p:nvPr>
        </p:nvSpPr>
        <p:spPr>
          <a:xfrm>
            <a:off x="381000" y="1600200"/>
            <a:ext cx="8458200" cy="4525963"/>
          </a:xfrm>
        </p:spPr>
        <p:txBody>
          <a:bodyPr>
            <a:normAutofit/>
          </a:bodyPr>
          <a:lstStyle/>
          <a:p>
            <a:pPr marL="0" indent="0">
              <a:buNone/>
            </a:pPr>
            <a:endParaRPr lang="en-US" dirty="0" smtClean="0"/>
          </a:p>
          <a:p>
            <a:pPr marL="0" indent="0">
              <a:buNone/>
            </a:pPr>
            <a:endParaRPr lang="en-US" dirty="0" smtClean="0"/>
          </a:p>
          <a:p>
            <a:pPr marL="0" indent="0" algn="ctr">
              <a:buNone/>
            </a:pPr>
            <a:r>
              <a:rPr lang="en-US" sz="4000" dirty="0" smtClean="0"/>
              <a:t>Innovation = F( Safety + Effectiveness</a:t>
            </a:r>
            <a:r>
              <a:rPr lang="en-US" sz="4000" b="1" dirty="0" smtClean="0"/>
              <a:t>*</a:t>
            </a:r>
            <a:r>
              <a:rPr lang="en-US" sz="4000" dirty="0" smtClean="0"/>
              <a:t> )</a:t>
            </a:r>
          </a:p>
          <a:p>
            <a:pPr marL="0" indent="0">
              <a:buNone/>
            </a:pPr>
            <a:endParaRPr lang="en-US" sz="2400" dirty="0"/>
          </a:p>
          <a:p>
            <a:pPr marL="0" indent="0">
              <a:buNone/>
            </a:pPr>
            <a:r>
              <a:rPr lang="en-US" sz="2800" b="1" dirty="0" smtClean="0"/>
              <a:t>*</a:t>
            </a:r>
            <a:r>
              <a:rPr lang="en-US" sz="2800" dirty="0" smtClean="0"/>
              <a:t>Assume that relative effectiveness is the same across  all innovation classes for each therapeutic class </a:t>
            </a:r>
          </a:p>
          <a:p>
            <a:pPr marL="0" indent="0">
              <a:buNone/>
            </a:pPr>
            <a:r>
              <a:rPr lang="en-US" sz="2000" dirty="0" smtClean="0"/>
              <a:t>i.e., </a:t>
            </a:r>
            <a:r>
              <a:rPr lang="en-US" sz="2000" dirty="0" err="1" smtClean="0"/>
              <a:t>Eff</a:t>
            </a:r>
            <a:r>
              <a:rPr lang="en-US" sz="2000" baseline="-25000" dirty="0" err="1" smtClean="0"/>
              <a:t>Fir</a:t>
            </a:r>
            <a:r>
              <a:rPr lang="en-US" sz="2000" dirty="0" smtClean="0"/>
              <a:t>(NSAID) = </a:t>
            </a:r>
            <a:r>
              <a:rPr lang="en-US" sz="2000" dirty="0" err="1" smtClean="0"/>
              <a:t>Eff</a:t>
            </a:r>
            <a:r>
              <a:rPr lang="en-US" sz="2000" baseline="-25000" dirty="0" err="1" smtClean="0"/>
              <a:t>Adv</a:t>
            </a:r>
            <a:r>
              <a:rPr lang="en-US" sz="2000" dirty="0" smtClean="0"/>
              <a:t>(NSAID) = </a:t>
            </a:r>
            <a:r>
              <a:rPr lang="en-US" sz="2000" dirty="0" err="1" smtClean="0"/>
              <a:t>Eff</a:t>
            </a:r>
            <a:r>
              <a:rPr lang="en-US" sz="2000" baseline="-25000" dirty="0" err="1" smtClean="0"/>
              <a:t>Add</a:t>
            </a:r>
            <a:r>
              <a:rPr lang="en-US" sz="2000" dirty="0" smtClean="0"/>
              <a:t>(NSAID) </a:t>
            </a:r>
            <a:r>
              <a:rPr lang="en-US" sz="3600" dirty="0" smtClean="0"/>
              <a:t>=</a:t>
            </a:r>
            <a:r>
              <a:rPr lang="en-US" sz="2000" dirty="0" smtClean="0"/>
              <a:t> </a:t>
            </a:r>
            <a:r>
              <a:rPr lang="en-US" sz="2000" dirty="0" err="1" smtClean="0"/>
              <a:t>Eff</a:t>
            </a:r>
            <a:r>
              <a:rPr lang="en-US" sz="2000" baseline="-25000" dirty="0" err="1" smtClean="0"/>
              <a:t>Fir</a:t>
            </a:r>
            <a:r>
              <a:rPr lang="en-US" sz="2000" dirty="0" smtClean="0"/>
              <a:t>(Statin) = </a:t>
            </a:r>
            <a:r>
              <a:rPr lang="en-US" sz="2000" dirty="0" err="1" smtClean="0"/>
              <a:t>Eff</a:t>
            </a:r>
            <a:r>
              <a:rPr lang="en-US" sz="2000" baseline="-25000" dirty="0" err="1" smtClean="0"/>
              <a:t>Adv</a:t>
            </a:r>
            <a:r>
              <a:rPr lang="en-US" sz="2000" dirty="0" smtClean="0"/>
              <a:t>(Statin) = </a:t>
            </a:r>
            <a:r>
              <a:rPr lang="en-US" sz="2000" dirty="0" err="1" smtClean="0"/>
              <a:t>Eff</a:t>
            </a:r>
            <a:r>
              <a:rPr lang="en-US" sz="2000" baseline="-25000" dirty="0" err="1" smtClean="0"/>
              <a:t>Add</a:t>
            </a:r>
            <a:r>
              <a:rPr lang="en-US" sz="2000" dirty="0" smtClean="0"/>
              <a:t>(Statin) </a:t>
            </a:r>
          </a:p>
          <a:p>
            <a:pPr marL="0" indent="0">
              <a:buNone/>
            </a:pPr>
            <a:endParaRPr lang="en-US" sz="2800" dirty="0" smtClean="0"/>
          </a:p>
          <a:p>
            <a:pPr marL="0" indent="0">
              <a:buNone/>
            </a:pPr>
            <a:endParaRPr lang="en-US" sz="2800" dirty="0"/>
          </a:p>
        </p:txBody>
      </p:sp>
      <p:sp>
        <p:nvSpPr>
          <p:cNvPr id="4" name="Oval 3"/>
          <p:cNvSpPr/>
          <p:nvPr/>
        </p:nvSpPr>
        <p:spPr>
          <a:xfrm>
            <a:off x="3599046" y="2573153"/>
            <a:ext cx="1447800" cy="1160646"/>
          </a:xfrm>
          <a:prstGeom prst="ellipse">
            <a:avLst/>
          </a:prstGeom>
          <a:solidFill>
            <a:srgbClr val="00B05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5410200" y="5105400"/>
            <a:ext cx="1143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1"/>
          </p:cNvCxnSpPr>
          <p:nvPr/>
        </p:nvCxnSpPr>
        <p:spPr>
          <a:xfrm>
            <a:off x="2971800" y="2057400"/>
            <a:ext cx="839271" cy="685726"/>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400" y="1615788"/>
            <a:ext cx="2286000" cy="830997"/>
          </a:xfrm>
          <a:prstGeom prst="rect">
            <a:avLst/>
          </a:prstGeom>
          <a:noFill/>
        </p:spPr>
        <p:txBody>
          <a:bodyPr wrap="square" rtlCol="0">
            <a:spAutoFit/>
          </a:bodyPr>
          <a:lstStyle/>
          <a:p>
            <a:r>
              <a:rPr lang="en-US" sz="2400" b="1" dirty="0" smtClean="0">
                <a:solidFill>
                  <a:srgbClr val="00B0F0"/>
                </a:solidFill>
              </a:rPr>
              <a:t>Adverse Events (FAERS)</a:t>
            </a:r>
            <a:endParaRPr lang="en-US" sz="2400" b="1" dirty="0">
              <a:solidFill>
                <a:srgbClr val="00B0F0"/>
              </a:solidFill>
            </a:endParaRPr>
          </a:p>
        </p:txBody>
      </p:sp>
    </p:spTree>
    <p:extLst>
      <p:ext uri="{BB962C8B-B14F-4D97-AF65-F5344CB8AC3E}">
        <p14:creationId xmlns:p14="http://schemas.microsoft.com/office/powerpoint/2010/main" val="1191225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FDA Adverse Event Reporting System</a:t>
            </a:r>
            <a:endParaRPr lang="en-US" dirty="0"/>
          </a:p>
        </p:txBody>
      </p:sp>
      <p:sp>
        <p:nvSpPr>
          <p:cNvPr id="3" name="AutoShape 2" descr="Image result for F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425900"/>
            <a:ext cx="2663825" cy="124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874516"/>
            <a:ext cx="6354309" cy="3729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697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1844</Words>
  <Application>Microsoft Office PowerPoint</Application>
  <PresentationFormat>On-screen Show (4:3)</PresentationFormat>
  <Paragraphs>428</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Predicting Innovative Drugs through Adverse Event Reports</vt:lpstr>
      <vt:lpstr>Measuring Drug “Innovation” is Difficult</vt:lpstr>
      <vt:lpstr>Lanthier et al.</vt:lpstr>
      <vt:lpstr>PowerPoint Presentation</vt:lpstr>
      <vt:lpstr>Difference Among Innovation Classes</vt:lpstr>
      <vt:lpstr>Working Definition of “Innovation”</vt:lpstr>
      <vt:lpstr>Working Definition of “Innovation”</vt:lpstr>
      <vt:lpstr>Working Definition of “Innovation”</vt:lpstr>
      <vt:lpstr>FDA Adverse Event Reporting System</vt:lpstr>
      <vt:lpstr>FDA Adverse Event Reporting System</vt:lpstr>
      <vt:lpstr>Adverse drug event reports since 2004</vt:lpstr>
      <vt:lpstr>Issues with FAERS Data</vt:lpstr>
      <vt:lpstr>Hypothesis</vt:lpstr>
      <vt:lpstr>PowerPoint Presentation</vt:lpstr>
      <vt:lpstr>Adjusting for Increased AE Reporting</vt:lpstr>
      <vt:lpstr>Adjusting Ordinal Inflated AE to 2004 AE</vt:lpstr>
      <vt:lpstr>Adjusting Ordinal Inflated AE to 2004 AE</vt:lpstr>
      <vt:lpstr>Issues with Inflation Adjustment</vt:lpstr>
      <vt:lpstr>Addition to Class Makes up +46% of all Drugs in Lanthier et al. but only 32% Total AE</vt:lpstr>
      <vt:lpstr>Power Laws and High Correlation Across Majority of Variables</vt:lpstr>
      <vt:lpstr>Lomax Distribution</vt:lpstr>
      <vt:lpstr>Lomax Distribution</vt:lpstr>
      <vt:lpstr>AE Matrix Correlation</vt:lpstr>
      <vt:lpstr>Parallel Coordinates</vt:lpstr>
      <vt:lpstr>Parallel Coordinates</vt:lpstr>
      <vt:lpstr>Top Predictors</vt:lpstr>
      <vt:lpstr>Power Law Holds But Advanced-in-Class Has Fatter Tails</vt:lpstr>
      <vt:lpstr>How Close are the Addition-to-Class and Advanced-in-Class classes? </vt:lpstr>
      <vt:lpstr>How Close are the Addition-to-Class and Advanced-in-Class classes? </vt:lpstr>
      <vt:lpstr>How Close are the Addition-to-Class and Advanced-in-Class classes? </vt:lpstr>
      <vt:lpstr>How Close are the Addition-to-Class and Advanced-in-Class classes? </vt:lpstr>
      <vt:lpstr>Truncated Data (Adj_Num_AE &lt; 20,000)</vt:lpstr>
      <vt:lpstr>Truncated Data (Adj_Num_AE &lt; 20,000)</vt:lpstr>
      <vt:lpstr>Logistic Regression Model</vt:lpstr>
      <vt:lpstr>Num_Adv_Event/Adj_Num_AE</vt:lpstr>
      <vt:lpstr>Num_Congen_Anom</vt:lpstr>
      <vt:lpstr>Num_Deaths</vt:lpstr>
      <vt:lpstr>Num_Disable</vt:lpstr>
      <vt:lpstr>Comprehensive</vt:lpstr>
      <vt:lpstr>Optimal</vt:lpstr>
      <vt:lpstr>Model Performance</vt:lpstr>
      <vt:lpstr>Conclusion</vt:lpstr>
      <vt:lpstr>Prime Suspects</vt:lpstr>
    </vt:vector>
  </TitlesOfParts>
  <Company>The Brookings Institution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Drug Innovation through Adverse Events</dc:title>
  <dc:creator>Jonathan Bryan</dc:creator>
  <cp:lastModifiedBy>Jonathan Bryan</cp:lastModifiedBy>
  <cp:revision>35</cp:revision>
  <dcterms:created xsi:type="dcterms:W3CDTF">2015-03-06T18:32:40Z</dcterms:created>
  <dcterms:modified xsi:type="dcterms:W3CDTF">2015-03-11T18:54:36Z</dcterms:modified>
</cp:coreProperties>
</file>