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7" r:id="rId3"/>
    <p:sldId id="266" r:id="rId4"/>
    <p:sldId id="262" r:id="rId5"/>
    <p:sldId id="270" r:id="rId6"/>
    <p:sldId id="268" r:id="rId7"/>
    <p:sldId id="269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29" autoAdjust="0"/>
    <p:restoredTop sz="94660"/>
  </p:normalViewPr>
  <p:slideViewPr>
    <p:cSldViewPr>
      <p:cViewPr>
        <p:scale>
          <a:sx n="90" d="100"/>
          <a:sy n="90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A014F-6FD1-46EE-9084-2DC6E188803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7F973-1992-43B9-9A69-CF565050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8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7F973-1992-43B9-9A69-CF56505012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1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2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7B7E-A093-4009-94C3-549A08E665D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871E-35E5-4780-B551-CB9E64D2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839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use of McIntosh Sunspot Classifications for Solar Flare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Craig M. Lennon</a:t>
            </a:r>
          </a:p>
          <a:p>
            <a:endParaRPr lang="en-US" dirty="0" smtClean="0"/>
          </a:p>
          <a:p>
            <a:r>
              <a:rPr lang="en-US" sz="1400" dirty="0" smtClean="0"/>
              <a:t>Data Science Final Project</a:t>
            </a:r>
          </a:p>
          <a:p>
            <a:r>
              <a:rPr lang="en-US" sz="1400" dirty="0" smtClean="0"/>
              <a:t>General Assembly, Washington, DC</a:t>
            </a:r>
          </a:p>
          <a:p>
            <a:r>
              <a:rPr lang="en-US" sz="1400" dirty="0" smtClean="0"/>
              <a:t>3/16/2015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17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31488" y="1143000"/>
            <a:ext cx="411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Naïve Bayes classifier also works well for binary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Ignored all dummy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a McIntosh classification column by concatenating Zurich, penumbra, and compactness columns (i.e. Dao).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McIntosh classifications were used to generated a document term matrix to be used as a predictor.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10 fold cross validation with ROC AUC and recall (sensitivity) as scoring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False positives increase, but so does sensitivity.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Predicting flares correctly 51.3% of the time.  That’s better than a coin flip!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88227"/>
              </p:ext>
            </p:extLst>
          </p:nvPr>
        </p:nvGraphicFramePr>
        <p:xfrm>
          <a:off x="748283" y="3886200"/>
          <a:ext cx="2819400" cy="1827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39800"/>
                <a:gridCol w="965200"/>
              </a:tblGrid>
              <a:tr h="50800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 Flare</a:t>
                      </a:r>
                      <a:r>
                        <a:rPr lang="en-US" sz="1200" b="1" baseline="0" dirty="0" smtClean="0"/>
                        <a:t> Predicted</a:t>
                      </a:r>
                      <a:endParaRPr lang="en-US" sz="1200" b="1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Flare</a:t>
                      </a:r>
                      <a:r>
                        <a:rPr lang="en-US" sz="1200" b="1" baseline="0" dirty="0" smtClean="0"/>
                        <a:t> Predicted</a:t>
                      </a:r>
                      <a:endParaRPr lang="en-US" sz="1200" b="1" dirty="0"/>
                    </a:p>
                  </a:txBody>
                  <a:tcPr marL="134471" marR="134471" marT="67235" marB="67235"/>
                </a:tc>
              </a:tr>
              <a:tr h="65990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 Flare Occurred</a:t>
                      </a:r>
                      <a:endParaRPr lang="en-US" sz="1200" b="1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83</a:t>
                      </a:r>
                      <a:endParaRPr lang="en-US" sz="1200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134471" marR="134471" marT="67235" marB="67235"/>
                </a:tc>
              </a:tr>
              <a:tr h="65990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Flare Occurred</a:t>
                      </a:r>
                      <a:endParaRPr lang="en-US" sz="1200" b="1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 marL="134471" marR="134471" marT="67235" marB="67235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5810547"/>
            <a:ext cx="3096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Example confusion matrix following a preliminary train test split.</a:t>
            </a:r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89" y="914400"/>
            <a:ext cx="3663727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Using McIntosh classifications as the sole predictor is probably not the best approach.</a:t>
            </a:r>
          </a:p>
          <a:p>
            <a:r>
              <a:rPr lang="en-US" dirty="0" smtClean="0"/>
              <a:t>The manual assignment of McIntosh classifications leads to inherently flawed models.</a:t>
            </a:r>
          </a:p>
          <a:p>
            <a:r>
              <a:rPr lang="en-US" dirty="0" smtClean="0"/>
              <a:t>Include quantitative predictors in future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1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Flares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7191" y="1524000"/>
            <a:ext cx="4267200" cy="2908379"/>
            <a:chOff x="762000" y="1219200"/>
            <a:chExt cx="4267200" cy="290837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219200"/>
              <a:ext cx="4267200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66800" y="3604359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Class observed by the NASA Solar Dynamics Observatory on Jan. 12, 2015.</a:t>
              </a:r>
              <a:endParaRPr lang="en-US" sz="1400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27131"/>
              </p:ext>
            </p:extLst>
          </p:nvPr>
        </p:nvGraphicFramePr>
        <p:xfrm>
          <a:off x="1219200" y="4724400"/>
          <a:ext cx="2933700" cy="1672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5900"/>
                <a:gridCol w="1447800"/>
              </a:tblGrid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Classification</a:t>
                      </a:r>
                    </a:p>
                  </a:txBody>
                  <a:tcPr marL="62230" marR="62230" marT="31115" marB="3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Peak Flux Range at </a:t>
                      </a:r>
                      <a:r>
                        <a:rPr lang="en-US" sz="1200" b="1" dirty="0" smtClean="0">
                          <a:effectLst/>
                        </a:rPr>
                        <a:t>0.1-0.8 nm (W/m</a:t>
                      </a:r>
                      <a:r>
                        <a:rPr lang="en-US" sz="1200" b="1" baseline="30000" dirty="0" smtClean="0">
                          <a:effectLst/>
                        </a:rPr>
                        <a:t>2</a:t>
                      </a:r>
                      <a:r>
                        <a:rPr lang="en-US" sz="1200" b="1" baseline="0" dirty="0" smtClean="0">
                          <a:effectLst/>
                        </a:rPr>
                        <a:t>)</a:t>
                      </a:r>
                      <a:endParaRPr lang="en-US" sz="1200" b="1" dirty="0">
                        <a:effectLst/>
                      </a:endParaRPr>
                    </a:p>
                  </a:txBody>
                  <a:tcPr marL="62230" marR="62230" marT="31115" marB="31115" anchor="ctr"/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</a:t>
                      </a:r>
                    </a:p>
                  </a:txBody>
                  <a:tcPr marL="62230" marR="62230" marT="31115" marB="3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&lt; 10</a:t>
                      </a:r>
                      <a:r>
                        <a:rPr lang="en-US" sz="1200" baseline="30000" dirty="0">
                          <a:effectLst/>
                        </a:rPr>
                        <a:t>−7</a:t>
                      </a:r>
                      <a:endParaRPr lang="en-US" sz="1200" dirty="0">
                        <a:effectLst/>
                      </a:endParaRPr>
                    </a:p>
                  </a:txBody>
                  <a:tcPr marL="62230" marR="62230" marT="31115" marB="31115" anchor="ctr"/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</a:t>
                      </a:r>
                    </a:p>
                  </a:txBody>
                  <a:tcPr marL="62230" marR="62230" marT="31115" marB="3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</a:t>
                      </a:r>
                      <a:r>
                        <a:rPr lang="en-US" sz="1200" baseline="30000" dirty="0">
                          <a:effectLst/>
                        </a:rPr>
                        <a:t>−7</a:t>
                      </a:r>
                      <a:r>
                        <a:rPr lang="en-US" sz="1200" dirty="0">
                          <a:effectLst/>
                        </a:rPr>
                        <a:t> - 10</a:t>
                      </a:r>
                      <a:r>
                        <a:rPr lang="en-US" sz="1200" baseline="30000" dirty="0">
                          <a:effectLst/>
                        </a:rPr>
                        <a:t>−6</a:t>
                      </a:r>
                      <a:endParaRPr lang="en-US" sz="1200" dirty="0">
                        <a:effectLst/>
                      </a:endParaRPr>
                    </a:p>
                  </a:txBody>
                  <a:tcPr marL="62230" marR="62230" marT="31115" marB="31115" anchor="ctr"/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</a:t>
                      </a:r>
                    </a:p>
                  </a:txBody>
                  <a:tcPr marL="62230" marR="62230" marT="31115" marB="3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−6</a:t>
                      </a:r>
                      <a:r>
                        <a:rPr lang="en-US" sz="1200">
                          <a:effectLst/>
                        </a:rPr>
                        <a:t> - 10</a:t>
                      </a:r>
                      <a:r>
                        <a:rPr lang="en-US" sz="1200" baseline="30000">
                          <a:effectLst/>
                        </a:rPr>
                        <a:t>−5</a:t>
                      </a:r>
                      <a:endParaRPr lang="en-US" sz="1200">
                        <a:effectLst/>
                      </a:endParaRPr>
                    </a:p>
                  </a:txBody>
                  <a:tcPr marL="62230" marR="62230" marT="31115" marB="31115" anchor="ctr"/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</a:t>
                      </a:r>
                    </a:p>
                  </a:txBody>
                  <a:tcPr marL="62230" marR="62230" marT="31115" marB="3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</a:t>
                      </a:r>
                      <a:r>
                        <a:rPr lang="en-US" sz="1200" baseline="30000" dirty="0">
                          <a:effectLst/>
                        </a:rPr>
                        <a:t>−5</a:t>
                      </a:r>
                      <a:r>
                        <a:rPr lang="en-US" sz="1200" dirty="0">
                          <a:effectLst/>
                        </a:rPr>
                        <a:t> - 10</a:t>
                      </a:r>
                      <a:r>
                        <a:rPr lang="en-US" sz="1200" baseline="30000" dirty="0">
                          <a:effectLst/>
                        </a:rPr>
                        <a:t>−4</a:t>
                      </a:r>
                      <a:endParaRPr lang="en-US" sz="1200" dirty="0">
                        <a:effectLst/>
                      </a:endParaRPr>
                    </a:p>
                  </a:txBody>
                  <a:tcPr marL="62230" marR="62230" marT="31115" marB="31115" anchor="ctr"/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X</a:t>
                      </a:r>
                    </a:p>
                  </a:txBody>
                  <a:tcPr marL="62230" marR="62230" marT="31115" marB="3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</a:t>
                      </a:r>
                      <a:r>
                        <a:rPr lang="en-US" sz="1200" baseline="30000" dirty="0">
                          <a:effectLst/>
                        </a:rPr>
                        <a:t>−4</a:t>
                      </a:r>
                      <a:r>
                        <a:rPr lang="en-US" sz="1200" dirty="0">
                          <a:effectLst/>
                        </a:rPr>
                        <a:t> - 10</a:t>
                      </a:r>
                      <a:r>
                        <a:rPr lang="en-US" sz="1200" baseline="30000" dirty="0">
                          <a:effectLst/>
                        </a:rPr>
                        <a:t>−3</a:t>
                      </a:r>
                      <a:endParaRPr lang="en-US" sz="1200" dirty="0">
                        <a:effectLst/>
                      </a:endParaRPr>
                    </a:p>
                  </a:txBody>
                  <a:tcPr marL="62230" marR="62230" marT="31115" marB="31115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1274088"/>
            <a:ext cx="365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Solar flares are powerful bursts of radiation from the sun, which release potentially harmful radiation.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Emit radiation across the spectrum.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Ionizing radiation can disrupt radio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associated with coronal mass ejections (CME).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CMEs lead to geomagnetic storms.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Currents induced in high voltage transmission lines and overland pipelines.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March 1989 blackout.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there a feature on the sun that could be used to predict flares?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Sunspots</a:t>
            </a:r>
            <a:endParaRPr lang="en-US" dirty="0"/>
          </a:p>
        </p:txBody>
      </p:sp>
      <p:pic>
        <p:nvPicPr>
          <p:cNvPr id="2052" name="Picture 4" descr="http://soi.stanford.edu/press/ssu11-01/NASA/FD2001.039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1" t="12173" r="20218" b="10969"/>
          <a:stretch/>
        </p:blipFill>
        <p:spPr bwMode="auto">
          <a:xfrm>
            <a:off x="1093381" y="1295400"/>
            <a:ext cx="2743200" cy="27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unsp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81" y="4156933"/>
            <a:ext cx="3581400" cy="26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18288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“Cold” regions on the sun’s photosphere.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Intense magnetic fields cool sunspot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Sunspot activity and solar flare events follow a (roughly) 11 year solar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Referred to by an active region number assigned by NOAA.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6200" y="990600"/>
            <a:ext cx="4354286" cy="5029200"/>
            <a:chOff x="533400" y="751114"/>
            <a:chExt cx="4354286" cy="5029200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" y="751114"/>
              <a:ext cx="4354286" cy="5029200"/>
              <a:chOff x="533400" y="751114"/>
              <a:chExt cx="4354286" cy="50292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33400" y="751114"/>
                <a:ext cx="4354286" cy="5029200"/>
                <a:chOff x="990600" y="762000"/>
                <a:chExt cx="4354286" cy="5029200"/>
              </a:xfrm>
            </p:grpSpPr>
            <p:pic>
              <p:nvPicPr>
                <p:cNvPr id="2" name="Picture 1" descr="http://www.petermeadows.com/graphics/mcintosh.jpg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0086" y="762000"/>
                  <a:ext cx="4114800" cy="5029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1676400" y="11869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524000" y="19050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524000" y="23622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524000" y="30919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219200" y="38100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90600" y="42672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19943" y="51054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677886" y="253598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0543" y="308104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19400" y="527878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30286" y="444098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77886" y="378744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77886" y="1795751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79371" y="509451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05200" y="441920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36455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10000" y="304760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59506"/>
              </p:ext>
            </p:extLst>
          </p:nvPr>
        </p:nvGraphicFramePr>
        <p:xfrm>
          <a:off x="4680857" y="1540888"/>
          <a:ext cx="4082415" cy="21489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9289"/>
                <a:gridCol w="1548221"/>
                <a:gridCol w="1083755"/>
                <a:gridCol w="831150"/>
              </a:tblGrid>
              <a:tr h="29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Group Type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Penumbra of Largest Spot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Spot Compactness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Number of Types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o, 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r, s, a, h, 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o, 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D, E, 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o, 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D, E, 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s, a, h, 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o, i, 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r, s, a, h, 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Sunspot Classification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21971" y="6488668"/>
            <a:ext cx="39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P.S. McIntosh, </a:t>
            </a:r>
            <a:r>
              <a:rPr lang="en-US" i="1" dirty="0"/>
              <a:t>Sol. Phys.</a:t>
            </a:r>
            <a:r>
              <a:rPr lang="en-US" dirty="0"/>
              <a:t> </a:t>
            </a:r>
            <a:r>
              <a:rPr lang="en-US" b="1" dirty="0"/>
              <a:t>125</a:t>
            </a:r>
            <a:r>
              <a:rPr lang="en-US" dirty="0"/>
              <a:t>, 251 (1990)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5400" y="4658695"/>
            <a:ext cx="331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Classifications are assigned manually!  Thanks, grad students.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370376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sixty allowed types of McIntosh Classifications.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80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465" y="76200"/>
            <a:ext cx="73914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dirty="0" smtClean="0"/>
              <a:t>NOAA active region observations  from 8/19/1978 to 12/23/1978 provided by the UCI machine learning repository. </a:t>
            </a:r>
          </a:p>
          <a:p>
            <a:endParaRPr lang="en-US" sz="1600" dirty="0"/>
          </a:p>
          <a:p>
            <a:r>
              <a:rPr lang="en-US" sz="1600" dirty="0" smtClean="0"/>
              <a:t>N = 1066,  p = 13</a:t>
            </a:r>
          </a:p>
          <a:p>
            <a:endParaRPr lang="en-US" sz="1600" dirty="0"/>
          </a:p>
          <a:p>
            <a:r>
              <a:rPr lang="en-US" sz="1600" dirty="0" smtClean="0"/>
              <a:t>Predictor Information: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Code for class (modified Zurich class) (A,B,C,D,E,F,H)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Code for largest spot size (X,R,S,A,H,K)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Code for spot distribution (X,O,I,C)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Activity (1 = reduced, 2 = unchanged)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Evolution (1 = decay, 2 = no growth, 3 = growth)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Previous 24 hour flare activity code (1 = nothing as big as an M1, 2 = one M1, 3 = more activity than one M1)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Historically-complex (1 = Yes, 2 = No)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Did region become historically complex (1 = yes, 2 = no) on this pass across the sun's disk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Area (1 = small, 2 = large) 10.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Area of the largest spot (1 = &lt;=5, 2 = &gt;5) 11.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C-class flares production by this region Number in the following 24 hours (common flares) 12.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M-class flares production by this region Number in the following 24 hours (moderate flares) 13.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X-class flares production by this region Number in the following 24 hours (severe flares)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87598" b="82053"/>
          <a:stretch/>
        </p:blipFill>
        <p:spPr bwMode="auto">
          <a:xfrm>
            <a:off x="5562600" y="1981200"/>
            <a:ext cx="3241229" cy="129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652" y="6618249"/>
            <a:ext cx="4644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https://archive.ics.uci.edu/ml/machine-learning-databases/solar-flare/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00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838200"/>
            <a:ext cx="6580194" cy="4910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6" y="13716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sunspots were benign.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Hsy</a:t>
            </a:r>
            <a:r>
              <a:rPr lang="en-US" dirty="0" smtClean="0"/>
              <a:t> spots were observed 226 times and only 16 flares were found to be </a:t>
            </a:r>
            <a:r>
              <a:rPr lang="en-US" dirty="0" smtClean="0"/>
              <a:t>associated.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5" y="719471"/>
            <a:ext cx="6939516" cy="5178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0921" y="1729563"/>
            <a:ext cx="2498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1066 active regions were observed.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18.85 % of active regions have </a:t>
            </a:r>
            <a:r>
              <a:rPr lang="en-US" dirty="0" smtClean="0"/>
              <a:t>flares.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majority of flares were class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5 class X flares were recorded.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9" y="1066800"/>
            <a:ext cx="2942834" cy="2196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3" y="3722132"/>
            <a:ext cx="2859095" cy="213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200" y="1224677"/>
            <a:ext cx="373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this data predict if any type of flare will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a binary response for each instance (0 = no flare, 1 = at least 1 flare).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dummy variables for the McIntosh sunspot classifications.  This added 13 feature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10 fold cross validation with ROC AUC and recall (sensitivity) as scoring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sensitivity of 0.2799 was achieved using </a:t>
            </a:r>
            <a:r>
              <a:rPr lang="en-US" dirty="0" err="1" smtClean="0"/>
              <a:t>Zpc</a:t>
            </a:r>
            <a:r>
              <a:rPr lang="en-US" dirty="0" smtClean="0"/>
              <a:t> dummy variables, Activity, Previous 24 hour activity, and historic complexity.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I’m only predicting if a flare will occur correctly 28% of the time!  Sorry, Northern latitudes.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286" y="3273776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Only </a:t>
            </a:r>
            <a:r>
              <a:rPr lang="en-US" sz="1100" dirty="0" err="1" smtClean="0"/>
              <a:t>Zpc</a:t>
            </a:r>
            <a:r>
              <a:rPr lang="en-US" sz="1100" dirty="0" smtClean="0"/>
              <a:t> dummy variables.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943600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Zpc</a:t>
            </a:r>
            <a:r>
              <a:rPr lang="en-US" sz="1100" dirty="0" smtClean="0"/>
              <a:t> dummy variables, features 4,6,7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87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1224677"/>
            <a:ext cx="3733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the binary nature of the response a classification tree model was attempted.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13 dummy variables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Tuned the model using tree depth.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 was “optimal”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10 fold cross validation with ROC AUC and recall (sensitivity) as scoring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sensitivity of 0.215 was achieved using the “best” logistic regression predictors.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Flares are only predicted correctly ~22%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trees were quickly abandoned.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75513"/>
              </p:ext>
            </p:extLst>
          </p:nvPr>
        </p:nvGraphicFramePr>
        <p:xfrm>
          <a:off x="748283" y="3886200"/>
          <a:ext cx="2819400" cy="1827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39800"/>
                <a:gridCol w="965200"/>
              </a:tblGrid>
              <a:tr h="50800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 Flare</a:t>
                      </a:r>
                      <a:r>
                        <a:rPr lang="en-US" sz="1200" b="1" baseline="0" dirty="0" smtClean="0"/>
                        <a:t> Predicted</a:t>
                      </a:r>
                      <a:endParaRPr lang="en-US" sz="1200" b="1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Flare</a:t>
                      </a:r>
                      <a:r>
                        <a:rPr lang="en-US" sz="1200" b="1" baseline="0" dirty="0" smtClean="0"/>
                        <a:t> Predicted</a:t>
                      </a:r>
                      <a:endParaRPr lang="en-US" sz="1200" b="1" dirty="0"/>
                    </a:p>
                  </a:txBody>
                  <a:tcPr marL="134471" marR="134471" marT="67235" marB="67235"/>
                </a:tc>
              </a:tr>
              <a:tr h="65990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 Flare Occurred</a:t>
                      </a:r>
                      <a:endParaRPr lang="en-US" sz="1200" b="1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</a:t>
                      </a:r>
                      <a:endParaRPr lang="en-US" sz="1200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134471" marR="134471" marT="67235" marB="67235"/>
                </a:tc>
              </a:tr>
              <a:tr h="65990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Flare Occurred</a:t>
                      </a:r>
                      <a:endParaRPr lang="en-US" sz="1200" b="1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 marL="134471" marR="134471" marT="67235" marB="67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134471" marR="134471" marT="67235" marB="67235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5810547"/>
            <a:ext cx="3096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Example confusion matrix following a preliminary train test split.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28111"/>
            <a:ext cx="3657607" cy="27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931</Words>
  <Application>Microsoft Office PowerPoint</Application>
  <PresentationFormat>On-screen Show (4:3)</PresentationFormat>
  <Paragraphs>163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use of McIntosh Sunspot Classifications for Solar Flare Prediction</vt:lpstr>
      <vt:lpstr>Solar Flares</vt:lpstr>
      <vt:lpstr>Sunspots</vt:lpstr>
      <vt:lpstr>Sunspot Classification</vt:lpstr>
      <vt:lpstr>The Data</vt:lpstr>
      <vt:lpstr>The Data</vt:lpstr>
      <vt:lpstr>The Data</vt:lpstr>
      <vt:lpstr>Logistic Regression</vt:lpstr>
      <vt:lpstr>Decision Trees</vt:lpstr>
      <vt:lpstr>Naïve Bayes</vt:lpstr>
      <vt:lpstr>Conclusions and Future Work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Craig</cp:lastModifiedBy>
  <cp:revision>37</cp:revision>
  <dcterms:created xsi:type="dcterms:W3CDTF">2015-03-06T20:41:04Z</dcterms:created>
  <dcterms:modified xsi:type="dcterms:W3CDTF">2015-03-16T01:37:50Z</dcterms:modified>
</cp:coreProperties>
</file>