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Lst>
  <p:notesMasterIdLst>
    <p:notesMasterId r:id="rId15"/>
  </p:notesMasterIdLst>
  <p:handoutMasterIdLst>
    <p:handoutMasterId r:id="rId16"/>
  </p:handoutMasterIdLst>
  <p:sldIdLst>
    <p:sldId id="273" r:id="rId3"/>
    <p:sldId id="282" r:id="rId4"/>
    <p:sldId id="283" r:id="rId5"/>
    <p:sldId id="274" r:id="rId6"/>
    <p:sldId id="286" r:id="rId7"/>
    <p:sldId id="280" r:id="rId8"/>
    <p:sldId id="277" r:id="rId9"/>
    <p:sldId id="275" r:id="rId10"/>
    <p:sldId id="284" r:id="rId11"/>
    <p:sldId id="285" r:id="rId12"/>
    <p:sldId id="287" r:id="rId13"/>
    <p:sldId id="288" r:id="rId1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yrne, Michael (CFPB)" initials="msb" lastIdx="1" clrIdx="0"/>
  <p:cmAuthor id="1" name="Seidner, Deborah (Contractor)(CFPB)" initials="DLS" lastIdx="2" clrIdx="1"/>
  <p:cmAuthor id="2" name="Roell, Kibrael (CFPB)" initials="RK(" lastIdx="6"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B34A"/>
    <a:srgbClr val="299B37"/>
    <a:srgbClr val="3FA144"/>
    <a:srgbClr val="299D37"/>
    <a:srgbClr val="2C75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7" autoAdjust="0"/>
    <p:restoredTop sz="84080" autoAdjust="0"/>
  </p:normalViewPr>
  <p:slideViewPr>
    <p:cSldViewPr snapToGrid="0" snapToObjects="1">
      <p:cViewPr>
        <p:scale>
          <a:sx n="125" d="100"/>
          <a:sy n="125" d="100"/>
        </p:scale>
        <p:origin x="-612" y="258"/>
      </p:cViewPr>
      <p:guideLst>
        <p:guide orient="horz" pos="2160"/>
        <p:guide pos="41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00" d="100"/>
          <a:sy n="100" d="100"/>
        </p:scale>
        <p:origin x="-4496" y="-10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FCA97C3-C405-524D-9CBE-0BC0D8901EF2}" type="datetimeFigureOut">
              <a:rPr lang="en-US" smtClean="0"/>
              <a:t>3/10/2015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4E3284D-1414-D044-813C-490EC2E121A8}" type="slidenum">
              <a:rPr lang="en-US" smtClean="0"/>
              <a:t>‹#›</a:t>
            </a:fld>
            <a:endParaRPr lang="en-US"/>
          </a:p>
        </p:txBody>
      </p:sp>
    </p:spTree>
    <p:extLst>
      <p:ext uri="{BB962C8B-B14F-4D97-AF65-F5344CB8AC3E}">
        <p14:creationId xmlns:p14="http://schemas.microsoft.com/office/powerpoint/2010/main" val="4265349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111BCE4-DA71-794C-BB20-C7FCCBD5454E}" type="datetimeFigureOut">
              <a:rPr lang="en-US" smtClean="0"/>
              <a:t>3/10/2015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BAF53EF-993C-FF42-8B62-CEF57763A78D}" type="slidenum">
              <a:rPr lang="en-US" smtClean="0"/>
              <a:t>‹#›</a:t>
            </a:fld>
            <a:endParaRPr lang="en-US"/>
          </a:p>
        </p:txBody>
      </p:sp>
    </p:spTree>
    <p:extLst>
      <p:ext uri="{BB962C8B-B14F-4D97-AF65-F5344CB8AC3E}">
        <p14:creationId xmlns:p14="http://schemas.microsoft.com/office/powerpoint/2010/main" val="22371731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spcAft>
                <a:spcPts val="600"/>
              </a:spcAft>
              <a:buFont typeface="Arial" pitchFamily="34" charset="0"/>
              <a:buChar char="•"/>
            </a:pPr>
            <a:r>
              <a:rPr lang="en-US" sz="1600" b="1" dirty="0" smtClean="0">
                <a:latin typeface="+mn-lt"/>
              </a:rPr>
              <a:t>Provide </a:t>
            </a:r>
            <a:r>
              <a:rPr lang="en-US" sz="1600" dirty="0" smtClean="0">
                <a:latin typeface="+mn-lt"/>
              </a:rPr>
              <a:t>the citizens and public officials of the U.S. </a:t>
            </a:r>
            <a:r>
              <a:rPr lang="en-US" sz="1600" b="1" dirty="0" smtClean="0">
                <a:latin typeface="+mn-lt"/>
              </a:rPr>
              <a:t>sufficient information</a:t>
            </a:r>
            <a:r>
              <a:rPr lang="en-US" sz="1600" dirty="0" smtClean="0">
                <a:latin typeface="+mn-lt"/>
              </a:rPr>
              <a:t>: </a:t>
            </a:r>
          </a:p>
          <a:p>
            <a:pPr marL="604838" lvl="1" indent="-285750">
              <a:spcBef>
                <a:spcPts val="600"/>
              </a:spcBef>
              <a:spcAft>
                <a:spcPts val="600"/>
              </a:spcAft>
              <a:buFont typeface="Arial" pitchFamily="34" charset="0"/>
              <a:buChar char="•"/>
            </a:pPr>
            <a:r>
              <a:rPr lang="en-US" sz="1600" dirty="0" smtClean="0">
                <a:latin typeface="+mn-lt"/>
              </a:rPr>
              <a:t>to enable them to determine whether covered institutions are filling their obligations to serve the housing needs of the communities and neighborhoods in which they are located; </a:t>
            </a:r>
          </a:p>
          <a:p>
            <a:pPr marL="604838" lvl="1" indent="-285750">
              <a:spcBef>
                <a:spcPts val="600"/>
              </a:spcBef>
              <a:spcAft>
                <a:spcPts val="600"/>
              </a:spcAft>
              <a:buFont typeface="Arial" pitchFamily="34" charset="0"/>
              <a:buChar char="•"/>
            </a:pPr>
            <a:r>
              <a:rPr lang="en-US" sz="1600" dirty="0" smtClean="0">
                <a:latin typeface="+mn-lt"/>
              </a:rPr>
              <a:t>to assist public officials in distributing public sector investments in a manner designed to improve the private environment</a:t>
            </a:r>
            <a:r>
              <a:rPr lang="en-US" sz="1600" dirty="0" smtClean="0"/>
              <a:t>; and </a:t>
            </a:r>
            <a:endParaRPr lang="en-US" sz="1600" dirty="0" smtClean="0">
              <a:latin typeface="+mn-lt"/>
            </a:endParaRPr>
          </a:p>
          <a:p>
            <a:pPr marL="604838" lvl="1" indent="-285750">
              <a:spcBef>
                <a:spcPts val="600"/>
              </a:spcBef>
              <a:spcAft>
                <a:spcPts val="600"/>
              </a:spcAft>
              <a:buFont typeface="Arial" pitchFamily="34" charset="0"/>
              <a:buChar char="•"/>
            </a:pPr>
            <a:r>
              <a:rPr lang="en-US" sz="1600" dirty="0" smtClean="0"/>
              <a:t>to assist in identifying possible discriminatory lending patterns and enforcing antidiscrimination statutes</a:t>
            </a:r>
            <a:r>
              <a:rPr lang="en-US" dirty="0" smtClean="0"/>
              <a:t>.</a:t>
            </a:r>
          </a:p>
          <a:p>
            <a:pPr marL="285750" indent="-285750">
              <a:spcBef>
                <a:spcPts val="600"/>
              </a:spcBef>
              <a:spcAft>
                <a:spcPts val="600"/>
              </a:spcAft>
              <a:buFont typeface="Arial" panose="020B0604020202020204" pitchFamily="34" charset="0"/>
              <a:buChar char="•"/>
            </a:pPr>
            <a:r>
              <a:rPr lang="en-US" sz="1600" b="1" dirty="0" smtClean="0"/>
              <a:t>HMDA’s legislative history reveals consistent Congressional intent to get more data to the public, sooner</a:t>
            </a:r>
          </a:p>
          <a:p>
            <a:endParaRPr lang="en-US" dirty="0" smtClean="0"/>
          </a:p>
          <a:p>
            <a:r>
              <a:rPr lang="en-US" dirty="0" smtClean="0"/>
              <a:t>CRA data support</a:t>
            </a:r>
          </a:p>
          <a:p>
            <a:endParaRPr lang="en-US" dirty="0" smtClean="0"/>
          </a:p>
          <a:p>
            <a:r>
              <a:rPr lang="en-US" dirty="0" smtClean="0"/>
              <a:t>http://dsl.richmond.edu/holc_national/</a:t>
            </a:r>
            <a:endParaRPr lang="en-US" dirty="0"/>
          </a:p>
        </p:txBody>
      </p:sp>
      <p:sp>
        <p:nvSpPr>
          <p:cNvPr id="4" name="Slide Number Placeholder 3"/>
          <p:cNvSpPr>
            <a:spLocks noGrp="1"/>
          </p:cNvSpPr>
          <p:nvPr>
            <p:ph type="sldNum" sz="quarter" idx="10"/>
          </p:nvPr>
        </p:nvSpPr>
        <p:spPr/>
        <p:txBody>
          <a:bodyPr/>
          <a:lstStyle/>
          <a:p>
            <a:fld id="{4BAF53EF-993C-FF42-8B62-CEF57763A78D}" type="slidenum">
              <a:rPr lang="en-US" smtClean="0"/>
              <a:t>2</a:t>
            </a:fld>
            <a:endParaRPr lang="en-US"/>
          </a:p>
        </p:txBody>
      </p:sp>
    </p:spTree>
    <p:extLst>
      <p:ext uri="{BB962C8B-B14F-4D97-AF65-F5344CB8AC3E}">
        <p14:creationId xmlns:p14="http://schemas.microsoft.com/office/powerpoint/2010/main" val="352771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ea typeface="Verdana" pitchFamily="34" charset="0"/>
                <a:cs typeface="Verdana" pitchFamily="34" charset="0"/>
              </a:rPr>
              <a:t>LAR has 39 public data fields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ea typeface="Verdana" pitchFamily="34" charset="0"/>
                <a:cs typeface="Verdana" pitchFamily="34" charset="0"/>
              </a:rPr>
              <a:t>49 after FFIEC</a:t>
            </a:r>
            <a:r>
              <a:rPr lang="en-US" sz="1400" baseline="0" dirty="0" smtClean="0">
                <a:ea typeface="Verdana" pitchFamily="34" charset="0"/>
                <a:cs typeface="Verdana" pitchFamily="34" charset="0"/>
              </a:rPr>
              <a:t> combines with Census data (demographics and location)</a:t>
            </a:r>
            <a:endParaRPr lang="en-US" sz="1400" dirty="0" smtClean="0">
              <a:ea typeface="Verdana" pitchFamily="34" charset="0"/>
              <a:cs typeface="Verdana" pitchFamily="34" charset="0"/>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400" dirty="0" smtClean="0">
              <a:ea typeface="Verdana" pitchFamily="34" charset="0"/>
              <a:cs typeface="Verdana" pitchFamily="34" charset="0"/>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ea typeface="Verdana" pitchFamily="34" charset="0"/>
                <a:cs typeface="Verdana" pitchFamily="34" charset="0"/>
              </a:rPr>
              <a:t>The FFIEC first released </a:t>
            </a:r>
            <a:r>
              <a:rPr lang="en-US" sz="1400" dirty="0" err="1" smtClean="0">
                <a:ea typeface="Verdana" pitchFamily="34" charset="0"/>
                <a:cs typeface="Verdana" pitchFamily="34" charset="0"/>
              </a:rPr>
              <a:t>microdata</a:t>
            </a:r>
            <a:r>
              <a:rPr lang="en-US" sz="1400" dirty="0" smtClean="0">
                <a:ea typeface="Verdana" pitchFamily="34" charset="0"/>
                <a:cs typeface="Verdana" pitchFamily="34" charset="0"/>
              </a:rPr>
              <a:t> in 1991, believing “that release of the raw data files is consistent with the congressional intent to maximize the utilization of HMDA data.” Although there was no statutory obligation to consider applicant or borrower privacy, the regulators deleted three fields from the </a:t>
            </a:r>
            <a:r>
              <a:rPr lang="en-US" sz="1400" dirty="0" err="1" smtClean="0">
                <a:ea typeface="Verdana" pitchFamily="34" charset="0"/>
                <a:cs typeface="Verdana" pitchFamily="34" charset="0"/>
              </a:rPr>
              <a:t>microdata</a:t>
            </a:r>
            <a:r>
              <a:rPr lang="en-US" sz="1400" dirty="0" smtClean="0">
                <a:ea typeface="Verdana" pitchFamily="34" charset="0"/>
                <a:cs typeface="Verdana" pitchFamily="34" charset="0"/>
              </a:rPr>
              <a:t> released in order to protect privacy (</a:t>
            </a:r>
            <a:r>
              <a:rPr lang="en-US" sz="1400" dirty="0" smtClean="0"/>
              <a:t>the application or loan number, the date that the application was received, and the date action was taken).  </a:t>
            </a:r>
          </a:p>
          <a:p>
            <a:endParaRPr lang="en-US" dirty="0"/>
          </a:p>
        </p:txBody>
      </p:sp>
      <p:sp>
        <p:nvSpPr>
          <p:cNvPr id="4" name="Slide Number Placeholder 3"/>
          <p:cNvSpPr>
            <a:spLocks noGrp="1"/>
          </p:cNvSpPr>
          <p:nvPr>
            <p:ph type="sldNum" sz="quarter" idx="10"/>
          </p:nvPr>
        </p:nvSpPr>
        <p:spPr/>
        <p:txBody>
          <a:bodyPr/>
          <a:lstStyle/>
          <a:p>
            <a:fld id="{4BAF53EF-993C-FF42-8B62-CEF57763A78D}" type="slidenum">
              <a:rPr lang="en-US" smtClean="0"/>
              <a:t>4</a:t>
            </a:fld>
            <a:endParaRPr lang="en-US"/>
          </a:p>
        </p:txBody>
      </p:sp>
    </p:spTree>
    <p:extLst>
      <p:ext uri="{BB962C8B-B14F-4D97-AF65-F5344CB8AC3E}">
        <p14:creationId xmlns:p14="http://schemas.microsoft.com/office/powerpoint/2010/main" val="274609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Inputs to minority status are</a:t>
            </a:r>
          </a:p>
          <a:p>
            <a:r>
              <a:rPr lang="en-US" dirty="0" smtClean="0"/>
              <a:t>	applicant</a:t>
            </a:r>
            <a:r>
              <a:rPr lang="en-US" baseline="0" dirty="0" smtClean="0"/>
              <a:t> race fields (5), </a:t>
            </a:r>
            <a:r>
              <a:rPr lang="en-US" baseline="0" dirty="0" err="1" smtClean="0"/>
              <a:t>coapplicant</a:t>
            </a:r>
            <a:r>
              <a:rPr lang="en-US" baseline="0" dirty="0" smtClean="0"/>
              <a:t> race fields (5), </a:t>
            </a:r>
            <a:r>
              <a:rPr lang="en-US" baseline="0" dirty="0" err="1" smtClean="0"/>
              <a:t>applicantethnicity</a:t>
            </a:r>
            <a:r>
              <a:rPr lang="en-US" baseline="0" dirty="0" smtClean="0"/>
              <a:t>, </a:t>
            </a:r>
            <a:r>
              <a:rPr lang="en-US" baseline="0" dirty="0" err="1" smtClean="0"/>
              <a:t>coapplicantethnicity</a:t>
            </a:r>
            <a:endParaRPr lang="en-US" baseline="0" dirty="0" smtClean="0"/>
          </a:p>
        </p:txBody>
      </p:sp>
      <p:sp>
        <p:nvSpPr>
          <p:cNvPr id="4" name="Slide Number Placeholder 3"/>
          <p:cNvSpPr>
            <a:spLocks noGrp="1"/>
          </p:cNvSpPr>
          <p:nvPr>
            <p:ph type="sldNum" sz="quarter" idx="10"/>
          </p:nvPr>
        </p:nvSpPr>
        <p:spPr/>
        <p:txBody>
          <a:bodyPr/>
          <a:lstStyle/>
          <a:p>
            <a:fld id="{4BAF53EF-993C-FF42-8B62-CEF57763A78D}" type="slidenum">
              <a:rPr lang="en-US" smtClean="0"/>
              <a:t>5</a:t>
            </a:fld>
            <a:endParaRPr lang="en-US"/>
          </a:p>
        </p:txBody>
      </p:sp>
    </p:spTree>
    <p:extLst>
      <p:ext uri="{BB962C8B-B14F-4D97-AF65-F5344CB8AC3E}">
        <p14:creationId xmlns:p14="http://schemas.microsoft.com/office/powerpoint/2010/main" val="13568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Decrease in share of minority applications and originations may reflect disparate economic impacts of the crisis</a:t>
            </a:r>
          </a:p>
          <a:p>
            <a:r>
              <a:rPr lang="en-US" dirty="0" smtClean="0"/>
              <a:t>Application and origination share</a:t>
            </a:r>
            <a:r>
              <a:rPr lang="en-US" baseline="0" dirty="0" smtClean="0"/>
              <a:t> track each other, which indicates that approval processes are not biased against minorities</a:t>
            </a:r>
          </a:p>
          <a:p>
            <a:r>
              <a:rPr lang="en-US" baseline="0" dirty="0" smtClean="0"/>
              <a:t>	pre-application processes may be suspect</a:t>
            </a:r>
            <a:endParaRPr lang="en-US" dirty="0"/>
          </a:p>
        </p:txBody>
      </p:sp>
      <p:sp>
        <p:nvSpPr>
          <p:cNvPr id="4" name="Slide Number Placeholder 3"/>
          <p:cNvSpPr>
            <a:spLocks noGrp="1"/>
          </p:cNvSpPr>
          <p:nvPr>
            <p:ph type="sldNum" sz="quarter" idx="10"/>
          </p:nvPr>
        </p:nvSpPr>
        <p:spPr/>
        <p:txBody>
          <a:bodyPr/>
          <a:lstStyle/>
          <a:p>
            <a:fld id="{4BAF53EF-993C-FF42-8B62-CEF57763A78D}" type="slidenum">
              <a:rPr lang="en-US" smtClean="0"/>
              <a:t>6</a:t>
            </a:fld>
            <a:endParaRPr lang="en-US"/>
          </a:p>
        </p:txBody>
      </p:sp>
    </p:spTree>
    <p:extLst>
      <p:ext uri="{BB962C8B-B14F-4D97-AF65-F5344CB8AC3E}">
        <p14:creationId xmlns:p14="http://schemas.microsoft.com/office/powerpoint/2010/main" val="177455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53EF-993C-FF42-8B62-CEF57763A78D}" type="slidenum">
              <a:rPr lang="en-US" smtClean="0"/>
              <a:t>8</a:t>
            </a:fld>
            <a:endParaRPr lang="en-US"/>
          </a:p>
        </p:txBody>
      </p:sp>
    </p:spTree>
    <p:extLst>
      <p:ext uri="{BB962C8B-B14F-4D97-AF65-F5344CB8AC3E}">
        <p14:creationId xmlns:p14="http://schemas.microsoft.com/office/powerpoint/2010/main" val="4006137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w ink)">
    <p:spTree>
      <p:nvGrpSpPr>
        <p:cNvPr id="1" name=""/>
        <p:cNvGrpSpPr/>
        <p:nvPr/>
      </p:nvGrpSpPr>
      <p:grpSpPr>
        <a:xfrm>
          <a:off x="0" y="0"/>
          <a:ext cx="0" cy="0"/>
          <a:chOff x="0" y="0"/>
          <a:chExt cx="0" cy="0"/>
        </a:xfrm>
      </p:grpSpPr>
      <p:pic>
        <p:nvPicPr>
          <p:cNvPr id="2" name="Picture 1" descr="cfpb_PPT_background_greentyp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1335"/>
            <a:ext cx="9154499" cy="7094736"/>
          </a:xfrm>
          <a:prstGeom prst="rect">
            <a:avLst/>
          </a:prstGeom>
        </p:spPr>
      </p:pic>
      <p:sp>
        <p:nvSpPr>
          <p:cNvPr id="4" name="Rectangle 3"/>
          <p:cNvSpPr/>
          <p:nvPr userDrawn="1"/>
        </p:nvSpPr>
        <p:spPr>
          <a:xfrm>
            <a:off x="10500" y="0"/>
            <a:ext cx="9143999" cy="18542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2"/>
          <p:cNvSpPr>
            <a:spLocks noGrp="1"/>
          </p:cNvSpPr>
          <p:nvPr>
            <p:ph type="title"/>
          </p:nvPr>
        </p:nvSpPr>
        <p:spPr>
          <a:xfrm>
            <a:off x="553641" y="2164953"/>
            <a:ext cx="8036720" cy="743347"/>
          </a:xfrm>
        </p:spPr>
        <p:txBody>
          <a:bodyPr>
            <a:normAutofit/>
          </a:bodyPr>
          <a:lstStyle>
            <a:lvl1pPr>
              <a:defRPr sz="4000" b="0">
                <a:solidFill>
                  <a:schemeClr val="tx2"/>
                </a:solidFill>
                <a:latin typeface="Arial"/>
                <a:cs typeface="Aria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58800" y="2895600"/>
            <a:ext cx="8031561" cy="520700"/>
          </a:xfrm>
        </p:spPr>
        <p:txBody>
          <a:bodyPr>
            <a:normAutofit/>
          </a:bodyPr>
          <a:lstStyle>
            <a:lvl1pPr marL="0" indent="0">
              <a:buNone/>
              <a:defRPr sz="1600">
                <a:solidFill>
                  <a:schemeClr val="accent3">
                    <a:lumMod val="75000"/>
                  </a:schemeClr>
                </a:solidFill>
                <a:latin typeface="+mj-lt"/>
                <a:cs typeface="Arial"/>
              </a:defRPr>
            </a:lvl1pPr>
          </a:lstStyle>
          <a:p>
            <a:pPr lvl="0"/>
            <a:r>
              <a:rPr lang="en-US" dirty="0" smtClean="0"/>
              <a:t>Click to edit Master text styles</a:t>
            </a:r>
          </a:p>
        </p:txBody>
      </p:sp>
    </p:spTree>
    <p:extLst>
      <p:ext uri="{BB962C8B-B14F-4D97-AF65-F5344CB8AC3E}">
        <p14:creationId xmlns:p14="http://schemas.microsoft.com/office/powerpoint/2010/main" val="9494401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lvl1pPr>
              <a:defRPr sz="2000"/>
            </a:lvl1pPr>
          </a:lstStyle>
          <a:p>
            <a:r>
              <a:rPr lang="en-US" dirty="0" smtClean="0"/>
              <a:t>Click to add title </a:t>
            </a:r>
            <a:endParaRPr lang="en-US" dirty="0"/>
          </a:p>
        </p:txBody>
      </p:sp>
      <p:sp>
        <p:nvSpPr>
          <p:cNvPr id="24" name="Content Placeholder 2"/>
          <p:cNvSpPr>
            <a:spLocks noGrp="1"/>
          </p:cNvSpPr>
          <p:nvPr>
            <p:ph sz="half" idx="1" hasCustomPrompt="1"/>
          </p:nvPr>
        </p:nvSpPr>
        <p:spPr>
          <a:xfrm>
            <a:off x="457200" y="1350183"/>
            <a:ext cx="8133160" cy="4525963"/>
          </a:xfrm>
          <a:prstGeom prst="rect">
            <a:avLst/>
          </a:prstGeom>
        </p:spPr>
        <p:txBody>
          <a:bodyPr/>
          <a:lstStyle>
            <a:lvl1pPr>
              <a:defRPr sz="2000"/>
            </a:lvl1pPr>
            <a:lvl2pPr>
              <a:spcBef>
                <a:spcPts val="1000"/>
              </a:spcBef>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
        <p:nvSpPr>
          <p:cNvPr id="2" name="TextBox 1"/>
          <p:cNvSpPr txBox="1"/>
          <p:nvPr userDrawn="1"/>
        </p:nvSpPr>
        <p:spPr>
          <a:xfrm>
            <a:off x="7724632" y="6396335"/>
            <a:ext cx="1120608" cy="369332"/>
          </a:xfrm>
          <a:prstGeom prst="rect">
            <a:avLst/>
          </a:prstGeom>
          <a:noFill/>
        </p:spPr>
        <p:txBody>
          <a:bodyPr wrap="square" rtlCol="0">
            <a:spAutoFit/>
          </a:bodyPr>
          <a:lstStyle/>
          <a:p>
            <a:pPr algn="r"/>
            <a:r>
              <a:rPr lang="en-US" dirty="0" smtClean="0"/>
              <a:t>          </a:t>
            </a:r>
            <a:fld id="{282F9C2B-7451-49C1-8573-6453F951C7D8}" type="slidenum">
              <a:rPr lang="en-US" smtClean="0"/>
              <a:pPr algn="r"/>
              <a:t>‹#›</a:t>
            </a:fld>
            <a:endParaRPr lang="en-US" dirty="0"/>
          </a:p>
        </p:txBody>
      </p:sp>
    </p:spTree>
    <p:extLst>
      <p:ext uri="{BB962C8B-B14F-4D97-AF65-F5344CB8AC3E}">
        <p14:creationId xmlns:p14="http://schemas.microsoft.com/office/powerpoint/2010/main" val="3113974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lvl1pPr>
              <a:defRPr sz="2000"/>
            </a:lvl1pPr>
          </a:lstStyle>
          <a:p>
            <a:r>
              <a:rPr lang="en-US" dirty="0" smtClean="0"/>
              <a:t>Click to add title </a:t>
            </a:r>
            <a:endParaRPr lang="en-US" dirty="0"/>
          </a:p>
        </p:txBody>
      </p:sp>
      <p:sp>
        <p:nvSpPr>
          <p:cNvPr id="24" name="Content Placeholder 2"/>
          <p:cNvSpPr>
            <a:spLocks noGrp="1"/>
          </p:cNvSpPr>
          <p:nvPr>
            <p:ph sz="half" idx="1" hasCustomPrompt="1"/>
          </p:nvPr>
        </p:nvSpPr>
        <p:spPr>
          <a:xfrm>
            <a:off x="553643" y="1350183"/>
            <a:ext cx="8036719" cy="4525963"/>
          </a:xfrm>
          <a:prstGeom prst="rect">
            <a:avLst/>
          </a:prstGeom>
        </p:spPr>
        <p:txBody>
          <a:bodyPr/>
          <a:lstStyle>
            <a:lvl1pPr marL="452628" indent="-457200">
              <a:buFont typeface="+mj-lt"/>
              <a:buAutoNum type="arabicPeriod"/>
              <a:defRPr sz="2000"/>
            </a:lvl1pPr>
            <a:lvl2pPr marL="800100" indent="-342900">
              <a:spcBef>
                <a:spcPts val="1000"/>
              </a:spcBef>
              <a:buSzPct val="100000"/>
              <a:buFont typeface="+mj-lt"/>
              <a:buAutoNum type="alphaLcPeriod"/>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778963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Freeform 8"/>
          <p:cNvSpPr>
            <a:spLocks noChangeArrowheads="1"/>
          </p:cNvSpPr>
          <p:nvPr userDrawn="1"/>
        </p:nvSpPr>
        <p:spPr bwMode="auto">
          <a:xfrm>
            <a:off x="0" y="0"/>
            <a:ext cx="9153525" cy="5491163"/>
          </a:xfrm>
          <a:custGeom>
            <a:avLst/>
            <a:gdLst>
              <a:gd name="T0" fmla="*/ 0 w 13004800"/>
              <a:gd name="T1" fmla="*/ 0 h 7810500"/>
              <a:gd name="T2" fmla="*/ 13093961 w 13004800"/>
              <a:gd name="T3" fmla="*/ 0 h 7810500"/>
              <a:gd name="T4" fmla="*/ 1309396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noFill/>
          <a:ln w="25400">
            <a:solidFill>
              <a:schemeClr val="accent1"/>
            </a:solidFill>
            <a:round/>
            <a:headEnd/>
            <a:tailEnd/>
          </a:ln>
        </p:spPr>
        <p:txBody>
          <a:bodyPr lIns="64281" tIns="32140" rIns="64281" bIns="32140"/>
          <a:lstStyle/>
          <a:p>
            <a:pPr defTabSz="914400" fontAlgn="base">
              <a:spcBef>
                <a:spcPct val="0"/>
              </a:spcBef>
              <a:spcAft>
                <a:spcPct val="0"/>
              </a:spcAft>
              <a:defRPr/>
            </a:pPr>
            <a:endParaRPr lang="en-US" sz="2400" dirty="0">
              <a:solidFill>
                <a:srgbClr val="000000"/>
              </a:solidFill>
              <a:ea typeface="ヒラギノ角ゴ ProN W3" pitchFamily="-109" charset="-128"/>
              <a:sym typeface="Arial" charset="0"/>
            </a:endParaRPr>
          </a:p>
        </p:txBody>
      </p:sp>
      <p:sp>
        <p:nvSpPr>
          <p:cNvPr id="10" name="Text Placeholder 9"/>
          <p:cNvSpPr>
            <a:spLocks noGrp="1"/>
          </p:cNvSpPr>
          <p:nvPr>
            <p:ph type="body" sz="quarter" idx="10" hasCustomPrompt="1"/>
          </p:nvPr>
        </p:nvSpPr>
        <p:spPr>
          <a:xfrm>
            <a:off x="304800" y="1981200"/>
            <a:ext cx="6858000" cy="1219200"/>
          </a:xfrm>
          <a:prstGeom prst="rect">
            <a:avLst/>
          </a:prstGeom>
        </p:spPr>
        <p:txBody>
          <a:bodyPr lIns="0" tIns="0" rIns="0" bIns="0"/>
          <a:lstStyle>
            <a:lvl1pPr marL="0" indent="0">
              <a:buNone/>
              <a:defRPr sz="4000" baseline="0">
                <a:solidFill>
                  <a:schemeClr val="accent1"/>
                </a:solidFill>
                <a:latin typeface="Verdana" pitchFamily="34" charset="0"/>
                <a:ea typeface="Verdana" pitchFamily="34" charset="0"/>
                <a:cs typeface="Verdana" pitchFamily="34" charset="0"/>
              </a:defRPr>
            </a:lvl1pPr>
          </a:lstStyle>
          <a:p>
            <a:pPr lvl="0"/>
            <a:r>
              <a:rPr lang="en-US" dirty="0" smtClean="0"/>
              <a:t>Title</a:t>
            </a:r>
          </a:p>
        </p:txBody>
      </p:sp>
      <p:sp>
        <p:nvSpPr>
          <p:cNvPr id="7" name="Text Placeholder 6"/>
          <p:cNvSpPr>
            <a:spLocks noGrp="1"/>
          </p:cNvSpPr>
          <p:nvPr>
            <p:ph type="body" sz="quarter" idx="11" hasCustomPrompt="1"/>
          </p:nvPr>
        </p:nvSpPr>
        <p:spPr>
          <a:xfrm>
            <a:off x="304800" y="3352800"/>
            <a:ext cx="6858000" cy="762000"/>
          </a:xfrm>
          <a:prstGeom prst="rect">
            <a:avLst/>
          </a:prstGeom>
        </p:spPr>
        <p:txBody>
          <a:bodyPr lIns="0" rIns="0"/>
          <a:lstStyle>
            <a:lvl1pPr marL="0" indent="0">
              <a:spcBef>
                <a:spcPts val="0"/>
              </a:spcBef>
              <a:buNone/>
              <a:defRPr sz="2000" baseline="0">
                <a:solidFill>
                  <a:schemeClr val="accent1"/>
                </a:solidFill>
              </a:defRPr>
            </a:lvl1pPr>
          </a:lstStyle>
          <a:p>
            <a:pPr lvl="0"/>
            <a:r>
              <a:rPr lang="en-US" dirty="0" smtClean="0"/>
              <a:t>Author</a:t>
            </a:r>
          </a:p>
          <a:p>
            <a:pPr lvl="0"/>
            <a:r>
              <a:rPr lang="en-US" dirty="0" smtClean="0"/>
              <a:t>Division</a:t>
            </a:r>
            <a:endParaRPr lang="en-US" dirty="0"/>
          </a:p>
        </p:txBody>
      </p:sp>
      <p:sp>
        <p:nvSpPr>
          <p:cNvPr id="8" name="Rectangle 2"/>
          <p:cNvSpPr>
            <a:spLocks/>
          </p:cNvSpPr>
          <p:nvPr userDrawn="1"/>
        </p:nvSpPr>
        <p:spPr bwMode="auto">
          <a:xfrm>
            <a:off x="304800" y="4267200"/>
            <a:ext cx="6858000" cy="554831"/>
          </a:xfrm>
          <a:prstGeom prst="rect">
            <a:avLst/>
          </a:prstGeom>
          <a:noFill/>
          <a:ln w="12700">
            <a:noFill/>
            <a:miter lim="800000"/>
            <a:headEnd/>
            <a:tailEnd/>
          </a:ln>
        </p:spPr>
        <p:txBody>
          <a:bodyPr lIns="0" tIns="0" rIns="0" bIns="0"/>
          <a:lstStyle/>
          <a:p>
            <a:pPr defTabSz="914400" fontAlgn="base">
              <a:spcBef>
                <a:spcPct val="0"/>
              </a:spcBef>
              <a:spcAft>
                <a:spcPts val="422"/>
              </a:spcAft>
            </a:pPr>
            <a:r>
              <a:rPr lang="en-US" sz="1100" i="1" dirty="0">
                <a:solidFill>
                  <a:srgbClr val="FFFFFF"/>
                </a:solidFill>
                <a:ea typeface="Verdana" pitchFamily="34" charset="0"/>
                <a:cs typeface="Verdana" pitchFamily="34" charset="0"/>
                <a:sym typeface="Arial" charset="0"/>
              </a:rPr>
              <a:t>Note: This document was used in support of a live discussion. As such, it does not necessarily express the entirety of that discussion nor the relative emphasis of topics therein.</a:t>
            </a:r>
          </a:p>
          <a:p>
            <a:pPr defTabSz="914400" fontAlgn="base">
              <a:spcBef>
                <a:spcPct val="0"/>
              </a:spcBef>
              <a:spcAft>
                <a:spcPts val="422"/>
              </a:spcAft>
            </a:pPr>
            <a:endParaRPr lang="en-US" sz="1100" dirty="0">
              <a:solidFill>
                <a:srgbClr val="FFFFFF"/>
              </a:solidFill>
              <a:ea typeface="Verdana" pitchFamily="34" charset="0"/>
              <a:cs typeface="Verdana" pitchFamily="34" charset="0"/>
              <a:sym typeface="Arial" charset="0"/>
            </a:endParaRPr>
          </a:p>
        </p:txBody>
      </p:sp>
    </p:spTree>
    <p:extLst>
      <p:ext uri="{BB962C8B-B14F-4D97-AF65-F5344CB8AC3E}">
        <p14:creationId xmlns:p14="http://schemas.microsoft.com/office/powerpoint/2010/main" val="311357954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381000" y="274638"/>
            <a:ext cx="8382000" cy="457200"/>
          </a:xfrm>
          <a:prstGeom prst="rect">
            <a:avLst/>
          </a:prstGeom>
        </p:spPr>
        <p:txBody>
          <a:bodyPr lIns="0" rIns="0"/>
          <a:lstStyle>
            <a:lvl1pPr algn="l">
              <a:defRPr sz="2000">
                <a:latin typeface="Georgia" panose="02040502050405020303" pitchFamily="18" charset="0"/>
              </a:defRPr>
            </a:lvl1pPr>
          </a:lstStyle>
          <a:p>
            <a:r>
              <a:rPr lang="en-US" dirty="0" smtClean="0"/>
              <a:t>Click to edit Master title style</a:t>
            </a:r>
            <a:endParaRPr lang="en-US" dirty="0"/>
          </a:p>
        </p:txBody>
      </p:sp>
      <p:cxnSp>
        <p:nvCxnSpPr>
          <p:cNvPr id="13" name="Straight Connector 12"/>
          <p:cNvCxnSpPr/>
          <p:nvPr userDrawn="1"/>
        </p:nvCxnSpPr>
        <p:spPr bwMode="auto">
          <a:xfrm>
            <a:off x="402336" y="777240"/>
            <a:ext cx="8385048" cy="0"/>
          </a:xfrm>
          <a:prstGeom prst="line">
            <a:avLst/>
          </a:prstGeom>
          <a:ln>
            <a:solidFill>
              <a:srgbClr val="299D37"/>
            </a:solidFill>
            <a:headEnd type="none" w="med" len="med"/>
            <a:tailEnd type="none" w="med" len="med"/>
          </a:ln>
          <a:effectLst/>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3"/>
          </p:nvPr>
        </p:nvSpPr>
        <p:spPr>
          <a:xfrm>
            <a:off x="381000" y="914400"/>
            <a:ext cx="8382000" cy="5257800"/>
          </a:xfrm>
          <a:prstGeom prst="rect">
            <a:avLst/>
          </a:prstGeom>
        </p:spPr>
        <p:txBody>
          <a:bodyPr lIns="0" rIns="0"/>
          <a:lstStyle>
            <a:lvl1pPr marL="53975" indent="-53975">
              <a:spcBef>
                <a:spcPts val="600"/>
              </a:spcBef>
              <a:buFont typeface="Verdana" pitchFamily="34" charset="0"/>
              <a:buChar char=" "/>
              <a:defRPr sz="2000"/>
            </a:lvl1pPr>
            <a:lvl2pPr marL="463550" indent="-231775">
              <a:spcBef>
                <a:spcPts val="600"/>
              </a:spcBef>
              <a:buClr>
                <a:schemeClr val="tx2"/>
              </a:buClr>
              <a:buSzPct val="120000"/>
              <a:defRPr sz="1800"/>
            </a:lvl2pPr>
            <a:lvl3pPr marL="682625" indent="-231775">
              <a:spcBef>
                <a:spcPts val="600"/>
              </a:spcBef>
              <a:buClr>
                <a:schemeClr val="tx2"/>
              </a:buClr>
              <a:buSzPct val="100000"/>
              <a:buFont typeface="Wingdings" pitchFamily="2" charset="2"/>
              <a:buChar char=""/>
              <a:defRPr sz="1800"/>
            </a:lvl3pPr>
            <a:lvl4pPr marL="914400" indent="-231775">
              <a:spcBef>
                <a:spcPts val="600"/>
              </a:spcBef>
              <a:buClr>
                <a:schemeClr val="tx2"/>
              </a:buClr>
              <a:buSzPct val="100000"/>
              <a:buFont typeface="Wingdings" pitchFamily="2" charset="2"/>
              <a:buChar char="§"/>
              <a:defRPr sz="1800" baseline="0"/>
            </a:lvl4pPr>
            <a:lvl5pPr marL="1146175" indent="-231775">
              <a:spcBef>
                <a:spcPts val="600"/>
              </a:spcBef>
              <a:buSzPct val="100000"/>
              <a:buFont typeface="Wingdings" pitchFamily="2" charset="2"/>
              <a:buChar char="§"/>
              <a:defRPr sz="18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extBox 8"/>
          <p:cNvSpPr txBox="1"/>
          <p:nvPr userDrawn="1"/>
        </p:nvSpPr>
        <p:spPr>
          <a:xfrm>
            <a:off x="7724632" y="6400800"/>
            <a:ext cx="1120608" cy="369332"/>
          </a:xfrm>
          <a:prstGeom prst="rect">
            <a:avLst/>
          </a:prstGeom>
          <a:noFill/>
        </p:spPr>
        <p:txBody>
          <a:bodyPr wrap="square" rtlCol="0">
            <a:spAutoFit/>
          </a:bodyPr>
          <a:lstStyle/>
          <a:p>
            <a:pPr algn="r"/>
            <a:fld id="{282F9C2B-7451-49C1-8573-6453F951C7D8}" type="slidenum">
              <a:rPr lang="en-US" smtClean="0"/>
              <a:pPr algn="r"/>
              <a:t>‹#›</a:t>
            </a:fld>
            <a:endParaRPr lang="en-US" dirty="0"/>
          </a:p>
        </p:txBody>
      </p:sp>
    </p:spTree>
    <p:extLst>
      <p:ext uri="{BB962C8B-B14F-4D97-AF65-F5344CB8AC3E}">
        <p14:creationId xmlns:p14="http://schemas.microsoft.com/office/powerpoint/2010/main" val="157121951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7" name="Title Placeholder 1"/>
          <p:cNvSpPr>
            <a:spLocks noGrp="1"/>
          </p:cNvSpPr>
          <p:nvPr>
            <p:ph type="title"/>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cxnSp>
        <p:nvCxnSpPr>
          <p:cNvPr id="8" name="Straight Connector 13"/>
          <p:cNvCxnSpPr>
            <a:cxnSpLocks noChangeShapeType="1"/>
          </p:cNvCxnSpPr>
          <p:nvPr userDrawn="1"/>
        </p:nvCxnSpPr>
        <p:spPr bwMode="auto">
          <a:xfrm>
            <a:off x="553644" y="1017984"/>
            <a:ext cx="8036719" cy="0"/>
          </a:xfrm>
          <a:prstGeom prst="line">
            <a:avLst/>
          </a:prstGeom>
          <a:noFill/>
          <a:ln w="25400">
            <a:solidFill>
              <a:srgbClr val="50B748"/>
            </a:solidFill>
            <a:round/>
            <a:headEnd/>
            <a:tailEnd/>
          </a:ln>
          <a:extLst>
            <a:ext uri="{909E8E84-426E-40DD-AFC4-6F175D3DCCD1}">
              <a14:hiddenFill xmlns:a14="http://schemas.microsoft.com/office/drawing/2010/main">
                <a:noFill/>
              </a14:hiddenFill>
            </a:ext>
          </a:extLst>
        </p:spPr>
      </p:cxnSp>
      <p:sp>
        <p:nvSpPr>
          <p:cNvPr id="9" name="Text Placeholder 2"/>
          <p:cNvSpPr>
            <a:spLocks noGrp="1"/>
          </p:cNvSpPr>
          <p:nvPr>
            <p:ph type="body" idx="1"/>
          </p:nvPr>
        </p:nvSpPr>
        <p:spPr>
          <a:xfrm>
            <a:off x="553641" y="1340182"/>
            <a:ext cx="8036720" cy="429023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53636983"/>
      </p:ext>
    </p:extLst>
  </p:cSld>
  <p:clrMap bg1="lt1" tx1="dk1" bg2="lt2" tx2="dk2" accent1="accent1" accent2="accent2" accent3="accent3" accent4="accent4" accent5="accent5" accent6="accent6" hlink="hlink" folHlink="folHlink"/>
  <p:sldLayoutIdLst>
    <p:sldLayoutId id="2147483665" r:id="rId1"/>
    <p:sldLayoutId id="2147483650" r:id="rId2"/>
    <p:sldLayoutId id="2147483659" r:id="rId3"/>
  </p:sldLayoutIdLst>
  <p:timing>
    <p:tnLst>
      <p:par>
        <p:cTn id="1" dur="indefinite" restart="never" nodeType="tmRoot"/>
      </p:par>
    </p:tnLst>
  </p:timing>
  <p:hf sldNum="0" hdr="0" ftr="0" dt="0"/>
  <p:txStyles>
    <p:titleStyle>
      <a:lvl1pPr algn="l" defTabSz="457200" rtl="0" eaLnBrk="1" latinLnBrk="0" hangingPunct="1">
        <a:spcBef>
          <a:spcPct val="0"/>
        </a:spcBef>
        <a:buNone/>
        <a:defRPr sz="2800" kern="1200">
          <a:solidFill>
            <a:schemeClr val="tx1"/>
          </a:solidFill>
          <a:latin typeface="+mj-lt"/>
          <a:ea typeface="+mj-ea"/>
          <a:cs typeface="+mj-cs"/>
        </a:defRPr>
      </a:lvl1pPr>
    </p:titleStyle>
    <p:bodyStyle>
      <a:lvl1pPr marL="342900" indent="-347472" algn="l" defTabSz="457200" rtl="0" eaLnBrk="1" latinLnBrk="0" hangingPunct="1">
        <a:lnSpc>
          <a:spcPts val="2600"/>
        </a:lnSpc>
        <a:spcBef>
          <a:spcPts val="1000"/>
        </a:spcBef>
        <a:buClr>
          <a:schemeClr val="tx2"/>
        </a:buClr>
        <a:buFont typeface="Wingdings" charset="2"/>
        <a:buChar char="§"/>
        <a:defRPr sz="2200" kern="1200">
          <a:solidFill>
            <a:schemeClr val="tx1"/>
          </a:solidFill>
          <a:latin typeface="+mn-lt"/>
          <a:ea typeface="+mn-ea"/>
          <a:cs typeface="+mn-cs"/>
        </a:defRPr>
      </a:lvl1pPr>
      <a:lvl2pPr marL="742950" indent="-285750" algn="l" defTabSz="457200" rtl="0" eaLnBrk="1" latinLnBrk="0" hangingPunct="1">
        <a:spcBef>
          <a:spcPts val="1000"/>
        </a:spcBef>
        <a:buClr>
          <a:schemeClr val="tx2"/>
        </a:buClr>
        <a:buSzPct val="50000"/>
        <a:buFont typeface="Wingdings" charset="2"/>
        <a:buChar char=""/>
        <a:defRPr sz="2000" kern="1200">
          <a:solidFill>
            <a:schemeClr val="tx1"/>
          </a:solidFill>
          <a:latin typeface="+mn-lt"/>
          <a:ea typeface="+mn-ea"/>
          <a:cs typeface="+mn-cs"/>
        </a:defRPr>
      </a:lvl2pPr>
      <a:lvl3pPr marL="1143000" indent="-228600" algn="l" defTabSz="457200" rtl="0" eaLnBrk="1" latinLnBrk="0" hangingPunct="1">
        <a:spcBef>
          <a:spcPts val="1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71269"/>
      </p:ext>
    </p:extLst>
  </p:cSld>
  <p:clrMap bg1="lt1" tx1="dk1" bg2="lt2" tx2="dk2" accent1="accent1" accent2="accent2" accent3="accent3" accent4="accent4" accent5="accent5" accent6="accent6" hlink="hlink" folHlink="folHlink"/>
  <p:sldLayoutIdLst>
    <p:sldLayoutId id="2147483667" r:id="rId1"/>
    <p:sldLayoutId id="2147483668" r:id="rId2"/>
  </p:sldLayoutIdLst>
  <p:transition/>
  <p:timing>
    <p:tnLst>
      <p:par>
        <p:cTn id="1" dur="indefinite" restart="never" nodeType="tmRoot"/>
      </p:par>
    </p:tnLst>
  </p:timing>
  <p:hf sldNum="0" hdr="0" ftr="0" dt="0"/>
  <p:txStyles>
    <p:titleStyle>
      <a:lvl1pPr algn="ctr" rtl="0" eaLnBrk="1" fontAlgn="base" hangingPunct="1">
        <a:spcBef>
          <a:spcPct val="0"/>
        </a:spcBef>
        <a:spcAft>
          <a:spcPct val="0"/>
        </a:spcAft>
        <a:defRPr sz="5900">
          <a:solidFill>
            <a:schemeClr val="tx1"/>
          </a:solidFill>
          <a:latin typeface="+mj-lt"/>
          <a:ea typeface="+mj-ea"/>
          <a:cs typeface="+mj-cs"/>
          <a:sym typeface="Gill Sans" pitchFamily="-109" charset="0"/>
        </a:defRPr>
      </a:lvl1pPr>
      <a:lvl2pPr algn="ctr" rtl="0" eaLnBrk="1" fontAlgn="base" hangingPunct="1">
        <a:spcBef>
          <a:spcPct val="0"/>
        </a:spcBef>
        <a:spcAft>
          <a:spcPct val="0"/>
        </a:spcAft>
        <a:defRPr sz="5900">
          <a:solidFill>
            <a:schemeClr val="tx1"/>
          </a:solidFill>
          <a:latin typeface="Verdana" pitchFamily="-109" charset="0"/>
          <a:ea typeface="ヒラギノ角ゴ ProN W3" charset="-128"/>
          <a:cs typeface="ヒラギノ角ゴ ProN W3" charset="-128"/>
          <a:sym typeface="Gill Sans" pitchFamily="-109" charset="0"/>
        </a:defRPr>
      </a:lvl2pPr>
      <a:lvl3pPr algn="ctr" rtl="0" eaLnBrk="1" fontAlgn="base" hangingPunct="1">
        <a:spcBef>
          <a:spcPct val="0"/>
        </a:spcBef>
        <a:spcAft>
          <a:spcPct val="0"/>
        </a:spcAft>
        <a:defRPr sz="5900">
          <a:solidFill>
            <a:schemeClr val="tx1"/>
          </a:solidFill>
          <a:latin typeface="Verdana" pitchFamily="-109" charset="0"/>
          <a:ea typeface="ヒラギノ角ゴ ProN W3" charset="-128"/>
          <a:cs typeface="ヒラギノ角ゴ ProN W3" charset="-128"/>
          <a:sym typeface="Gill Sans" pitchFamily="-109" charset="0"/>
        </a:defRPr>
      </a:lvl3pPr>
      <a:lvl4pPr algn="ctr" rtl="0" eaLnBrk="1" fontAlgn="base" hangingPunct="1">
        <a:spcBef>
          <a:spcPct val="0"/>
        </a:spcBef>
        <a:spcAft>
          <a:spcPct val="0"/>
        </a:spcAft>
        <a:defRPr sz="5900">
          <a:solidFill>
            <a:schemeClr val="tx1"/>
          </a:solidFill>
          <a:latin typeface="Verdana" pitchFamily="-109" charset="0"/>
          <a:ea typeface="ヒラギノ角ゴ ProN W3" charset="-128"/>
          <a:cs typeface="ヒラギノ角ゴ ProN W3" charset="-128"/>
          <a:sym typeface="Gill Sans" pitchFamily="-109" charset="0"/>
        </a:defRPr>
      </a:lvl4pPr>
      <a:lvl5pPr algn="ctr" rtl="0" eaLnBrk="1" fontAlgn="base" hangingPunct="1">
        <a:spcBef>
          <a:spcPct val="0"/>
        </a:spcBef>
        <a:spcAft>
          <a:spcPct val="0"/>
        </a:spcAft>
        <a:defRPr sz="5900">
          <a:solidFill>
            <a:schemeClr val="tx1"/>
          </a:solidFill>
          <a:latin typeface="Verdana" pitchFamily="-109" charset="0"/>
          <a:ea typeface="ヒラギノ角ゴ ProN W3" charset="-128"/>
          <a:cs typeface="ヒラギノ角ゴ ProN W3" charset="-128"/>
          <a:sym typeface="Gill Sans" pitchFamily="-109" charset="0"/>
        </a:defRPr>
      </a:lvl5pPr>
      <a:lvl6pPr marL="321407" algn="ctr" rtl="0" eaLnBrk="1" fontAlgn="base" hangingPunct="1">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6pPr>
      <a:lvl7pPr marL="642816" algn="ctr" rtl="0" eaLnBrk="1" fontAlgn="base" hangingPunct="1">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7pPr>
      <a:lvl8pPr marL="964224" algn="ctr" rtl="0" eaLnBrk="1" fontAlgn="base" hangingPunct="1">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8pPr>
      <a:lvl9pPr marL="1285631" algn="ctr" rtl="0" eaLnBrk="1" fontAlgn="base" hangingPunct="1">
        <a:spcBef>
          <a:spcPct val="0"/>
        </a:spcBef>
        <a:spcAft>
          <a:spcPct val="0"/>
        </a:spcAft>
        <a:defRPr sz="5900">
          <a:solidFill>
            <a:schemeClr val="tx1"/>
          </a:solidFill>
          <a:latin typeface="Gill Sans" charset="0"/>
          <a:ea typeface="ヒラギノ角ゴ ProN W3" charset="-128"/>
          <a:cs typeface="ヒラギノ角ゴ ProN W3" charset="-128"/>
          <a:sym typeface="Gill Sans" charset="0"/>
        </a:defRPr>
      </a:lvl9pPr>
    </p:titleStyle>
    <p:bodyStyle>
      <a:lvl1pPr marL="622300" indent="-398463" algn="l" rtl="0" eaLnBrk="1" fontAlgn="base" hangingPunct="1">
        <a:spcBef>
          <a:spcPts val="1688"/>
        </a:spcBef>
        <a:spcAft>
          <a:spcPct val="0"/>
        </a:spcAft>
        <a:buSzPct val="171000"/>
        <a:buFont typeface="Gill Sans" pitchFamily="-109" charset="0"/>
        <a:buChar char="•"/>
        <a:defRPr sz="3000">
          <a:solidFill>
            <a:schemeClr val="tx1"/>
          </a:solidFill>
          <a:latin typeface="+mn-lt"/>
          <a:ea typeface="+mn-ea"/>
          <a:cs typeface="+mn-cs"/>
          <a:sym typeface="Gill Sans" pitchFamily="-109" charset="0"/>
        </a:defRPr>
      </a:lvl1pPr>
      <a:lvl2pPr marL="935038" indent="-398463" algn="l" rtl="0" eaLnBrk="1" fontAlgn="base" hangingPunct="1">
        <a:spcBef>
          <a:spcPts val="1688"/>
        </a:spcBef>
        <a:spcAft>
          <a:spcPct val="0"/>
        </a:spcAft>
        <a:buSzPct val="171000"/>
        <a:buFont typeface="Gill Sans" pitchFamily="-109" charset="0"/>
        <a:buChar char="•"/>
        <a:defRPr sz="3000">
          <a:solidFill>
            <a:schemeClr val="tx1"/>
          </a:solidFill>
          <a:latin typeface="+mn-lt"/>
          <a:ea typeface="+mn-ea"/>
          <a:cs typeface="+mn-cs"/>
          <a:sym typeface="Gill Sans" pitchFamily="-109" charset="0"/>
        </a:defRPr>
      </a:lvl2pPr>
      <a:lvl3pPr marL="1247775" indent="-398463" algn="l" rtl="0" eaLnBrk="1" fontAlgn="base" hangingPunct="1">
        <a:spcBef>
          <a:spcPts val="1688"/>
        </a:spcBef>
        <a:spcAft>
          <a:spcPct val="0"/>
        </a:spcAft>
        <a:buSzPct val="171000"/>
        <a:buFont typeface="Gill Sans" pitchFamily="-109" charset="0"/>
        <a:buChar char="•"/>
        <a:defRPr sz="3000">
          <a:solidFill>
            <a:schemeClr val="tx1"/>
          </a:solidFill>
          <a:latin typeface="+mn-lt"/>
          <a:ea typeface="+mn-ea"/>
          <a:cs typeface="+mn-cs"/>
          <a:sym typeface="Gill Sans" pitchFamily="-109" charset="0"/>
        </a:defRPr>
      </a:lvl3pPr>
      <a:lvl4pPr marL="1558925" indent="-398463" algn="l" rtl="0" eaLnBrk="1" fontAlgn="base" hangingPunct="1">
        <a:spcBef>
          <a:spcPts val="1688"/>
        </a:spcBef>
        <a:spcAft>
          <a:spcPct val="0"/>
        </a:spcAft>
        <a:buSzPct val="171000"/>
        <a:buFont typeface="Gill Sans" pitchFamily="-109" charset="0"/>
        <a:buChar char="•"/>
        <a:defRPr sz="3000">
          <a:solidFill>
            <a:schemeClr val="tx1"/>
          </a:solidFill>
          <a:latin typeface="+mn-lt"/>
          <a:ea typeface="+mn-ea"/>
          <a:cs typeface="+mn-cs"/>
          <a:sym typeface="Gill Sans" pitchFamily="-109" charset="0"/>
        </a:defRPr>
      </a:lvl4pPr>
      <a:lvl5pPr marL="1871663" indent="-398463" algn="l" rtl="0" eaLnBrk="1" fontAlgn="base" hangingPunct="1">
        <a:spcBef>
          <a:spcPts val="1688"/>
        </a:spcBef>
        <a:spcAft>
          <a:spcPct val="0"/>
        </a:spcAft>
        <a:buSzPct val="171000"/>
        <a:buFont typeface="Gill Sans" pitchFamily="-109" charset="0"/>
        <a:buChar char="•"/>
        <a:defRPr sz="3000">
          <a:solidFill>
            <a:schemeClr val="tx1"/>
          </a:solidFill>
          <a:latin typeface="+mn-lt"/>
          <a:ea typeface="+mn-ea"/>
          <a:cs typeface="+mn-cs"/>
          <a:sym typeface="Gill Sans" pitchFamily="-109" charset="0"/>
        </a:defRPr>
      </a:lvl5pPr>
      <a:lvl6pPr marL="2196289" indent="-401760"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6pPr>
      <a:lvl7pPr marL="2517695" indent="-401760"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7pPr>
      <a:lvl8pPr marL="2839104" indent="-401760"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8pPr>
      <a:lvl9pPr marL="3160513" indent="-401760" algn="l" rtl="0" eaLnBrk="1" fontAlgn="base" hangingPunct="1">
        <a:spcBef>
          <a:spcPts val="1687"/>
        </a:spcBef>
        <a:spcAft>
          <a:spcPct val="0"/>
        </a:spcAft>
        <a:buSzPct val="171000"/>
        <a:buFont typeface="Gill Sans" charset="0"/>
        <a:buChar char="•"/>
        <a:defRPr sz="3000">
          <a:solidFill>
            <a:schemeClr val="tx1"/>
          </a:solidFill>
          <a:latin typeface="+mn-lt"/>
          <a:ea typeface="+mn-ea"/>
          <a:cs typeface="+mn-cs"/>
          <a:sym typeface="Gill Sans" charset="0"/>
        </a:defRPr>
      </a:lvl9pPr>
    </p:bodyStyle>
    <p:otherStyle>
      <a:defPPr>
        <a:defRPr lang="en-US"/>
      </a:defPPr>
      <a:lvl1pPr marL="0" algn="l" defTabSz="321407" rtl="0" eaLnBrk="1" latinLnBrk="0" hangingPunct="1">
        <a:defRPr sz="1300" kern="1200">
          <a:solidFill>
            <a:schemeClr val="tx1"/>
          </a:solidFill>
          <a:latin typeface="+mn-lt"/>
          <a:ea typeface="+mn-ea"/>
          <a:cs typeface="+mn-cs"/>
        </a:defRPr>
      </a:lvl1pPr>
      <a:lvl2pPr marL="321407" algn="l" defTabSz="321407" rtl="0" eaLnBrk="1" latinLnBrk="0" hangingPunct="1">
        <a:defRPr sz="1300" kern="1200">
          <a:solidFill>
            <a:schemeClr val="tx1"/>
          </a:solidFill>
          <a:latin typeface="+mn-lt"/>
          <a:ea typeface="+mn-ea"/>
          <a:cs typeface="+mn-cs"/>
        </a:defRPr>
      </a:lvl2pPr>
      <a:lvl3pPr marL="642816" algn="l" defTabSz="321407" rtl="0" eaLnBrk="1" latinLnBrk="0" hangingPunct="1">
        <a:defRPr sz="1300" kern="1200">
          <a:solidFill>
            <a:schemeClr val="tx1"/>
          </a:solidFill>
          <a:latin typeface="+mn-lt"/>
          <a:ea typeface="+mn-ea"/>
          <a:cs typeface="+mn-cs"/>
        </a:defRPr>
      </a:lvl3pPr>
      <a:lvl4pPr marL="964224" algn="l" defTabSz="321407" rtl="0" eaLnBrk="1" latinLnBrk="0" hangingPunct="1">
        <a:defRPr sz="1300" kern="1200">
          <a:solidFill>
            <a:schemeClr val="tx1"/>
          </a:solidFill>
          <a:latin typeface="+mn-lt"/>
          <a:ea typeface="+mn-ea"/>
          <a:cs typeface="+mn-cs"/>
        </a:defRPr>
      </a:lvl4pPr>
      <a:lvl5pPr marL="1285631" algn="l" defTabSz="321407" rtl="0" eaLnBrk="1" latinLnBrk="0" hangingPunct="1">
        <a:defRPr sz="1300" kern="1200">
          <a:solidFill>
            <a:schemeClr val="tx1"/>
          </a:solidFill>
          <a:latin typeface="+mn-lt"/>
          <a:ea typeface="+mn-ea"/>
          <a:cs typeface="+mn-cs"/>
        </a:defRPr>
      </a:lvl5pPr>
      <a:lvl6pPr marL="1607041" algn="l" defTabSz="321407" rtl="0" eaLnBrk="1" latinLnBrk="0" hangingPunct="1">
        <a:defRPr sz="1300" kern="1200">
          <a:solidFill>
            <a:schemeClr val="tx1"/>
          </a:solidFill>
          <a:latin typeface="+mn-lt"/>
          <a:ea typeface="+mn-ea"/>
          <a:cs typeface="+mn-cs"/>
        </a:defRPr>
      </a:lvl6pPr>
      <a:lvl7pPr marL="1928447" algn="l" defTabSz="321407" rtl="0" eaLnBrk="1" latinLnBrk="0" hangingPunct="1">
        <a:defRPr sz="1300" kern="1200">
          <a:solidFill>
            <a:schemeClr val="tx1"/>
          </a:solidFill>
          <a:latin typeface="+mn-lt"/>
          <a:ea typeface="+mn-ea"/>
          <a:cs typeface="+mn-cs"/>
        </a:defRPr>
      </a:lvl7pPr>
      <a:lvl8pPr marL="2249856" algn="l" defTabSz="321407" rtl="0" eaLnBrk="1" latinLnBrk="0" hangingPunct="1">
        <a:defRPr sz="1300" kern="1200">
          <a:solidFill>
            <a:schemeClr val="tx1"/>
          </a:solidFill>
          <a:latin typeface="+mn-lt"/>
          <a:ea typeface="+mn-ea"/>
          <a:cs typeface="+mn-cs"/>
        </a:defRPr>
      </a:lvl8pPr>
      <a:lvl9pPr marL="2571264" algn="l" defTabSz="32140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0" dirty="0" smtClean="0">
                <a:latin typeface="+mj-lt"/>
              </a:rPr>
              <a:t>A case for transparency: How HMDA informs policy </a:t>
            </a:r>
            <a:endParaRPr lang="en-US" sz="2000" b="0" dirty="0">
              <a:latin typeface="+mj-lt"/>
            </a:endParaRPr>
          </a:p>
        </p:txBody>
      </p:sp>
      <p:sp>
        <p:nvSpPr>
          <p:cNvPr id="3" name="Text Placeholder 2"/>
          <p:cNvSpPr>
            <a:spLocks noGrp="1"/>
          </p:cNvSpPr>
          <p:nvPr>
            <p:ph type="body" sz="quarter" idx="10"/>
          </p:nvPr>
        </p:nvSpPr>
        <p:spPr/>
        <p:txBody>
          <a:bodyPr>
            <a:noAutofit/>
          </a:bodyPr>
          <a:lstStyle/>
          <a:p>
            <a:pPr>
              <a:lnSpc>
                <a:spcPct val="150000"/>
              </a:lnSpc>
              <a:spcBef>
                <a:spcPts val="600"/>
              </a:spcBef>
            </a:pPr>
            <a:r>
              <a:rPr lang="en-US" sz="1100" dirty="0" smtClean="0">
                <a:solidFill>
                  <a:schemeClr val="tx1"/>
                </a:solidFill>
              </a:rPr>
              <a:t>K. David Roell</a:t>
            </a:r>
          </a:p>
          <a:p>
            <a:pPr>
              <a:lnSpc>
                <a:spcPct val="150000"/>
              </a:lnSpc>
              <a:spcBef>
                <a:spcPts val="600"/>
              </a:spcBef>
            </a:pPr>
            <a:r>
              <a:rPr lang="en-US" sz="1100" dirty="0" smtClean="0">
                <a:solidFill>
                  <a:schemeClr val="tx1"/>
                </a:solidFill>
              </a:rPr>
              <a:t>3/11/2015</a:t>
            </a:r>
            <a:endParaRPr lang="en-US" sz="1100" dirty="0">
              <a:solidFill>
                <a:schemeClr val="tx1"/>
              </a:solidFill>
            </a:endParaRPr>
          </a:p>
        </p:txBody>
      </p:sp>
    </p:spTree>
    <p:extLst>
      <p:ext uri="{BB962C8B-B14F-4D97-AF65-F5344CB8AC3E}">
        <p14:creationId xmlns:p14="http://schemas.microsoft.com/office/powerpoint/2010/main" val="3765048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Disparate impacts are a result of economic exclusion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0952" y="1036256"/>
            <a:ext cx="3614368" cy="27107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952" y="3550856"/>
            <a:ext cx="3614368" cy="2710776"/>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2" y="1036256"/>
            <a:ext cx="3614368" cy="27107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52" y="3609545"/>
            <a:ext cx="3614368" cy="2710776"/>
          </a:xfrm>
          <a:prstGeom prst="rect">
            <a:avLst/>
          </a:prstGeom>
        </p:spPr>
      </p:pic>
    </p:spTree>
    <p:extLst>
      <p:ext uri="{BB962C8B-B14F-4D97-AF65-F5344CB8AC3E}">
        <p14:creationId xmlns:p14="http://schemas.microsoft.com/office/powerpoint/2010/main" val="159747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importances</a:t>
            </a:r>
            <a:r>
              <a:rPr lang="en-US" dirty="0" smtClean="0"/>
              <a:t> indicate correlation among predictors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21804" y="1350963"/>
            <a:ext cx="6034616" cy="4525962"/>
          </a:xfrm>
        </p:spPr>
      </p:pic>
      <p:sp>
        <p:nvSpPr>
          <p:cNvPr id="5" name="TextBox 4"/>
          <p:cNvSpPr txBox="1"/>
          <p:nvPr/>
        </p:nvSpPr>
        <p:spPr>
          <a:xfrm>
            <a:off x="106680" y="1668780"/>
            <a:ext cx="3425938" cy="1200329"/>
          </a:xfrm>
          <a:prstGeom prst="rect">
            <a:avLst/>
          </a:prstGeom>
          <a:noFill/>
        </p:spPr>
        <p:txBody>
          <a:bodyPr wrap="none" rtlCol="0">
            <a:spAutoFit/>
          </a:bodyPr>
          <a:lstStyle/>
          <a:p>
            <a:pPr marL="342900" indent="-342900">
              <a:buFont typeface="+mj-lt"/>
              <a:buAutoNum type="arabicPeriod"/>
            </a:pPr>
            <a:r>
              <a:rPr lang="en-US" dirty="0"/>
              <a:t>Applicant Income</a:t>
            </a:r>
          </a:p>
          <a:p>
            <a:pPr marL="342900" indent="-342900">
              <a:buFont typeface="+mj-lt"/>
              <a:buAutoNum type="arabicPeriod"/>
            </a:pPr>
            <a:r>
              <a:rPr lang="en-US" dirty="0"/>
              <a:t>Loan Amount</a:t>
            </a:r>
            <a:endParaRPr lang="en-US" dirty="0" smtClean="0"/>
          </a:p>
          <a:p>
            <a:pPr marL="342900" indent="-342900">
              <a:buFont typeface="+mj-lt"/>
              <a:buAutoNum type="arabicPeriod"/>
            </a:pPr>
            <a:r>
              <a:rPr lang="en-US" dirty="0" smtClean="0"/>
              <a:t>Minority population percent</a:t>
            </a:r>
          </a:p>
          <a:p>
            <a:pPr marL="342900" indent="-342900">
              <a:buFont typeface="+mj-lt"/>
              <a:buAutoNum type="arabicPeriod"/>
            </a:pPr>
            <a:endParaRPr lang="en-US" dirty="0" smtClean="0"/>
          </a:p>
        </p:txBody>
      </p:sp>
      <p:sp>
        <p:nvSpPr>
          <p:cNvPr id="6" name="TextBox 5"/>
          <p:cNvSpPr txBox="1"/>
          <p:nvPr/>
        </p:nvSpPr>
        <p:spPr>
          <a:xfrm>
            <a:off x="121920" y="2790289"/>
            <a:ext cx="3562194"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Random forest AUC ~77%</a:t>
            </a:r>
          </a:p>
          <a:p>
            <a:pPr marL="285750" indent="-285750">
              <a:buFont typeface="Arial" panose="020B0604020202020204" pitchFamily="34" charset="0"/>
              <a:buChar char="•"/>
            </a:pPr>
            <a:r>
              <a:rPr lang="en-US" dirty="0" smtClean="0"/>
              <a:t>New LAR data available 9/15</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589861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shape of things to come?</a:t>
            </a:r>
            <a:endParaRPr lang="en-US" dirty="0"/>
          </a:p>
        </p:txBody>
      </p:sp>
      <p:sp>
        <p:nvSpPr>
          <p:cNvPr id="3" name="Content Placeholder 2"/>
          <p:cNvSpPr>
            <a:spLocks noGrp="1"/>
          </p:cNvSpPr>
          <p:nvPr>
            <p:ph sz="half" idx="1"/>
          </p:nvPr>
        </p:nvSpPr>
        <p:spPr/>
        <p:txBody>
          <a:bodyPr/>
          <a:lstStyle/>
          <a:p>
            <a:r>
              <a:rPr lang="en-US" dirty="0" smtClean="0"/>
              <a:t>Minority neighborhoods are still recovering from redlining effects from the 1930’s</a:t>
            </a:r>
          </a:p>
          <a:p>
            <a:r>
              <a:rPr lang="en-US" dirty="0" smtClean="0"/>
              <a:t>Effects of the financial crisis were highly disparate</a:t>
            </a:r>
          </a:p>
          <a:p>
            <a:r>
              <a:rPr lang="en-US" dirty="0" smtClean="0"/>
              <a:t>Policies must be crafted to reflect the vulnerabilities of specific neighborhoods</a:t>
            </a:r>
          </a:p>
          <a:p>
            <a:r>
              <a:rPr lang="en-US" b="1" dirty="0" smtClean="0"/>
              <a:t>HMDA data intake, processing, and disclosure are being updated to monitor markets more effectively</a:t>
            </a:r>
            <a:endParaRPr lang="en-US" b="1" dirty="0"/>
          </a:p>
        </p:txBody>
      </p:sp>
    </p:spTree>
    <p:extLst>
      <p:ext uri="{BB962C8B-B14F-4D97-AF65-F5344CB8AC3E}">
        <p14:creationId xmlns:p14="http://schemas.microsoft.com/office/powerpoint/2010/main" val="4098339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dataset, multiple uses</a:t>
            </a:r>
            <a:endParaRPr lang="en-US" dirty="0"/>
          </a:p>
        </p:txBody>
      </p:sp>
      <p:sp>
        <p:nvSpPr>
          <p:cNvPr id="3" name="Content Placeholder 2"/>
          <p:cNvSpPr>
            <a:spLocks noGrp="1"/>
          </p:cNvSpPr>
          <p:nvPr>
            <p:ph sz="half" idx="1"/>
          </p:nvPr>
        </p:nvSpPr>
        <p:spPr>
          <a:xfrm>
            <a:off x="457200" y="1350183"/>
            <a:ext cx="8133160" cy="4525963"/>
          </a:xfrm>
        </p:spPr>
        <p:txBody>
          <a:bodyPr/>
          <a:lstStyle/>
          <a:p>
            <a:pPr marL="285750" indent="-285750">
              <a:spcBef>
                <a:spcPts val="600"/>
              </a:spcBef>
              <a:spcAft>
                <a:spcPts val="600"/>
              </a:spcAft>
              <a:buFont typeface="Arial" pitchFamily="34" charset="0"/>
              <a:buChar char="•"/>
            </a:pPr>
            <a:r>
              <a:rPr lang="en-US" sz="1600" b="1" dirty="0"/>
              <a:t>Provide </a:t>
            </a:r>
            <a:r>
              <a:rPr lang="en-US" sz="1600" dirty="0"/>
              <a:t>the citizens and public officials of the U.S. </a:t>
            </a:r>
            <a:r>
              <a:rPr lang="en-US" sz="1600" b="1" dirty="0"/>
              <a:t>sufficient information</a:t>
            </a:r>
            <a:r>
              <a:rPr lang="en-US" sz="1600" dirty="0"/>
              <a:t>: </a:t>
            </a:r>
          </a:p>
          <a:p>
            <a:pPr marL="604838" lvl="1">
              <a:spcBef>
                <a:spcPts val="600"/>
              </a:spcBef>
              <a:spcAft>
                <a:spcPts val="600"/>
              </a:spcAft>
              <a:buFont typeface="Arial" pitchFamily="34" charset="0"/>
              <a:buChar char="•"/>
            </a:pPr>
            <a:r>
              <a:rPr lang="en-US" sz="1600" dirty="0"/>
              <a:t>to enable them to determine whether covered institutions are filling their obligations to serve the housing needs of the communities and neighborhoods in which they are located; </a:t>
            </a:r>
          </a:p>
          <a:p>
            <a:pPr marL="604838" lvl="1">
              <a:spcBef>
                <a:spcPts val="600"/>
              </a:spcBef>
              <a:spcAft>
                <a:spcPts val="600"/>
              </a:spcAft>
              <a:buFont typeface="Arial" pitchFamily="34" charset="0"/>
              <a:buChar char="•"/>
            </a:pPr>
            <a:r>
              <a:rPr lang="en-US" sz="1600" dirty="0"/>
              <a:t>to assist public officials in distributing public sector investments in a manner designed to improve the private environment; and </a:t>
            </a:r>
          </a:p>
          <a:p>
            <a:pPr marL="604838" lvl="1">
              <a:spcBef>
                <a:spcPts val="600"/>
              </a:spcBef>
              <a:spcAft>
                <a:spcPts val="600"/>
              </a:spcAft>
              <a:buFont typeface="Arial" pitchFamily="34" charset="0"/>
              <a:buChar char="•"/>
            </a:pPr>
            <a:r>
              <a:rPr lang="en-US" sz="1600" dirty="0"/>
              <a:t>to assist in identifying possible discriminatory lending patterns and enforcing antidiscrimination statutes</a:t>
            </a:r>
            <a:r>
              <a:rPr lang="en-US" dirty="0"/>
              <a:t>.</a:t>
            </a:r>
          </a:p>
          <a:p>
            <a:r>
              <a:rPr lang="en-US" sz="1600" b="1" dirty="0"/>
              <a:t>HMDA’s legislative history reveals consistent Congressional intent to get more data to the public, sooner</a:t>
            </a:r>
          </a:p>
          <a:p>
            <a:endParaRPr lang="en-US" dirty="0"/>
          </a:p>
        </p:txBody>
      </p:sp>
    </p:spTree>
    <p:extLst>
      <p:ext uri="{BB962C8B-B14F-4D97-AF65-F5344CB8AC3E}">
        <p14:creationId xmlns:p14="http://schemas.microsoft.com/office/powerpoint/2010/main" val="55051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great, but why collect it? </a:t>
            </a:r>
            <a:endParaRPr lang="en-US" dirty="0"/>
          </a:p>
        </p:txBody>
      </p:sp>
      <p:sp>
        <p:nvSpPr>
          <p:cNvPr id="6" name="TextBox 5"/>
          <p:cNvSpPr txBox="1"/>
          <p:nvPr/>
        </p:nvSpPr>
        <p:spPr>
          <a:xfrm>
            <a:off x="577133" y="1312068"/>
            <a:ext cx="29642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sz="2000" dirty="0" smtClean="0"/>
              <a:t>Urban Disinvestment</a:t>
            </a:r>
          </a:p>
          <a:p>
            <a:pPr marL="342900" indent="-342900">
              <a:lnSpc>
                <a:spcPct val="200000"/>
              </a:lnSpc>
              <a:buFont typeface="Arial" panose="020B0604020202020204" pitchFamily="34" charset="0"/>
              <a:buChar char="•"/>
            </a:pPr>
            <a:r>
              <a:rPr lang="en-US" sz="2000" dirty="0" smtClean="0">
                <a:ln>
                  <a:solidFill>
                    <a:srgbClr val="C00000"/>
                  </a:solidFill>
                </a:ln>
              </a:rPr>
              <a:t>Redlining</a:t>
            </a:r>
            <a:endParaRPr lang="en-US" sz="2000" dirty="0" smtClean="0"/>
          </a:p>
          <a:p>
            <a:pPr marL="342900" indent="-342900">
              <a:lnSpc>
                <a:spcPct val="200000"/>
              </a:lnSpc>
              <a:buFont typeface="Arial" panose="020B0604020202020204" pitchFamily="34" charset="0"/>
              <a:buChar char="•"/>
            </a:pPr>
            <a:r>
              <a:rPr lang="en-US" sz="2000" dirty="0" smtClean="0"/>
              <a:t>Discrimination</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06" y="1376124"/>
            <a:ext cx="5048955" cy="4525007"/>
          </a:xfrm>
          <a:prstGeom prst="rect">
            <a:avLst/>
          </a:prstGeom>
        </p:spPr>
      </p:pic>
      <p:sp>
        <p:nvSpPr>
          <p:cNvPr id="8" name="Content Placeholder 7"/>
          <p:cNvSpPr>
            <a:spLocks noGrp="1"/>
          </p:cNvSpPr>
          <p:nvPr>
            <p:ph sz="half" idx="1"/>
          </p:nvPr>
        </p:nvSpPr>
        <p:spPr/>
        <p:txBody>
          <a:bodyPr/>
          <a:lstStyle/>
          <a:p>
            <a:endParaRPr lang="en-US"/>
          </a:p>
        </p:txBody>
      </p:sp>
    </p:spTree>
    <p:extLst>
      <p:ext uri="{BB962C8B-B14F-4D97-AF65-F5344CB8AC3E}">
        <p14:creationId xmlns:p14="http://schemas.microsoft.com/office/powerpoint/2010/main" val="387326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HMDA’s </a:t>
            </a:r>
            <a:r>
              <a:rPr lang="en-US" dirty="0" err="1" smtClean="0"/>
              <a:t>microdata</a:t>
            </a:r>
            <a:r>
              <a:rPr lang="en-US" dirty="0" smtClean="0"/>
              <a:t> release</a:t>
            </a:r>
            <a:endParaRPr lang="en-US" dirty="0"/>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21" y="2761788"/>
            <a:ext cx="8191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20" y="3815253"/>
            <a:ext cx="85820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0421" y="5072062"/>
            <a:ext cx="8277939" cy="861774"/>
          </a:xfrm>
          <a:prstGeom prst="rect">
            <a:avLst/>
          </a:prstGeom>
          <a:noFill/>
        </p:spPr>
        <p:txBody>
          <a:bodyPr wrap="square" rtlCol="0">
            <a:spAutoFit/>
          </a:bodyPr>
          <a:lstStyle/>
          <a:p>
            <a:r>
              <a:rPr lang="en-US" sz="1600" dirty="0" smtClean="0"/>
              <a:t>New data fields are coming, stay tuned!</a:t>
            </a:r>
          </a:p>
          <a:p>
            <a:pPr marL="285750" indent="-285750">
              <a:buFont typeface="Arial" panose="020B0604020202020204" pitchFamily="34" charset="0"/>
              <a:buChar char="•"/>
            </a:pPr>
            <a:r>
              <a:rPr lang="en-US" sz="1600" dirty="0" smtClean="0"/>
              <a:t>The LAR data fields and definitions will be available 8/2015.</a:t>
            </a:r>
          </a:p>
          <a:p>
            <a:pPr marL="285750" indent="-285750">
              <a:buFont typeface="Arial" panose="020B0604020202020204" pitchFamily="34" charset="0"/>
              <a:buChar char="•"/>
            </a:pPr>
            <a:r>
              <a:rPr lang="en-US" sz="1600" dirty="0" smtClean="0"/>
              <a:t>LAR datasets incorporating the new data fields will be published in 3/2018.</a:t>
            </a:r>
          </a:p>
        </p:txBody>
      </p:sp>
      <p:sp>
        <p:nvSpPr>
          <p:cNvPr id="6" name="TextBox 5"/>
          <p:cNvSpPr txBox="1"/>
          <p:nvPr/>
        </p:nvSpPr>
        <p:spPr>
          <a:xfrm>
            <a:off x="510421" y="1158240"/>
            <a:ext cx="5299849" cy="1354217"/>
          </a:xfrm>
          <a:prstGeom prst="rect">
            <a:avLst/>
          </a:prstGeom>
          <a:noFill/>
        </p:spPr>
        <p:txBody>
          <a:bodyPr wrap="none" rtlCol="0">
            <a:spAutoFit/>
          </a:bodyPr>
          <a:lstStyle/>
          <a:p>
            <a:r>
              <a:rPr lang="en-US" sz="1600" dirty="0"/>
              <a:t>LAR: Loan Application </a:t>
            </a:r>
            <a:r>
              <a:rPr lang="en-US" sz="1600" dirty="0" smtClean="0"/>
              <a:t>Register</a:t>
            </a:r>
          </a:p>
          <a:p>
            <a:pPr marL="285750" indent="-285750">
              <a:buFont typeface="Arial" panose="020B0604020202020204" pitchFamily="34" charset="0"/>
              <a:buChar char="•"/>
            </a:pPr>
            <a:r>
              <a:rPr lang="en-US" sz="1600" dirty="0" smtClean="0"/>
              <a:t>Annual release</a:t>
            </a:r>
            <a:r>
              <a:rPr lang="en-US" sz="1600" dirty="0"/>
              <a:t>	</a:t>
            </a:r>
            <a:endParaRPr lang="en-US" sz="1600" dirty="0" smtClean="0"/>
          </a:p>
          <a:p>
            <a:pPr marL="285750" indent="-285750">
              <a:buFont typeface="Arial" panose="020B0604020202020204" pitchFamily="34" charset="0"/>
              <a:buChar char="•"/>
            </a:pPr>
            <a:r>
              <a:rPr lang="en-US" sz="1600" dirty="0" smtClean="0"/>
              <a:t>39 public data fields</a:t>
            </a:r>
          </a:p>
          <a:p>
            <a:pPr marL="285750" indent="-285750">
              <a:buFont typeface="Arial" panose="020B0604020202020204" pitchFamily="34" charset="0"/>
              <a:buChar char="•"/>
            </a:pPr>
            <a:r>
              <a:rPr lang="en-US" sz="1600" dirty="0" smtClean="0"/>
              <a:t>Aggregated data available at www.FFIEC.gov/HMDA</a:t>
            </a:r>
          </a:p>
          <a:p>
            <a:endParaRPr lang="en-US" dirty="0"/>
          </a:p>
        </p:txBody>
      </p:sp>
    </p:spTree>
    <p:extLst>
      <p:ext uri="{BB962C8B-B14F-4D97-AF65-F5344CB8AC3E}">
        <p14:creationId xmlns:p14="http://schemas.microsoft.com/office/powerpoint/2010/main" val="157035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057908828"/>
              </p:ext>
            </p:extLst>
          </p:nvPr>
        </p:nvGraphicFramePr>
        <p:xfrm>
          <a:off x="546020" y="1630363"/>
          <a:ext cx="4856560" cy="2123440"/>
        </p:xfrm>
        <a:graphic>
          <a:graphicData uri="http://schemas.openxmlformats.org/drawingml/2006/table">
            <a:tbl>
              <a:tblPr firstRow="1" bandRow="1">
                <a:tableStyleId>{5C22544A-7EE6-4342-B048-85BDC9FD1C3A}</a:tableStyleId>
              </a:tblPr>
              <a:tblGrid>
                <a:gridCol w="2128600"/>
                <a:gridCol w="2727960"/>
              </a:tblGrid>
              <a:tr h="0">
                <a:tc>
                  <a:txBody>
                    <a:bodyPr/>
                    <a:lstStyle/>
                    <a:p>
                      <a:r>
                        <a:rPr lang="en-US" dirty="0" smtClean="0"/>
                        <a:t>Tract Category</a:t>
                      </a:r>
                      <a:endParaRPr lang="en-US" dirty="0"/>
                    </a:p>
                  </a:txBody>
                  <a:tcPr>
                    <a:solidFill>
                      <a:srgbClr val="00B050"/>
                    </a:solidFill>
                  </a:tcPr>
                </a:tc>
                <a:tc>
                  <a:txBody>
                    <a:bodyPr/>
                    <a:lstStyle/>
                    <a:p>
                      <a:r>
                        <a:rPr lang="en-US" dirty="0" smtClean="0"/>
                        <a:t>Minority</a:t>
                      </a:r>
                      <a:r>
                        <a:rPr lang="en-US" baseline="0" dirty="0" smtClean="0"/>
                        <a:t> population %</a:t>
                      </a:r>
                      <a:endParaRPr lang="en-US" dirty="0"/>
                    </a:p>
                  </a:txBody>
                  <a:tcPr>
                    <a:solidFill>
                      <a:srgbClr val="00B050"/>
                    </a:solidFill>
                  </a:tcPr>
                </a:tc>
              </a:tr>
              <a:tr h="370840">
                <a:tc>
                  <a:txBody>
                    <a:bodyPr/>
                    <a:lstStyle/>
                    <a:p>
                      <a:r>
                        <a:rPr lang="en-US" dirty="0" smtClean="0"/>
                        <a:t>Low minority</a:t>
                      </a:r>
                      <a:endParaRPr lang="en-US" dirty="0"/>
                    </a:p>
                  </a:txBody>
                  <a:tcPr/>
                </a:tc>
                <a:tc>
                  <a:txBody>
                    <a:bodyPr/>
                    <a:lstStyle/>
                    <a:p>
                      <a:r>
                        <a:rPr lang="en-US" dirty="0" smtClean="0"/>
                        <a:t>&lt;= 30%</a:t>
                      </a:r>
                      <a:endParaRPr lang="en-US" dirty="0"/>
                    </a:p>
                  </a:txBody>
                  <a:tcPr/>
                </a:tc>
              </a:tr>
              <a:tr h="370840">
                <a:tc>
                  <a:txBody>
                    <a:bodyPr/>
                    <a:lstStyle/>
                    <a:p>
                      <a:r>
                        <a:rPr lang="en-US" dirty="0" smtClean="0"/>
                        <a:t>Middle minority</a:t>
                      </a:r>
                      <a:endParaRPr lang="en-US" dirty="0"/>
                    </a:p>
                  </a:txBody>
                  <a:tcPr/>
                </a:tc>
                <a:tc>
                  <a:txBody>
                    <a:bodyPr/>
                    <a:lstStyle/>
                    <a:p>
                      <a:r>
                        <a:rPr lang="en-US" dirty="0" smtClean="0"/>
                        <a:t>30.01</a:t>
                      </a:r>
                      <a:r>
                        <a:rPr lang="en-US" baseline="0" dirty="0" smtClean="0"/>
                        <a:t> to 50%</a:t>
                      </a:r>
                      <a:endParaRPr lang="en-US" dirty="0"/>
                    </a:p>
                  </a:txBody>
                  <a:tcPr/>
                </a:tc>
              </a:tr>
              <a:tr h="370840">
                <a:tc>
                  <a:txBody>
                    <a:bodyPr/>
                    <a:lstStyle/>
                    <a:p>
                      <a:r>
                        <a:rPr lang="en-US" dirty="0" smtClean="0"/>
                        <a:t>Upper minority</a:t>
                      </a:r>
                      <a:endParaRPr lang="en-US" dirty="0"/>
                    </a:p>
                  </a:txBody>
                  <a:tcPr/>
                </a:tc>
                <a:tc>
                  <a:txBody>
                    <a:bodyPr/>
                    <a:lstStyle/>
                    <a:p>
                      <a:r>
                        <a:rPr lang="en-US" dirty="0" smtClean="0"/>
                        <a:t>50.01 to 80%</a:t>
                      </a:r>
                      <a:endParaRPr lang="en-US" dirty="0"/>
                    </a:p>
                  </a:txBody>
                  <a:tcPr/>
                </a:tc>
              </a:tr>
              <a:tr h="370840">
                <a:tc>
                  <a:txBody>
                    <a:bodyPr/>
                    <a:lstStyle/>
                    <a:p>
                      <a:r>
                        <a:rPr lang="en-US" dirty="0" smtClean="0"/>
                        <a:t>High minority</a:t>
                      </a:r>
                      <a:endParaRPr lang="en-US" dirty="0"/>
                    </a:p>
                  </a:txBody>
                  <a:tcPr/>
                </a:tc>
                <a:tc>
                  <a:txBody>
                    <a:bodyPr/>
                    <a:lstStyle/>
                    <a:p>
                      <a:r>
                        <a:rPr lang="en-US" dirty="0" smtClean="0"/>
                        <a:t>&gt;80%</a:t>
                      </a:r>
                      <a:endParaRPr lang="en-US" dirty="0"/>
                    </a:p>
                  </a:txBody>
                  <a:tcPr/>
                </a:tc>
              </a:tr>
            </a:tbl>
          </a:graphicData>
        </a:graphic>
      </p:graphicFrame>
      <p:sp>
        <p:nvSpPr>
          <p:cNvPr id="5" name="TextBox 4"/>
          <p:cNvSpPr txBox="1"/>
          <p:nvPr/>
        </p:nvSpPr>
        <p:spPr>
          <a:xfrm>
            <a:off x="477440" y="1181100"/>
            <a:ext cx="8044190" cy="369332"/>
          </a:xfrm>
          <a:prstGeom prst="rect">
            <a:avLst/>
          </a:prstGeom>
          <a:noFill/>
        </p:spPr>
        <p:txBody>
          <a:bodyPr wrap="none" rtlCol="0">
            <a:spAutoFit/>
          </a:bodyPr>
          <a:lstStyle/>
          <a:p>
            <a:r>
              <a:rPr lang="en-US" dirty="0" smtClean="0"/>
              <a:t>1) Tracts were grouped by minority population concentration for visualization</a:t>
            </a:r>
            <a:endParaRPr lang="en-US" dirty="0"/>
          </a:p>
        </p:txBody>
      </p:sp>
      <p:sp>
        <p:nvSpPr>
          <p:cNvPr id="6" name="TextBox 5"/>
          <p:cNvSpPr txBox="1"/>
          <p:nvPr/>
        </p:nvSpPr>
        <p:spPr>
          <a:xfrm>
            <a:off x="477440" y="4141708"/>
            <a:ext cx="7580921" cy="646331"/>
          </a:xfrm>
          <a:prstGeom prst="rect">
            <a:avLst/>
          </a:prstGeom>
          <a:noFill/>
        </p:spPr>
        <p:txBody>
          <a:bodyPr wrap="none" rtlCol="0">
            <a:spAutoFit/>
          </a:bodyPr>
          <a:lstStyle/>
          <a:p>
            <a:r>
              <a:rPr lang="en-US" dirty="0" smtClean="0"/>
              <a:t>2) Loans were split by minority status as determined by the FFIEC</a:t>
            </a:r>
          </a:p>
          <a:p>
            <a:pPr marL="742950" lvl="1" indent="-285750">
              <a:buFont typeface="Arial" panose="020B0604020202020204" pitchFamily="34" charset="0"/>
              <a:buChar char="•"/>
            </a:pPr>
            <a:r>
              <a:rPr lang="en-US" dirty="0" smtClean="0"/>
              <a:t>1 = minority application/loan, 0 = non-minority application/loan</a:t>
            </a:r>
            <a:endParaRPr lang="en-US" dirty="0"/>
          </a:p>
        </p:txBody>
      </p:sp>
    </p:spTree>
    <p:extLst>
      <p:ext uri="{BB962C8B-B14F-4D97-AF65-F5344CB8AC3E}">
        <p14:creationId xmlns:p14="http://schemas.microsoft.com/office/powerpoint/2010/main" val="793885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market participation by minorities</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6304" y="1527048"/>
            <a:ext cx="4279392" cy="3209544"/>
          </a:xfr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704" y="1527048"/>
            <a:ext cx="4279392" cy="3209544"/>
          </a:xfrm>
          <a:prstGeom prst="rect">
            <a:avLst/>
          </a:prstGeom>
        </p:spPr>
      </p:pic>
    </p:spTree>
    <p:extLst>
      <p:ext uri="{BB962C8B-B14F-4D97-AF65-F5344CB8AC3E}">
        <p14:creationId xmlns:p14="http://schemas.microsoft.com/office/powerpoint/2010/main" val="110973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rates scale by minority population concentration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313" y="1521299"/>
            <a:ext cx="4274396" cy="32057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81" y="1527048"/>
            <a:ext cx="4279392" cy="3209544"/>
          </a:xfrm>
          <a:prstGeom prst="rect">
            <a:avLst/>
          </a:prstGeom>
        </p:spPr>
      </p:pic>
    </p:spTree>
    <p:extLst>
      <p:ext uri="{BB962C8B-B14F-4D97-AF65-F5344CB8AC3E}">
        <p14:creationId xmlns:p14="http://schemas.microsoft.com/office/powerpoint/2010/main" val="84290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Communities with low minority populations recovered more quickly</a:t>
            </a:r>
            <a:endParaRPr lang="en-US" dirty="0"/>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6304" y="1527048"/>
            <a:ext cx="4279392" cy="3209544"/>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704" y="1527048"/>
            <a:ext cx="4279392" cy="3209544"/>
          </a:xfrm>
          <a:prstGeom prst="rect">
            <a:avLst/>
          </a:prstGeom>
        </p:spPr>
      </p:pic>
    </p:spTree>
    <p:extLst>
      <p:ext uri="{BB962C8B-B14F-4D97-AF65-F5344CB8AC3E}">
        <p14:creationId xmlns:p14="http://schemas.microsoft.com/office/powerpoint/2010/main" val="3150793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values track income levels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304" y="1527048"/>
            <a:ext cx="4279392" cy="32095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704" y="1527048"/>
            <a:ext cx="4279392" cy="3209544"/>
          </a:xfrm>
          <a:prstGeom prst="rect">
            <a:avLst/>
          </a:prstGeom>
        </p:spPr>
      </p:pic>
    </p:spTree>
    <p:extLst>
      <p:ext uri="{BB962C8B-B14F-4D97-AF65-F5344CB8AC3E}">
        <p14:creationId xmlns:p14="http://schemas.microsoft.com/office/powerpoint/2010/main" val="8012876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CFPB 2014 1">
      <a:dk1>
        <a:srgbClr val="101820"/>
      </a:dk1>
      <a:lt1>
        <a:srgbClr val="FFFFFF"/>
      </a:lt1>
      <a:dk2>
        <a:srgbClr val="2CB34A"/>
      </a:dk2>
      <a:lt2>
        <a:srgbClr val="ADDC91"/>
      </a:lt2>
      <a:accent1>
        <a:srgbClr val="DBEDD4"/>
      </a:accent1>
      <a:accent2>
        <a:srgbClr val="75787B"/>
      </a:accent2>
      <a:accent3>
        <a:srgbClr val="BABBBD"/>
      </a:accent3>
      <a:accent4>
        <a:srgbClr val="005E5D"/>
      </a:accent4>
      <a:accent5>
        <a:srgbClr val="0072CE"/>
      </a:accent5>
      <a:accent6>
        <a:srgbClr val="796E65"/>
      </a:accent6>
      <a:hlink>
        <a:srgbClr val="0072CE"/>
      </a:hlink>
      <a:folHlink>
        <a:srgbClr val="0072CE"/>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blank">
  <a:themeElements>
    <a:clrScheme name="CFPB">
      <a:dk1>
        <a:srgbClr val="000000"/>
      </a:dk1>
      <a:lt1>
        <a:srgbClr val="FFFFFF"/>
      </a:lt1>
      <a:dk2>
        <a:srgbClr val="245D21"/>
      </a:dk2>
      <a:lt2>
        <a:srgbClr val="808080"/>
      </a:lt2>
      <a:accent1>
        <a:srgbClr val="3FA13A"/>
      </a:accent1>
      <a:accent2>
        <a:srgbClr val="C0370C"/>
      </a:accent2>
      <a:accent3>
        <a:srgbClr val="3399FF"/>
      </a:accent3>
      <a:accent4>
        <a:srgbClr val="2D2D8A"/>
      </a:accent4>
      <a:accent5>
        <a:srgbClr val="E58301"/>
      </a:accent5>
      <a:accent6>
        <a:srgbClr val="6639E3"/>
      </a:accent6>
      <a:hlink>
        <a:srgbClr val="3FA13A"/>
      </a:hlink>
      <a:folHlink>
        <a:srgbClr val="99CC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err="1" smtClean="0">
            <a:ln>
              <a:noFill/>
            </a:ln>
            <a:solidFill>
              <a:schemeClr val="bg1"/>
            </a:solidFill>
            <a:effectLst/>
            <a:ea typeface="ヒラギノ角ゴ ProN W3" charset="-128"/>
            <a:cs typeface="ヒラギノ角ゴ ProN W3" charset="-128"/>
            <a:sym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defRPr>
        </a:defPPr>
      </a:lstStyle>
    </a:lnDef>
    <a:txDef>
      <a:spPr>
        <a:noFill/>
      </a:spPr>
      <a:bodyPr wrap="square" rtlCol="0">
        <a:spAutoFit/>
      </a:bodyPr>
      <a:lstStyle>
        <a:defPPr>
          <a:defRPr sz="1400" dirty="0" err="1" smtClean="0">
            <a:latin typeface="+mn-lt"/>
          </a:defRPr>
        </a:defPPr>
      </a:lstStyle>
    </a:txDef>
  </a:objectDefaults>
  <a:extraClrSchemeLst>
    <a:extraClrScheme>
      <a:clrScheme name="left nav no pg #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13926</TotalTime>
  <Words>578</Words>
  <Application>Microsoft Office PowerPoint</Application>
  <PresentationFormat>On-screen Show (4:3)</PresentationFormat>
  <Paragraphs>74</Paragraphs>
  <Slides>12</Slides>
  <Notes>5</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3_blank</vt:lpstr>
      <vt:lpstr>A case for transparency: How HMDA informs policy </vt:lpstr>
      <vt:lpstr>One dataset, multiple uses</vt:lpstr>
      <vt:lpstr>Data is great, but why collect it? </vt:lpstr>
      <vt:lpstr>HMDA’s microdata release</vt:lpstr>
      <vt:lpstr>Data processing </vt:lpstr>
      <vt:lpstr>Declining market participation by minorities</vt:lpstr>
      <vt:lpstr>Approval rates scale by minority population concentration</vt:lpstr>
      <vt:lpstr>Communities with low minority populations recovered more quickly</vt:lpstr>
      <vt:lpstr>Loan values track income levels</vt:lpstr>
      <vt:lpstr>Disparate impacts are a result of economic exclusion</vt:lpstr>
      <vt:lpstr>Feature importances indicate correlation among predictors</vt:lpstr>
      <vt:lpstr>What is the shape of things to come?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CFPB User</dc:creator>
  <cp:lastModifiedBy>Roell, Kibrael (CFPB)</cp:lastModifiedBy>
  <cp:revision>258</cp:revision>
  <cp:lastPrinted>2015-03-11T19:42:55Z</cp:lastPrinted>
  <dcterms:created xsi:type="dcterms:W3CDTF">2012-11-19T20:41:22Z</dcterms:created>
  <dcterms:modified xsi:type="dcterms:W3CDTF">2015-03-11T21:42:30Z</dcterms:modified>
</cp:coreProperties>
</file>