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2"/>
  </p:notesMasterIdLst>
  <p:sldIdLst>
    <p:sldId id="807" r:id="rId2"/>
    <p:sldId id="340" r:id="rId3"/>
    <p:sldId id="808" r:id="rId4"/>
    <p:sldId id="810" r:id="rId5"/>
    <p:sldId id="811" r:id="rId6"/>
    <p:sldId id="813" r:id="rId7"/>
    <p:sldId id="815" r:id="rId8"/>
    <p:sldId id="816" r:id="rId9"/>
    <p:sldId id="817" r:id="rId10"/>
    <p:sldId id="818" r:id="rId1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1E6"/>
    <a:srgbClr val="4AB7E2"/>
    <a:srgbClr val="24A8DC"/>
    <a:srgbClr val="47494D"/>
    <a:srgbClr val="49474D"/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0072" autoAdjust="0"/>
  </p:normalViewPr>
  <p:slideViewPr>
    <p:cSldViewPr>
      <p:cViewPr varScale="1">
        <p:scale>
          <a:sx n="115" d="100"/>
          <a:sy n="115" d="100"/>
        </p:scale>
        <p:origin x="-672" y="-10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I. Quick intro</a:t>
            </a:r>
            <a:b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Ii. approach</a:t>
            </a:r>
            <a:b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II. challenges</a:t>
            </a:r>
            <a:b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solidFill>
                <a:schemeClr val="bg1"/>
              </a:solidFill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2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Quick intro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Q&amp;A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16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Quick intro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1202" name="Picture 2" descr="https://kaggle2.blob.core.windows.net/competitions/kaggle/4031/media/axa_tr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1721047"/>
            <a:ext cx="3406776" cy="3193853"/>
          </a:xfrm>
          <a:prstGeom prst="rect">
            <a:avLst/>
          </a:prstGeom>
          <a:noFill/>
          <a:ln w="12700">
            <a:solidFill>
              <a:srgbClr val="64C1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03361" y="2360355"/>
            <a:ext cx="3559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i="1" dirty="0" smtClean="0">
                <a:solidFill>
                  <a:srgbClr val="64C1E6"/>
                </a:solidFill>
              </a:rPr>
              <a:t>Sponsor: </a:t>
            </a:r>
            <a:r>
              <a:rPr lang="en-US" sz="1400" dirty="0" smtClean="0">
                <a:solidFill>
                  <a:schemeClr val="bg1"/>
                </a:solidFill>
              </a:rPr>
              <a:t>AXA</a:t>
            </a:r>
            <a:r>
              <a:rPr lang="en-US" sz="1400" dirty="0">
                <a:solidFill>
                  <a:schemeClr val="bg1"/>
                </a:solidFill>
              </a:rPr>
              <a:t> is a </a:t>
            </a:r>
            <a:r>
              <a:rPr lang="en-US" sz="1400" dirty="0" smtClean="0">
                <a:solidFill>
                  <a:schemeClr val="bg1"/>
                </a:solidFill>
              </a:rPr>
              <a:t>French investment banking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dirty="0" smtClean="0">
                <a:solidFill>
                  <a:schemeClr val="bg1"/>
                </a:solidFill>
              </a:rPr>
              <a:t>firm interested in predicting driving characteristics</a:t>
            </a:r>
          </a:p>
          <a:p>
            <a:pPr algn="l"/>
            <a:endParaRPr lang="en-US" sz="1400" dirty="0" smtClean="0">
              <a:solidFill>
                <a:schemeClr val="bg1"/>
              </a:solidFill>
            </a:endParaRP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i="1" dirty="0" smtClean="0">
                <a:solidFill>
                  <a:srgbClr val="64C1E6"/>
                </a:solidFill>
              </a:rPr>
              <a:t>Competition Basics</a:t>
            </a:r>
            <a:r>
              <a:rPr lang="en-US" sz="1400" dirty="0" smtClean="0">
                <a:solidFill>
                  <a:srgbClr val="64C1E6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Use </a:t>
            </a:r>
            <a:r>
              <a:rPr lang="en-US" sz="1400" dirty="0" smtClean="0">
                <a:solidFill>
                  <a:schemeClr val="bg1"/>
                </a:solidFill>
              </a:rPr>
              <a:t>GPS driving </a:t>
            </a:r>
            <a:r>
              <a:rPr lang="en-US" sz="1400" dirty="0">
                <a:solidFill>
                  <a:schemeClr val="bg1"/>
                </a:solidFill>
              </a:rPr>
              <a:t>data to </a:t>
            </a:r>
            <a:r>
              <a:rPr lang="en-US" sz="1400" dirty="0" smtClean="0">
                <a:solidFill>
                  <a:schemeClr val="bg1"/>
                </a:solidFill>
              </a:rPr>
              <a:t>model a </a:t>
            </a:r>
            <a:r>
              <a:rPr lang="en-US" sz="1400" dirty="0">
                <a:solidFill>
                  <a:schemeClr val="bg1"/>
                </a:solidFill>
              </a:rPr>
              <a:t>driver </a:t>
            </a:r>
            <a:r>
              <a:rPr lang="en-US" sz="1400" dirty="0" smtClean="0">
                <a:solidFill>
                  <a:schemeClr val="bg1"/>
                </a:solidFill>
              </a:rPr>
              <a:t>signature for 3000+ drivers, then use signatures to identify fake drives inserted for each driver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675" y="1649968"/>
            <a:ext cx="408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64C1E6"/>
                </a:solidFill>
              </a:rPr>
              <a:t>Driver Telematics Analysis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4" y="2403551"/>
            <a:ext cx="685800" cy="68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138737" y="901125"/>
            <a:ext cx="3711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64C1E6"/>
                </a:solidFill>
              </a:rPr>
              <a:t>$</a:t>
            </a:r>
            <a:r>
              <a:rPr lang="en-US" sz="1600" dirty="0" smtClean="0">
                <a:solidFill>
                  <a:srgbClr val="64C1E6"/>
                </a:solidFill>
              </a:rPr>
              <a:t>30,000 </a:t>
            </a:r>
            <a:r>
              <a:rPr lang="en-US" sz="1200" i="1" dirty="0" smtClean="0">
                <a:solidFill>
                  <a:srgbClr val="64C1E6"/>
                </a:solidFill>
              </a:rPr>
              <a:t>prize</a:t>
            </a:r>
            <a:endParaRPr lang="en-US" sz="1600" i="1" dirty="0" smtClean="0">
              <a:solidFill>
                <a:srgbClr val="64C1E6"/>
              </a:solidFill>
            </a:endParaRPr>
          </a:p>
          <a:p>
            <a:pPr algn="r"/>
            <a:r>
              <a:rPr lang="en-US" sz="1600" dirty="0" smtClean="0">
                <a:solidFill>
                  <a:srgbClr val="64C1E6"/>
                </a:solidFill>
              </a:rPr>
              <a:t>1,568 </a:t>
            </a:r>
            <a:r>
              <a:rPr lang="en-US" sz="1200" i="1" dirty="0">
                <a:solidFill>
                  <a:srgbClr val="64C1E6"/>
                </a:solidFill>
              </a:rPr>
              <a:t>teams</a:t>
            </a:r>
          </a:p>
        </p:txBody>
      </p:sp>
      <p:pic>
        <p:nvPicPr>
          <p:cNvPr id="51207" name="Picture 7" descr="http://www.clipartbest.com/cliparts/pT5/7xb/pT57xb5n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51" y="3543300"/>
            <a:ext cx="760486" cy="76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QUICK INTRO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Quick intro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QUICK INTRO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68" y="2171700"/>
            <a:ext cx="105891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344595" y="1280236"/>
            <a:ext cx="1947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64C1E6"/>
                </a:solidFill>
              </a:rPr>
              <a:t>Submission</a:t>
            </a:r>
            <a:endParaRPr lang="en-US" sz="1800" b="1" dirty="0">
              <a:solidFill>
                <a:srgbClr val="64C1E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0537" y="1257300"/>
            <a:ext cx="1752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 smtClean="0">
                <a:solidFill>
                  <a:srgbClr val="64C1E6"/>
                </a:solidFill>
              </a:rPr>
              <a:t>Data</a:t>
            </a:r>
            <a:endParaRPr lang="en-US" sz="1800" b="1" dirty="0">
              <a:solidFill>
                <a:srgbClr val="64C1E6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300537" y="3162300"/>
            <a:ext cx="762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510337" y="3162300"/>
            <a:ext cx="762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4833937" y="2633127"/>
            <a:ext cx="19478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800" b="1" dirty="0" smtClean="0">
                <a:solidFill>
                  <a:srgbClr val="64C1E6"/>
                </a:solidFill>
              </a:rPr>
              <a:t>?</a:t>
            </a:r>
            <a:endParaRPr lang="en-US" sz="6800" b="1" dirty="0">
              <a:solidFill>
                <a:srgbClr val="64C1E6"/>
              </a:solidFill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" y="2080106"/>
            <a:ext cx="733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698546"/>
            <a:ext cx="1105463" cy="176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01" y="2474537"/>
            <a:ext cx="586827" cy="152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14337" y="1787723"/>
            <a:ext cx="1109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64C1E6"/>
                </a:solidFill>
              </a:rPr>
              <a:t>Drivers</a:t>
            </a:r>
            <a:endParaRPr lang="en-US" sz="1400" b="1" dirty="0">
              <a:solidFill>
                <a:srgbClr val="64C1E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4337" y="4012070"/>
            <a:ext cx="11096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64C1E6"/>
                </a:solidFill>
              </a:rPr>
              <a:t>3612</a:t>
            </a:r>
          </a:p>
          <a:p>
            <a:r>
              <a:rPr lang="en-US" sz="1100" b="1" dirty="0">
                <a:solidFill>
                  <a:srgbClr val="64C1E6"/>
                </a:solidFill>
              </a:rPr>
              <a:t>t</a:t>
            </a:r>
            <a:r>
              <a:rPr lang="en-US" sz="1100" b="1" dirty="0" smtClean="0">
                <a:solidFill>
                  <a:srgbClr val="64C1E6"/>
                </a:solidFill>
              </a:rPr>
              <a:t>otal</a:t>
            </a:r>
            <a:endParaRPr lang="en-US" sz="1100" b="1" dirty="0">
              <a:solidFill>
                <a:srgbClr val="64C1E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4583" y="2170211"/>
            <a:ext cx="1109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64C1E6"/>
                </a:solidFill>
              </a:rPr>
              <a:t>Drives</a:t>
            </a:r>
            <a:endParaRPr lang="en-US" sz="1400" b="1" dirty="0">
              <a:solidFill>
                <a:srgbClr val="64C1E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44583" y="4000500"/>
            <a:ext cx="11096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64C1E6"/>
                </a:solidFill>
              </a:rPr>
              <a:t>200</a:t>
            </a:r>
          </a:p>
          <a:p>
            <a:r>
              <a:rPr lang="en-US" sz="1100" b="1" dirty="0" smtClean="0">
                <a:solidFill>
                  <a:srgbClr val="64C1E6"/>
                </a:solidFill>
              </a:rPr>
              <a:t>each</a:t>
            </a:r>
            <a:endParaRPr lang="en-US" sz="1100" b="1" dirty="0">
              <a:solidFill>
                <a:srgbClr val="64C1E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28875" y="2400300"/>
            <a:ext cx="11096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64C1E6"/>
                </a:solidFill>
              </a:rPr>
              <a:t>Drive</a:t>
            </a:r>
            <a:endParaRPr lang="en-US" sz="1400" b="1" dirty="0">
              <a:solidFill>
                <a:srgbClr val="64C1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28875" y="4459663"/>
            <a:ext cx="11096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64C1E6"/>
                </a:solidFill>
              </a:rPr>
              <a:t>~1000</a:t>
            </a:r>
          </a:p>
          <a:p>
            <a:r>
              <a:rPr lang="en-US" sz="1100" b="1" dirty="0" smtClean="0">
                <a:solidFill>
                  <a:srgbClr val="64C1E6"/>
                </a:solidFill>
              </a:rPr>
              <a:t>each</a:t>
            </a:r>
            <a:endParaRPr lang="en-US" sz="1100" b="1" dirty="0">
              <a:solidFill>
                <a:srgbClr val="64C1E6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534338" y="4192963"/>
            <a:ext cx="53340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64C1E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>
          <a:xfrm>
            <a:off x="3823983" y="4326313"/>
            <a:ext cx="11096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64C1E6"/>
                </a:solidFill>
              </a:rPr>
              <a:t>Is this actually Driver 2?</a:t>
            </a:r>
            <a:endParaRPr lang="en-US" sz="1100" b="1" dirty="0">
              <a:solidFill>
                <a:srgbClr val="64C1E6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2457" y="2518827"/>
            <a:ext cx="727580" cy="228600"/>
          </a:xfrm>
          <a:prstGeom prst="rect">
            <a:avLst/>
          </a:prstGeom>
          <a:noFill/>
          <a:ln w="25400" cap="flat" cmpd="sng" algn="ctr">
            <a:solidFill>
              <a:srgbClr val="64C1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 bwMode="auto">
          <a:xfrm>
            <a:off x="1330037" y="2633127"/>
            <a:ext cx="275964" cy="114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64C1E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1592147" y="2628425"/>
            <a:ext cx="600681" cy="209787"/>
          </a:xfrm>
          <a:prstGeom prst="rect">
            <a:avLst/>
          </a:prstGeom>
          <a:noFill/>
          <a:ln w="25400" cap="flat" cmpd="sng" algn="ctr">
            <a:solidFill>
              <a:srgbClr val="64C1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 bwMode="auto">
          <a:xfrm>
            <a:off x="2192828" y="2733319"/>
            <a:ext cx="236047" cy="1048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64C1E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2429914" y="2698545"/>
            <a:ext cx="1108623" cy="1761117"/>
          </a:xfrm>
          <a:prstGeom prst="rect">
            <a:avLst/>
          </a:prstGeom>
          <a:noFill/>
          <a:ln w="25400" cap="flat" cmpd="sng" algn="ctr">
            <a:solidFill>
              <a:srgbClr val="64C1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62536" y="2149495"/>
            <a:ext cx="1429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64C1E6"/>
                </a:solidFill>
              </a:rPr>
              <a:t>Model</a:t>
            </a:r>
            <a:endParaRPr lang="en-US" sz="1800" b="1" dirty="0">
              <a:solidFill>
                <a:srgbClr val="64C1E6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3419799" y="2247900"/>
            <a:ext cx="347338" cy="4506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64C1E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Rectangle 47"/>
          <p:cNvSpPr/>
          <p:nvPr/>
        </p:nvSpPr>
        <p:spPr>
          <a:xfrm>
            <a:off x="3823983" y="1672440"/>
            <a:ext cx="11096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64C1E6"/>
                </a:solidFill>
              </a:rPr>
              <a:t>X and Y coordinates every second</a:t>
            </a:r>
            <a:endParaRPr lang="en-US" sz="1100" b="1" dirty="0">
              <a:solidFill>
                <a:srgbClr val="64C1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89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Quick intro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4274" name="Picture 2" descr="Move mouse ov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88" y="1447800"/>
            <a:ext cx="5316548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69927" y="1295400"/>
            <a:ext cx="276381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Picking a Model</a:t>
            </a:r>
          </a:p>
          <a:p>
            <a:pPr algn="l"/>
            <a:endParaRPr lang="en-US" sz="1400" b="1" u="sng" dirty="0" smtClean="0">
              <a:solidFill>
                <a:srgbClr val="64C1E6"/>
              </a:solidFill>
            </a:endParaRPr>
          </a:p>
          <a:p>
            <a:pPr algn="l"/>
            <a:r>
              <a:rPr lang="en-US" sz="1400" b="1" dirty="0" smtClean="0">
                <a:solidFill>
                  <a:srgbClr val="64C1E6"/>
                </a:solidFill>
              </a:rPr>
              <a:t>I have:</a:t>
            </a:r>
          </a:p>
          <a:p>
            <a:pPr algn="l"/>
            <a:endParaRPr lang="en-US" sz="1100" b="1" dirty="0" smtClean="0">
              <a:solidFill>
                <a:srgbClr val="64C1E6"/>
              </a:solidFill>
            </a:endParaRPr>
          </a:p>
          <a:p>
            <a:pPr marL="457200" lvl="1" indent="-223838" algn="l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Unlabeled data (</a:t>
            </a:r>
            <a:r>
              <a:rPr lang="en-US" sz="1200" b="1" dirty="0" smtClean="0">
                <a:solidFill>
                  <a:srgbClr val="64C1E6"/>
                </a:solidFill>
              </a:rPr>
              <a:t>K-means?</a:t>
            </a:r>
            <a:r>
              <a:rPr lang="en-US" sz="1200" b="1" dirty="0" smtClean="0">
                <a:solidFill>
                  <a:schemeClr val="bg1"/>
                </a:solidFill>
              </a:rPr>
              <a:t>)</a:t>
            </a:r>
          </a:p>
          <a:p>
            <a:pPr marL="457200" lvl="1" indent="-223838" algn="l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marL="457200" lvl="1" indent="-223838" algn="l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Large-scale, divided data      (</a:t>
            </a:r>
            <a:r>
              <a:rPr lang="en-US" sz="1200" b="1" dirty="0" smtClean="0">
                <a:solidFill>
                  <a:srgbClr val="64C1E6"/>
                </a:solidFill>
              </a:rPr>
              <a:t>something simpler?</a:t>
            </a:r>
            <a:r>
              <a:rPr lang="en-US" sz="1200" b="1" dirty="0" smtClean="0">
                <a:solidFill>
                  <a:schemeClr val="bg1"/>
                </a:solidFill>
              </a:rPr>
              <a:t>)</a:t>
            </a:r>
          </a:p>
          <a:p>
            <a:pPr marL="503238" lvl="1" indent="-174625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64C1E6"/>
              </a:solidFill>
            </a:endParaRPr>
          </a:p>
          <a:p>
            <a:pPr algn="l"/>
            <a:r>
              <a:rPr lang="en-US" sz="1400" b="1" dirty="0" smtClean="0">
                <a:solidFill>
                  <a:srgbClr val="64C1E6"/>
                </a:solidFill>
              </a:rPr>
              <a:t>I need:</a:t>
            </a:r>
          </a:p>
          <a:p>
            <a:pPr algn="l"/>
            <a:endParaRPr lang="en-US" sz="1400" b="1" dirty="0">
              <a:solidFill>
                <a:srgbClr val="64C1E6"/>
              </a:solidFill>
            </a:endParaRPr>
          </a:p>
          <a:p>
            <a:pPr marL="457200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‘0’ - ‘1’ </a:t>
            </a:r>
            <a:r>
              <a:rPr lang="en-US" sz="1200" b="1" dirty="0" smtClean="0">
                <a:solidFill>
                  <a:schemeClr val="bg1"/>
                </a:solidFill>
              </a:rPr>
              <a:t>predictions (</a:t>
            </a:r>
            <a:r>
              <a:rPr lang="en-US" sz="1200" b="1" dirty="0" smtClean="0">
                <a:solidFill>
                  <a:srgbClr val="64C1E6"/>
                </a:solidFill>
              </a:rPr>
              <a:t>Logistic Reg. or Decision Trees?</a:t>
            </a:r>
            <a:r>
              <a:rPr lang="en-US" sz="1200" b="1" dirty="0" smtClean="0">
                <a:solidFill>
                  <a:schemeClr val="bg1"/>
                </a:solidFill>
              </a:rPr>
              <a:t>)</a:t>
            </a:r>
          </a:p>
          <a:p>
            <a:pPr marL="457200" indent="-223838" algn="l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64C1E6"/>
              </a:solidFill>
            </a:endParaRPr>
          </a:p>
          <a:p>
            <a:pPr marL="455613" lvl="1" indent="-2222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Can I force labels?</a:t>
            </a:r>
          </a:p>
          <a:p>
            <a:pPr marL="174625" indent="-174625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6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Quick intro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28400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Creating Features for the Data</a:t>
            </a:r>
          </a:p>
          <a:p>
            <a:pPr algn="l"/>
            <a:endParaRPr lang="en-US" sz="1400" b="1" u="sng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Trip </a:t>
            </a:r>
            <a:r>
              <a:rPr lang="en-US" sz="1400" b="1" dirty="0">
                <a:solidFill>
                  <a:schemeClr val="bg1"/>
                </a:solidFill>
              </a:rPr>
              <a:t>Length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Average Trip Speed</a:t>
            </a: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Max Trip Speed</a:t>
            </a: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rgbClr val="64C1E6"/>
                </a:solidFill>
              </a:rPr>
              <a:t>Number of turns</a:t>
            </a: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rgbClr val="64C1E6"/>
                </a:solidFill>
              </a:rPr>
              <a:t>Degree of turns</a:t>
            </a: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rgbClr val="64C1E6"/>
                </a:solidFill>
              </a:rPr>
              <a:t>Acceleration</a:t>
            </a: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rgbClr val="64C1E6"/>
                </a:solidFill>
              </a:rPr>
              <a:t>More advanced        features…</a:t>
            </a:r>
          </a:p>
          <a:p>
            <a:pPr algn="l"/>
            <a:endParaRPr lang="en-US" sz="1400" b="1" u="sng" dirty="0">
              <a:solidFill>
                <a:schemeClr val="bg1"/>
              </a:solidFill>
            </a:endParaRPr>
          </a:p>
          <a:p>
            <a:pPr algn="l"/>
            <a:endParaRPr lang="en-US" sz="1400" b="1" u="sng" dirty="0" smtClean="0">
              <a:solidFill>
                <a:schemeClr val="bg1"/>
              </a:solidFill>
            </a:endParaRPr>
          </a:p>
        </p:txBody>
      </p:sp>
      <p:pic>
        <p:nvPicPr>
          <p:cNvPr id="9" name="Picture 2" descr="https://kaggle2.blob.core.windows.net/competitions/kaggle/4031/media/axa_tr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2705098"/>
            <a:ext cx="2268856" cy="2127053"/>
          </a:xfrm>
          <a:prstGeom prst="rect">
            <a:avLst/>
          </a:prstGeom>
          <a:noFill/>
          <a:ln w="12700">
            <a:solidFill>
              <a:srgbClr val="64C1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91137" y="1181100"/>
            <a:ext cx="3581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Running the Model</a:t>
            </a:r>
          </a:p>
          <a:p>
            <a:pPr algn="l"/>
            <a:endParaRPr lang="en-US" sz="1400" b="1" u="sng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Loop through each folder to compile features for each driver</a:t>
            </a:r>
          </a:p>
          <a:p>
            <a:pPr marL="614363" lvl="1" indent="-285750" algn="l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Loop through each n+1 driver to grab their features to combine with above driver features</a:t>
            </a:r>
          </a:p>
          <a:p>
            <a:pPr marL="614363" lvl="1" indent="-285750" algn="l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Run logistic regression on train-test split data for that driver to get </a:t>
            </a:r>
            <a:r>
              <a:rPr lang="en-US" sz="1400" b="1" dirty="0" err="1" smtClean="0">
                <a:solidFill>
                  <a:schemeClr val="bg1"/>
                </a:solidFill>
              </a:rPr>
              <a:t>preds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marL="614363" lvl="1" indent="-285750" algn="l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Run for all drivers </a:t>
            </a:r>
            <a:r>
              <a:rPr lang="en-US" sz="1400" b="1" dirty="0">
                <a:solidFill>
                  <a:schemeClr val="bg1"/>
                </a:solidFill>
              </a:rPr>
              <a:t>to get </a:t>
            </a:r>
            <a:r>
              <a:rPr lang="en-US" sz="1400" b="1" dirty="0" err="1">
                <a:solidFill>
                  <a:schemeClr val="bg1"/>
                </a:solidFill>
              </a:rPr>
              <a:t>preds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Combine all driver </a:t>
            </a:r>
            <a:r>
              <a:rPr lang="en-US" sz="1400" b="1" dirty="0" err="1" smtClean="0">
                <a:solidFill>
                  <a:schemeClr val="bg1"/>
                </a:solidFill>
              </a:rPr>
              <a:t>preds</a:t>
            </a:r>
            <a:r>
              <a:rPr lang="en-US" sz="1400" b="1" dirty="0" smtClean="0">
                <a:solidFill>
                  <a:schemeClr val="bg1"/>
                </a:solidFill>
              </a:rPr>
              <a:t> (565k) into one file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Submit file to get AUC accuracy ranking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Adjust model as necessary, resubmit</a:t>
            </a:r>
          </a:p>
          <a:p>
            <a:pPr marL="614363" lvl="1" indent="-285750" algn="l"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chemeClr val="bg1"/>
              </a:solidFill>
            </a:endParaRPr>
          </a:p>
          <a:p>
            <a:pPr algn="l"/>
            <a:endParaRPr lang="en-US" sz="1400" b="1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28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Quick intro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CHALLENGES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2840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Do I want to include outliers?</a:t>
            </a:r>
            <a:endParaRPr 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6337" y="11049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Or Not?</a:t>
            </a:r>
            <a:endParaRPr lang="en-US" sz="1400" b="1" u="sng" dirty="0">
              <a:solidFill>
                <a:schemeClr val="bg1"/>
              </a:solidFill>
            </a:endParaRP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6" y="1704319"/>
            <a:ext cx="3483973" cy="28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04319"/>
            <a:ext cx="3429000" cy="28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06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Quick intro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CHALLENGES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2840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Features Overview</a:t>
            </a:r>
            <a:endParaRPr 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6337" y="1104900"/>
            <a:ext cx="358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Overview of Combined Training Set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04319"/>
            <a:ext cx="3528999" cy="28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1704319"/>
            <a:ext cx="3509832" cy="28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062537" y="1437501"/>
            <a:ext cx="3509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</a:rPr>
              <a:t>Is this Driver 1?</a:t>
            </a:r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522202" y="2975348"/>
            <a:ext cx="28036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Distance Z-Score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5617" y="4507990"/>
            <a:ext cx="28036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Max Speed Z-Score</a:t>
            </a:r>
            <a:endParaRPr lang="en-US" sz="1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52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Quick intro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CHALLENGES (CONT</a:t>
            </a: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84026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Data Structure and Size</a:t>
            </a:r>
          </a:p>
          <a:p>
            <a:pPr algn="l"/>
            <a:endParaRPr lang="en-US" sz="1400" b="1" u="sng" dirty="0" smtClean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Creating looping structures for folders and files was complicated</a:t>
            </a: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Running my basic model initially took 20 hours</a:t>
            </a:r>
          </a:p>
          <a:p>
            <a:pPr marL="342900" indent="-342900" algn="l"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Introducing more modeling increased this to 30 hours</a:t>
            </a:r>
          </a:p>
          <a:p>
            <a:pPr marL="342900" indent="-342900" algn="l"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Competition submissions required </a:t>
            </a:r>
            <a:r>
              <a:rPr lang="en-US" sz="1400" b="1" dirty="0">
                <a:solidFill>
                  <a:schemeClr val="bg1"/>
                </a:solidFill>
              </a:rPr>
              <a:t>exactly </a:t>
            </a:r>
            <a:r>
              <a:rPr lang="en-US" sz="1400" b="1" dirty="0" smtClean="0">
                <a:solidFill>
                  <a:schemeClr val="bg1"/>
                </a:solidFill>
              </a:rPr>
              <a:t>547,201 rows, mine were always coming up short, not easy to figure out why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50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Quick intro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4749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Next steps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rgbClr val="64C1E6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84026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Complete initial entry form and submit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Review the forums after competition is closed to see winning strategies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 smtClean="0">
                <a:solidFill>
                  <a:schemeClr val="bg1"/>
                </a:solidFill>
              </a:rPr>
              <a:t>Keep competing in Kaggle competitions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68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27593</TotalTime>
  <Pages>0</Pages>
  <Words>327</Words>
  <Characters>0</Characters>
  <Application>Microsoft Office PowerPoint</Application>
  <PresentationFormat>Custom</PresentationFormat>
  <Lines>0</Lines>
  <Paragraphs>123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Agenda</vt:lpstr>
      <vt:lpstr> I. Quick intro Ii. approach II.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Ix, Frank</cp:lastModifiedBy>
  <cp:revision>3809</cp:revision>
  <dcterms:modified xsi:type="dcterms:W3CDTF">2015-03-16T19:54:36Z</dcterms:modified>
</cp:coreProperties>
</file>