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4" r:id="rId3"/>
    <p:sldId id="285" r:id="rId4"/>
    <p:sldId id="261" r:id="rId5"/>
    <p:sldId id="257" r:id="rId6"/>
    <p:sldId id="258" r:id="rId7"/>
    <p:sldId id="277" r:id="rId8"/>
    <p:sldId id="262" r:id="rId9"/>
    <p:sldId id="271" r:id="rId10"/>
    <p:sldId id="273" r:id="rId11"/>
    <p:sldId id="276" r:id="rId12"/>
    <p:sldId id="278" r:id="rId13"/>
    <p:sldId id="279" r:id="rId14"/>
    <p:sldId id="280" r:id="rId15"/>
    <p:sldId id="281" r:id="rId16"/>
    <p:sldId id="274" r:id="rId17"/>
    <p:sldId id="265" r:id="rId18"/>
    <p:sldId id="283" r:id="rId19"/>
    <p:sldId id="289" r:id="rId20"/>
    <p:sldId id="288" r:id="rId21"/>
    <p:sldId id="267" r:id="rId22"/>
    <p:sldId id="290" r:id="rId2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68B216-E4D2-B84F-8DF5-BBBB8160E931}">
          <p14:sldIdLst>
            <p14:sldId id="256"/>
            <p14:sldId id="284"/>
            <p14:sldId id="285"/>
            <p14:sldId id="261"/>
            <p14:sldId id="257"/>
            <p14:sldId id="258"/>
            <p14:sldId id="277"/>
            <p14:sldId id="262"/>
            <p14:sldId id="271"/>
            <p14:sldId id="273"/>
            <p14:sldId id="276"/>
            <p14:sldId id="278"/>
            <p14:sldId id="279"/>
            <p14:sldId id="280"/>
            <p14:sldId id="281"/>
            <p14:sldId id="274"/>
            <p14:sldId id="265"/>
            <p14:sldId id="283"/>
            <p14:sldId id="289"/>
            <p14:sldId id="288"/>
            <p14:sldId id="267"/>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39" autoAdjust="0"/>
  </p:normalViewPr>
  <p:slideViewPr>
    <p:cSldViewPr snapToGrid="0" snapToObjects="1">
      <p:cViewPr>
        <p:scale>
          <a:sx n="72" d="100"/>
          <a:sy n="72" d="100"/>
        </p:scale>
        <p:origin x="-193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53E66E0-648F-F44F-AC6C-EDCB9EC21F50}" type="datetimeFigureOut">
              <a:rPr lang="en-US" smtClean="0"/>
              <a:t>3/18/15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6A281D6-FDBB-A346-97B8-152563129E31}" type="slidenum">
              <a:rPr lang="en-US" smtClean="0"/>
              <a:t>‹#›</a:t>
            </a:fld>
            <a:endParaRPr lang="en-US"/>
          </a:p>
        </p:txBody>
      </p:sp>
    </p:spTree>
    <p:extLst>
      <p:ext uri="{BB962C8B-B14F-4D97-AF65-F5344CB8AC3E}">
        <p14:creationId xmlns:p14="http://schemas.microsoft.com/office/powerpoint/2010/main" val="36777546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www.82games.com/barzilai2.ht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A281D6-FDBB-A346-97B8-152563129E31}" type="slidenum">
              <a:rPr lang="en-US" smtClean="0"/>
              <a:t>1</a:t>
            </a:fld>
            <a:endParaRPr lang="en-US"/>
          </a:p>
        </p:txBody>
      </p:sp>
    </p:spTree>
    <p:extLst>
      <p:ext uri="{BB962C8B-B14F-4D97-AF65-F5344CB8AC3E}">
        <p14:creationId xmlns:p14="http://schemas.microsoft.com/office/powerpoint/2010/main" val="1843007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False positive</a:t>
            </a:r>
            <a:r>
              <a:rPr lang="en-US" baseline="0" dirty="0" smtClean="0">
                <a:effectLst/>
              </a:rPr>
              <a:t> rate: </a:t>
            </a:r>
          </a:p>
          <a:p>
            <a:r>
              <a:rPr lang="en-US" baseline="0" dirty="0" smtClean="0">
                <a:effectLst/>
              </a:rPr>
              <a:t>When actual value was no, how often did they make team (how often was it wrong):  .006</a:t>
            </a:r>
          </a:p>
          <a:p>
            <a:endParaRPr lang="en-US" dirty="0" smtClean="0">
              <a:effectLst/>
            </a:endParaRPr>
          </a:p>
          <a:p>
            <a:r>
              <a:rPr lang="en-US" dirty="0" smtClean="0">
                <a:effectLst/>
              </a:rPr>
              <a:t>Specificity:</a:t>
            </a:r>
            <a:r>
              <a:rPr lang="en-US" baseline="0" dirty="0" smtClean="0">
                <a:effectLst/>
              </a:rPr>
              <a:t>  </a:t>
            </a:r>
            <a:r>
              <a:rPr lang="en-US" dirty="0" smtClean="0">
                <a:effectLst/>
              </a:rPr>
              <a:t>For those who didn't make the team, how many did it predict correctly? .992</a:t>
            </a:r>
          </a:p>
          <a:p>
            <a:endParaRPr lang="en-US" dirty="0" smtClean="0">
              <a:effectLst/>
            </a:endParaRPr>
          </a:p>
          <a:p>
            <a:r>
              <a:rPr lang="en-US" dirty="0" err="1" smtClean="0">
                <a:effectLst/>
              </a:rPr>
              <a:t>Sensivity</a:t>
            </a:r>
            <a:r>
              <a:rPr lang="en-US" dirty="0" smtClean="0">
                <a:effectLst/>
              </a:rPr>
              <a:t> Rate :</a:t>
            </a:r>
            <a:r>
              <a:rPr lang="en-US" baseline="0" dirty="0" smtClean="0">
                <a:effectLst/>
              </a:rPr>
              <a:t> My TP rate for individuals who actually made the team vs my prediction, was correctly predicted .655.</a:t>
            </a:r>
          </a:p>
          <a:p>
            <a:endParaRPr lang="en-US" baseline="0" dirty="0" smtClean="0">
              <a:effectLst/>
            </a:endParaRPr>
          </a:p>
          <a:p>
            <a:endParaRPr lang="en-US" baseline="0" dirty="0" smtClean="0">
              <a:effectLst/>
            </a:endParaRPr>
          </a:p>
          <a:p>
            <a:endParaRPr lang="en-US" baseline="0" dirty="0" smtClean="0">
              <a:effectLst/>
            </a:endParaRPr>
          </a:p>
          <a:p>
            <a:endParaRPr lang="en-US" baseline="0" dirty="0" smtClean="0">
              <a:effectLst/>
            </a:endParaRPr>
          </a:p>
          <a:p>
            <a:r>
              <a:rPr lang="en-US" dirty="0" smtClean="0"/>
              <a:t>First Run:</a:t>
            </a:r>
          </a:p>
          <a:p>
            <a:pPr lvl="1"/>
            <a:r>
              <a:rPr lang="en-US" dirty="0" smtClean="0"/>
              <a:t>Specificity: .991</a:t>
            </a:r>
          </a:p>
          <a:p>
            <a:pPr lvl="1"/>
            <a:r>
              <a:rPr lang="en-US" dirty="0" smtClean="0"/>
              <a:t>Sensitivity:. 572</a:t>
            </a:r>
          </a:p>
          <a:p>
            <a:pPr lvl="1"/>
            <a:r>
              <a:rPr lang="en-US" dirty="0" smtClean="0"/>
              <a:t>Overall Accuracy: . 973</a:t>
            </a:r>
          </a:p>
          <a:p>
            <a:r>
              <a:rPr lang="en-US" dirty="0" smtClean="0"/>
              <a:t>Second Run</a:t>
            </a:r>
          </a:p>
          <a:p>
            <a:pPr lvl="1"/>
            <a:r>
              <a:rPr lang="en-US" dirty="0" smtClean="0"/>
              <a:t>Specificity:.994</a:t>
            </a:r>
          </a:p>
          <a:p>
            <a:pPr lvl="1"/>
            <a:r>
              <a:rPr lang="en-US" dirty="0" smtClean="0"/>
              <a:t>Sensitivity: .54</a:t>
            </a:r>
          </a:p>
          <a:p>
            <a:pPr lvl="1"/>
            <a:r>
              <a:rPr lang="en-US" dirty="0" smtClean="0"/>
              <a:t>Overall Accuracy: . 975</a:t>
            </a:r>
          </a:p>
          <a:p>
            <a:r>
              <a:rPr lang="en-US" baseline="0" dirty="0" smtClean="0">
                <a:effectLst/>
              </a:rPr>
              <a:t/>
            </a:r>
            <a:br>
              <a:rPr lang="en-US" baseline="0" dirty="0" smtClean="0">
                <a:effectLst/>
              </a:rPr>
            </a:br>
            <a:r>
              <a:rPr lang="en-US" dirty="0" smtClean="0">
                <a:effectLst/>
              </a:rPr>
              <a:t/>
            </a:r>
            <a:br>
              <a:rPr lang="en-US" dirty="0" smtClean="0">
                <a:effectLst/>
              </a:rPr>
            </a:br>
            <a:endParaRPr lang="en-US" dirty="0">
              <a:effectLst/>
            </a:endParaRPr>
          </a:p>
        </p:txBody>
      </p:sp>
      <p:sp>
        <p:nvSpPr>
          <p:cNvPr id="4" name="Slide Number Placeholder 3"/>
          <p:cNvSpPr>
            <a:spLocks noGrp="1"/>
          </p:cNvSpPr>
          <p:nvPr>
            <p:ph type="sldNum" sz="quarter" idx="10"/>
          </p:nvPr>
        </p:nvSpPr>
        <p:spPr/>
        <p:txBody>
          <a:bodyPr/>
          <a:lstStyle/>
          <a:p>
            <a:fld id="{A6A281D6-FDBB-A346-97B8-152563129E31}" type="slidenum">
              <a:rPr lang="en-US" smtClean="0"/>
              <a:t>10</a:t>
            </a:fld>
            <a:endParaRPr lang="en-US"/>
          </a:p>
        </p:txBody>
      </p:sp>
    </p:spTree>
    <p:extLst>
      <p:ext uri="{BB962C8B-B14F-4D97-AF65-F5344CB8AC3E}">
        <p14:creationId xmlns:p14="http://schemas.microsoft.com/office/powerpoint/2010/main" val="6205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smtClean="0"/>
              <a:t>Used cross-validation</a:t>
            </a:r>
            <a:r>
              <a:rPr lang="en-US" baseline="0" dirty="0" smtClean="0"/>
              <a:t> to get my average ROC_AUC  value which was .986.; which is good because I sensitivity is important to me here. I was the TP rate to be as close to one as possible. </a:t>
            </a:r>
          </a:p>
          <a:p>
            <a:pPr defTabSz="465887">
              <a:defRPr/>
            </a:pPr>
            <a:endParaRPr lang="en-US" baseline="0" dirty="0" smtClean="0"/>
          </a:p>
          <a:p>
            <a:pPr defTabSz="465887">
              <a:defRPr/>
            </a:pPr>
            <a:endParaRPr lang="en-US" dirty="0" smtClean="0"/>
          </a:p>
          <a:p>
            <a:r>
              <a:rPr lang="en-US" dirty="0" smtClean="0"/>
              <a:t>ROC want</a:t>
            </a:r>
            <a:r>
              <a:rPr lang="en-US" baseline="0" dirty="0" smtClean="0"/>
              <a:t> TP to be close to 1.</a:t>
            </a:r>
          </a:p>
          <a:p>
            <a:r>
              <a:rPr lang="en-US" baseline="0" dirty="0" smtClean="0"/>
              <a:t>My cross validation score was </a:t>
            </a:r>
          </a:p>
          <a:p>
            <a:r>
              <a:rPr lang="en-US" baseline="0" dirty="0" smtClean="0"/>
              <a:t>Accuracy  = .965</a:t>
            </a:r>
            <a:endParaRPr lang="en-US" dirty="0" smtClean="0"/>
          </a:p>
          <a:p>
            <a:r>
              <a:rPr lang="en-US" dirty="0" smtClean="0"/>
              <a:t>AUC =</a:t>
            </a:r>
            <a:r>
              <a:rPr lang="en-US" baseline="0" dirty="0" smtClean="0"/>
              <a:t> .986</a:t>
            </a:r>
          </a:p>
          <a:p>
            <a:endParaRPr lang="en-US" baseline="0" dirty="0" smtClean="0"/>
          </a:p>
          <a:p>
            <a:r>
              <a:rPr lang="en-US" baseline="0" dirty="0" smtClean="0"/>
              <a:t>I found that the model accurately predicted 8/15 players correctly with a threshold of .5</a:t>
            </a:r>
          </a:p>
        </p:txBody>
      </p:sp>
      <p:sp>
        <p:nvSpPr>
          <p:cNvPr id="4" name="Slide Number Placeholder 3"/>
          <p:cNvSpPr>
            <a:spLocks noGrp="1"/>
          </p:cNvSpPr>
          <p:nvPr>
            <p:ph type="sldNum" sz="quarter" idx="10"/>
          </p:nvPr>
        </p:nvSpPr>
        <p:spPr/>
        <p:txBody>
          <a:bodyPr/>
          <a:lstStyle/>
          <a:p>
            <a:fld id="{A6A281D6-FDBB-A346-97B8-152563129E31}" type="slidenum">
              <a:rPr lang="en-US" smtClean="0"/>
              <a:t>11</a:t>
            </a:fld>
            <a:endParaRPr lang="en-US"/>
          </a:p>
        </p:txBody>
      </p:sp>
    </p:spTree>
    <p:extLst>
      <p:ext uri="{BB962C8B-B14F-4D97-AF65-F5344CB8AC3E}">
        <p14:creationId xmlns:p14="http://schemas.microsoft.com/office/powerpoint/2010/main" val="1085616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decision</a:t>
            </a:r>
            <a:r>
              <a:rPr lang="en-US" baseline="0" dirty="0" smtClean="0"/>
              <a:t> tree capture what specific teams players made?</a:t>
            </a:r>
          </a:p>
          <a:p>
            <a:r>
              <a:rPr lang="en-US" baseline="0" dirty="0" smtClean="0"/>
              <a:t>Supervised classification model to predict what class each player makes?</a:t>
            </a:r>
          </a:p>
          <a:p>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12</a:t>
            </a:fld>
            <a:endParaRPr lang="en-US"/>
          </a:p>
        </p:txBody>
      </p:sp>
    </p:spTree>
    <p:extLst>
      <p:ext uri="{BB962C8B-B14F-4D97-AF65-F5344CB8AC3E}">
        <p14:creationId xmlns:p14="http://schemas.microsoft.com/office/powerpoint/2010/main" val="1216200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13</a:t>
            </a:fld>
            <a:endParaRPr lang="en-US"/>
          </a:p>
        </p:txBody>
      </p:sp>
    </p:spTree>
    <p:extLst>
      <p:ext uri="{BB962C8B-B14F-4D97-AF65-F5344CB8AC3E}">
        <p14:creationId xmlns:p14="http://schemas.microsoft.com/office/powerpoint/2010/main" val="11230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A281D6-FDBB-A346-97B8-152563129E31}" type="slidenum">
              <a:rPr lang="en-US" smtClean="0"/>
              <a:t>14</a:t>
            </a:fld>
            <a:endParaRPr lang="en-US"/>
          </a:p>
        </p:txBody>
      </p:sp>
    </p:spTree>
    <p:extLst>
      <p:ext uri="{BB962C8B-B14F-4D97-AF65-F5344CB8AC3E}">
        <p14:creationId xmlns:p14="http://schemas.microsoft.com/office/powerpoint/2010/main" val="2738363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 that the first major splits occur at with these variables:</a:t>
            </a:r>
          </a:p>
          <a:p>
            <a:r>
              <a:rPr lang="en-US" dirty="0"/>
              <a:t>	Win Shares</a:t>
            </a:r>
          </a:p>
          <a:p>
            <a:r>
              <a:rPr lang="en-US" dirty="0"/>
              <a:t>	Player efficiency Rating</a:t>
            </a:r>
          </a:p>
          <a:p>
            <a:r>
              <a:rPr lang="en-US" dirty="0"/>
              <a:t>	Minutes Per game</a:t>
            </a:r>
          </a:p>
          <a:p>
            <a:endParaRPr lang="en-US" dirty="0"/>
          </a:p>
          <a:p>
            <a:r>
              <a:rPr lang="en-US" dirty="0"/>
              <a:t>Win shares is the estimated number of wins an individual player contributed</a:t>
            </a:r>
            <a:r>
              <a:rPr lang="en-US" dirty="0" smtClean="0"/>
              <a:t>.</a:t>
            </a:r>
            <a:r>
              <a:rPr lang="en-US" baseline="0" dirty="0" smtClean="0"/>
              <a:t> The performance of a player is typically going to effect how many games the team wins.  </a:t>
            </a:r>
            <a:r>
              <a:rPr lang="en-US" dirty="0" smtClean="0"/>
              <a:t>The </a:t>
            </a:r>
            <a:r>
              <a:rPr lang="en-US" dirty="0"/>
              <a:t>best player on their team are going to be doing all the tangible things they need to help their team win and doing them efficiently. So yes scoring a lot of points is good but if your shooting 8 for 30 that’s not effective, and your potential missing opportunities to help team main or get lead. </a:t>
            </a:r>
            <a:r>
              <a:rPr lang="en-US" dirty="0" smtClean="0"/>
              <a:t>The more minutes</a:t>
            </a:r>
            <a:r>
              <a:rPr lang="en-US" baseline="0" dirty="0" smtClean="0"/>
              <a:t> the player is left on the court to produce through the game, creates more efficient production and could potentially increase number of wins. </a:t>
            </a:r>
            <a:endParaRPr lang="en-US" dirty="0"/>
          </a:p>
          <a:p>
            <a:endParaRPr lang="en-US" dirty="0"/>
          </a:p>
          <a:p>
            <a:r>
              <a:rPr lang="en-US" dirty="0"/>
              <a:t>(scoring a lot of points effectively, not taking a ton of bad shots)</a:t>
            </a:r>
          </a:p>
          <a:p>
            <a:r>
              <a:rPr lang="en-US" dirty="0"/>
              <a:t>Player efficiency rating: a metric of  a player’s per-minute performance. So not just scoring a lot of points: scoring  16 points on ( 8/30); committing steals that lead to pts.  </a:t>
            </a:r>
          </a:p>
          <a:p>
            <a:endParaRPr lang="en-US" dirty="0"/>
          </a:p>
          <a:p>
            <a:r>
              <a:rPr lang="en-US" dirty="0"/>
              <a:t>MP: minutes per game. The best players in the league are typically going to get most minutes in a game.</a:t>
            </a:r>
          </a:p>
          <a:p>
            <a:endParaRPr lang="en-US" dirty="0"/>
          </a:p>
          <a:p>
            <a:endParaRPr lang="en-US" dirty="0"/>
          </a:p>
          <a:p>
            <a:endParaRPr lang="en-US" dirty="0"/>
          </a:p>
          <a:p>
            <a:endParaRPr lang="en-US" dirty="0"/>
          </a:p>
          <a:p>
            <a:r>
              <a:rPr lang="en-US" dirty="0"/>
              <a:t>PER strives to measure a player's per-minute performance, while adjusting for pace. A league-average PER is always 15.00, which permits comparisons of player performance across seasons.</a:t>
            </a:r>
          </a:p>
          <a:p>
            <a:r>
              <a:rPr lang="en-US" dirty="0"/>
              <a:t>PER takes into account accomplishments, such as field goals, free throws, 3-pointers, assists, rebounds, blocks and steals, and negative results, such as missed shots, turnovers and personal fouls. The formula adds positive stats and subtracts negative ones through a statistical point value system. The rating for each player is then adjusted to a per-minute basis so that, for example, substitutes can be compared with starters in playing time debates. It is also adjusted for the team's pace. In the end, one number sums up the players' statistical accomplishments for that season.</a:t>
            </a:r>
          </a:p>
          <a:p>
            <a:endParaRPr lang="en-US" dirty="0"/>
          </a:p>
          <a:p>
            <a:endParaRPr lang="en-US" dirty="0"/>
          </a:p>
          <a:p>
            <a:r>
              <a:rPr lang="en-US" dirty="0"/>
              <a:t>Win </a:t>
            </a:r>
            <a:r>
              <a:rPr lang="en-US" dirty="0" err="1"/>
              <a:t>shres</a:t>
            </a:r>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15</a:t>
            </a:fld>
            <a:endParaRPr lang="en-US"/>
          </a:p>
        </p:txBody>
      </p:sp>
    </p:spTree>
    <p:extLst>
      <p:ext uri="{BB962C8B-B14F-4D97-AF65-F5344CB8AC3E}">
        <p14:creationId xmlns:p14="http://schemas.microsoft.com/office/powerpoint/2010/main" val="2328665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Minutes played, FG percentage,</a:t>
            </a:r>
            <a:r>
              <a:rPr lang="en-US" baseline="0" dirty="0" smtClean="0"/>
              <a:t> FT percentage, </a:t>
            </a:r>
            <a:r>
              <a:rPr lang="en-US" baseline="0" dirty="0" err="1" smtClean="0"/>
              <a:t>Ast</a:t>
            </a:r>
            <a:r>
              <a:rPr lang="en-US" baseline="0" dirty="0" smtClean="0"/>
              <a:t>, </a:t>
            </a:r>
            <a:r>
              <a:rPr lang="en-US" baseline="0" dirty="0" err="1" smtClean="0"/>
              <a:t>Pts</a:t>
            </a:r>
            <a:r>
              <a:rPr lang="en-US" baseline="0" smtClean="0"/>
              <a:t>, PER, WS</a:t>
            </a:r>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16</a:t>
            </a:fld>
            <a:endParaRPr lang="en-US"/>
          </a:p>
        </p:txBody>
      </p:sp>
    </p:spTree>
    <p:extLst>
      <p:ext uri="{BB962C8B-B14F-4D97-AF65-F5344CB8AC3E}">
        <p14:creationId xmlns:p14="http://schemas.microsoft.com/office/powerpoint/2010/main" val="2090185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 = All three models correct</a:t>
            </a:r>
            <a:r>
              <a:rPr lang="en-US" baseline="0" dirty="0" smtClean="0"/>
              <a:t> predicted if player made team and what team they made</a:t>
            </a:r>
          </a:p>
          <a:p>
            <a:r>
              <a:rPr lang="en-US" baseline="0" dirty="0" smtClean="0"/>
              <a:t>Yellow = Predicted who would make it team but didn’t not correctly predict what team</a:t>
            </a:r>
          </a:p>
          <a:p>
            <a:r>
              <a:rPr lang="en-US" baseline="0" dirty="0" smtClean="0"/>
              <a:t>Red = Made team but did not correctly predict</a:t>
            </a:r>
          </a:p>
          <a:p>
            <a:endParaRPr lang="en-US" baseline="0" dirty="0" smtClean="0"/>
          </a:p>
          <a:p>
            <a:r>
              <a:rPr lang="en-US" baseline="0" dirty="0" smtClean="0"/>
              <a:t>Logistic Regression:</a:t>
            </a:r>
          </a:p>
          <a:p>
            <a:endParaRPr lang="en-US" baseline="0" dirty="0" smtClean="0"/>
          </a:p>
          <a:p>
            <a:r>
              <a:rPr lang="en-US" baseline="0" dirty="0" smtClean="0"/>
              <a:t>With a probability threshold of .5, predicting 8/ 15 players that made the team in 2014. </a:t>
            </a:r>
          </a:p>
          <a:p>
            <a:r>
              <a:rPr lang="en-US" baseline="0" dirty="0" smtClean="0"/>
              <a:t>The Decision Trees and Random Forests gave basically the same results. So not sure how to evaluate how one may be better than the other. </a:t>
            </a:r>
          </a:p>
          <a:p>
            <a:endParaRPr lang="en-US" baseline="0" dirty="0" smtClean="0"/>
          </a:p>
          <a:p>
            <a:r>
              <a:rPr lang="en-US" baseline="0" dirty="0" smtClean="0"/>
              <a:t>So did the best players in their respective positions get voted to the all </a:t>
            </a:r>
            <a:r>
              <a:rPr lang="en-US" baseline="0" dirty="0" err="1" smtClean="0"/>
              <a:t>nba</a:t>
            </a:r>
            <a:r>
              <a:rPr lang="en-US" baseline="0" dirty="0" smtClean="0"/>
              <a:t> teams?</a:t>
            </a:r>
          </a:p>
          <a:p>
            <a:endParaRPr lang="en-US" baseline="0" dirty="0" smtClean="0"/>
          </a:p>
          <a:p>
            <a:r>
              <a:rPr lang="en-US" baseline="0" dirty="0" smtClean="0"/>
              <a:t>My model suggests that that’s its not always the case….</a:t>
            </a:r>
          </a:p>
          <a:p>
            <a:endParaRPr lang="en-US" baseline="0" dirty="0" smtClean="0"/>
          </a:p>
          <a:p>
            <a:r>
              <a:rPr lang="en-US" baseline="0" dirty="0" smtClean="0"/>
              <a:t>Forward position: </a:t>
            </a:r>
          </a:p>
          <a:p>
            <a:r>
              <a:rPr lang="en-US" baseline="0" dirty="0" smtClean="0"/>
              <a:t>Carmelo Anthony should have made a team over: Paul George, </a:t>
            </a:r>
            <a:r>
              <a:rPr lang="en-US" baseline="0" dirty="0" err="1" smtClean="0"/>
              <a:t>LaMarcus</a:t>
            </a:r>
            <a:r>
              <a:rPr lang="en-US" baseline="0" dirty="0" smtClean="0"/>
              <a:t> Aldridge</a:t>
            </a:r>
          </a:p>
          <a:p>
            <a:r>
              <a:rPr lang="en-US" baseline="0" dirty="0" smtClean="0"/>
              <a:t>Anthony Davis</a:t>
            </a:r>
          </a:p>
          <a:p>
            <a:endParaRPr lang="en-US" baseline="0" dirty="0" smtClean="0"/>
          </a:p>
          <a:p>
            <a:r>
              <a:rPr lang="en-US" baseline="0" dirty="0" smtClean="0"/>
              <a:t>Center: Demarcus Cousin should have made a team over Al Jefferson and Dwight Howard</a:t>
            </a:r>
          </a:p>
          <a:p>
            <a:endParaRPr lang="en-US" baseline="0" dirty="0" smtClean="0"/>
          </a:p>
          <a:p>
            <a:r>
              <a:rPr lang="en-US" baseline="0" dirty="0" smtClean="0"/>
              <a:t>Guards: </a:t>
            </a:r>
          </a:p>
          <a:p>
            <a:r>
              <a:rPr lang="en-US" baseline="0" dirty="0" smtClean="0"/>
              <a:t>John Wall over tony parker, </a:t>
            </a:r>
            <a:r>
              <a:rPr lang="en-US" baseline="0" dirty="0" err="1" smtClean="0"/>
              <a:t>damian</a:t>
            </a:r>
            <a:r>
              <a:rPr lang="en-US" baseline="0" dirty="0" smtClean="0"/>
              <a:t> </a:t>
            </a:r>
            <a:r>
              <a:rPr lang="en-US" baseline="0" dirty="0" err="1" smtClean="0"/>
              <a:t>lillard</a:t>
            </a:r>
            <a:r>
              <a:rPr lang="en-US" baseline="0" dirty="0" smtClean="0"/>
              <a:t>, </a:t>
            </a:r>
            <a:r>
              <a:rPr lang="en-US" baseline="0" dirty="0" err="1" smtClean="0"/>
              <a:t>goran</a:t>
            </a:r>
            <a:r>
              <a:rPr lang="en-US" baseline="0" dirty="0" smtClean="0"/>
              <a:t> </a:t>
            </a:r>
            <a:r>
              <a:rPr lang="en-US" baseline="0" dirty="0" err="1" smtClean="0"/>
              <a:t>dragic</a:t>
            </a:r>
            <a:endParaRPr lang="en-US" baseline="0" dirty="0" smtClean="0"/>
          </a:p>
          <a:p>
            <a:r>
              <a:rPr lang="en-US" baseline="0" dirty="0" smtClean="0"/>
              <a:t>Kyle </a:t>
            </a:r>
            <a:r>
              <a:rPr lang="en-US" baseline="0" dirty="0" err="1" smtClean="0"/>
              <a:t>lowry</a:t>
            </a:r>
            <a:r>
              <a:rPr lang="en-US" baseline="0" dirty="0" smtClean="0"/>
              <a:t> over tony parker, </a:t>
            </a:r>
            <a:r>
              <a:rPr lang="en-US" baseline="0" dirty="0" err="1" smtClean="0"/>
              <a:t>damian</a:t>
            </a:r>
            <a:r>
              <a:rPr lang="en-US" baseline="0" dirty="0" smtClean="0"/>
              <a:t> </a:t>
            </a:r>
            <a:r>
              <a:rPr lang="en-US" baseline="0" dirty="0" err="1" smtClean="0"/>
              <a:t>lillard</a:t>
            </a:r>
            <a:r>
              <a:rPr lang="en-US" baseline="0" dirty="0" smtClean="0"/>
              <a:t>, </a:t>
            </a:r>
            <a:r>
              <a:rPr lang="en-US" baseline="0" dirty="0" err="1" smtClean="0"/>
              <a:t>goran</a:t>
            </a:r>
            <a:r>
              <a:rPr lang="en-US" baseline="0" dirty="0" smtClean="0"/>
              <a:t> </a:t>
            </a:r>
            <a:r>
              <a:rPr lang="en-US" baseline="0" dirty="0" err="1" smtClean="0"/>
              <a:t>dragic</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17</a:t>
            </a:fld>
            <a:endParaRPr lang="en-US"/>
          </a:p>
        </p:txBody>
      </p:sp>
    </p:spTree>
    <p:extLst>
      <p:ext uri="{BB962C8B-B14F-4D97-AF65-F5344CB8AC3E}">
        <p14:creationId xmlns:p14="http://schemas.microsoft.com/office/powerpoint/2010/main" val="2773052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results from my 2014</a:t>
            </a:r>
            <a:r>
              <a:rPr lang="en-US" baseline="0" dirty="0" smtClean="0"/>
              <a:t> projections I was excited to see who might win this year</a:t>
            </a:r>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18</a:t>
            </a:fld>
            <a:endParaRPr lang="en-US"/>
          </a:p>
        </p:txBody>
      </p:sp>
    </p:spTree>
    <p:extLst>
      <p:ext uri="{BB962C8B-B14F-4D97-AF65-F5344CB8AC3E}">
        <p14:creationId xmlns:p14="http://schemas.microsoft.com/office/powerpoint/2010/main" val="2213139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Logistic Regression:</a:t>
            </a:r>
            <a:r>
              <a:rPr lang="en-US" baseline="0" dirty="0" smtClean="0"/>
              <a:t> Found similar players but all with really high </a:t>
            </a:r>
            <a:r>
              <a:rPr lang="en-US" baseline="0" dirty="0" err="1" smtClean="0"/>
              <a:t>probablities</a:t>
            </a:r>
            <a:r>
              <a:rPr lang="en-US" baseline="0" dirty="0" smtClean="0"/>
              <a:t> of making the team</a:t>
            </a:r>
          </a:p>
          <a:p>
            <a:endParaRPr lang="en-US" baseline="0" dirty="0" smtClean="0"/>
          </a:p>
          <a:p>
            <a:r>
              <a:rPr lang="en-US" baseline="0" dirty="0" smtClean="0"/>
              <a:t>How many? 111</a:t>
            </a:r>
          </a:p>
          <a:p>
            <a:endParaRPr lang="en-US" baseline="0" dirty="0" smtClean="0"/>
          </a:p>
          <a:p>
            <a:r>
              <a:rPr lang="en-US" baseline="0" dirty="0" smtClean="0"/>
              <a:t>Then there was this guy…Jack Cooley</a:t>
            </a:r>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19</a:t>
            </a:fld>
            <a:endParaRPr lang="en-US"/>
          </a:p>
        </p:txBody>
      </p:sp>
    </p:spTree>
    <p:extLst>
      <p:ext uri="{BB962C8B-B14F-4D97-AF65-F5344CB8AC3E}">
        <p14:creationId xmlns:p14="http://schemas.microsoft.com/office/powerpoint/2010/main" val="194430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every NBA season teams, players and coaches are recognized for </a:t>
            </a:r>
            <a:r>
              <a:rPr lang="en-US" dirty="0" smtClean="0"/>
              <a:t>their</a:t>
            </a:r>
            <a:r>
              <a:rPr lang="en-US" baseline="0" dirty="0" smtClean="0"/>
              <a:t> </a:t>
            </a:r>
            <a:r>
              <a:rPr lang="en-US" dirty="0" smtClean="0"/>
              <a:t>performance </a:t>
            </a:r>
            <a:r>
              <a:rPr lang="en-US" dirty="0"/>
              <a:t>through the NBA season. </a:t>
            </a:r>
          </a:p>
          <a:p>
            <a:endParaRPr lang="en-US" dirty="0" smtClean="0"/>
          </a:p>
          <a:p>
            <a:r>
              <a:rPr lang="en-US" dirty="0" smtClean="0"/>
              <a:t>Awards</a:t>
            </a:r>
            <a:r>
              <a:rPr lang="en-US" dirty="0"/>
              <a:t>:</a:t>
            </a:r>
          </a:p>
          <a:p>
            <a:r>
              <a:rPr lang="en-US" dirty="0"/>
              <a:t>NBA Championship </a:t>
            </a:r>
            <a:r>
              <a:rPr lang="en-US" dirty="0" smtClean="0"/>
              <a:t>award, MVP, Defensive player of the</a:t>
            </a:r>
            <a:r>
              <a:rPr lang="en-US" baseline="0" dirty="0" smtClean="0"/>
              <a:t> year, rookie of the year and so forth. </a:t>
            </a:r>
            <a:endParaRPr lang="en-US" dirty="0" smtClean="0"/>
          </a:p>
          <a:p>
            <a:endParaRPr lang="en-US" dirty="0" smtClean="0"/>
          </a:p>
          <a:p>
            <a:endParaRPr lang="en-US" dirty="0" smtClean="0"/>
          </a:p>
          <a:p>
            <a:r>
              <a:rPr lang="en-US" dirty="0" smtClean="0"/>
              <a:t>One</a:t>
            </a:r>
            <a:r>
              <a:rPr lang="en-US" baseline="0" dirty="0" smtClean="0"/>
              <a:t> honor that is given out every season are the All –NBA Teams</a:t>
            </a:r>
          </a:p>
          <a:p>
            <a:endParaRPr lang="en-US" baseline="0" dirty="0" smtClean="0"/>
          </a:p>
          <a:p>
            <a:r>
              <a:rPr lang="en-US" baseline="0" dirty="0" smtClean="0"/>
              <a:t>There are three teams (1</a:t>
            </a:r>
            <a:r>
              <a:rPr lang="en-US" baseline="30000" dirty="0" smtClean="0"/>
              <a:t>st</a:t>
            </a:r>
            <a:r>
              <a:rPr lang="en-US" baseline="0" dirty="0" smtClean="0"/>
              <a:t>, 2</a:t>
            </a:r>
            <a:r>
              <a:rPr lang="en-US" baseline="30000" dirty="0" smtClean="0"/>
              <a:t>nd</a:t>
            </a:r>
            <a:r>
              <a:rPr lang="en-US" baseline="0" dirty="0" smtClean="0"/>
              <a:t>, and 3</a:t>
            </a:r>
            <a:r>
              <a:rPr lang="en-US" baseline="30000" dirty="0" smtClean="0"/>
              <a:t>rd</a:t>
            </a:r>
            <a:r>
              <a:rPr lang="en-US" baseline="0" dirty="0" smtClean="0"/>
              <a:t>). Each of which is comprised by the best players in their respective positions. So the best guards, forwards, and centers in the league for that given season should be voted on the list? </a:t>
            </a:r>
            <a:r>
              <a:rPr lang="en-US" dirty="0" smtClean="0"/>
              <a:t>by </a:t>
            </a:r>
            <a:r>
              <a:rPr lang="en-US" dirty="0"/>
              <a:t>sportswriters and broadcasters from around the country. </a:t>
            </a:r>
          </a:p>
          <a:p>
            <a:endParaRPr lang="en-US" dirty="0"/>
          </a:p>
          <a:p>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2</a:t>
            </a:fld>
            <a:endParaRPr lang="en-US" dirty="0"/>
          </a:p>
        </p:txBody>
      </p:sp>
    </p:spTree>
    <p:extLst>
      <p:ext uri="{BB962C8B-B14F-4D97-AF65-F5344CB8AC3E}">
        <p14:creationId xmlns:p14="http://schemas.microsoft.com/office/powerpoint/2010/main" val="491015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this anomaly is also found in the 2014 data DeAndre </a:t>
            </a:r>
            <a:r>
              <a:rPr lang="en-US" baseline="0" dirty="0" err="1" smtClean="0"/>
              <a:t>liggins</a:t>
            </a:r>
            <a:r>
              <a:rPr lang="en-US" baseline="0" dirty="0" smtClean="0"/>
              <a:t> whose PER was 129.1….But his probability of making the team was only…. .143</a:t>
            </a:r>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20</a:t>
            </a:fld>
            <a:endParaRPr lang="en-US"/>
          </a:p>
        </p:txBody>
      </p:sp>
    </p:spTree>
    <p:extLst>
      <p:ext uri="{BB962C8B-B14F-4D97-AF65-F5344CB8AC3E}">
        <p14:creationId xmlns:p14="http://schemas.microsoft.com/office/powerpoint/2010/main" val="3138859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Relative importance of</a:t>
            </a:r>
            <a:r>
              <a:rPr lang="en-US" baseline="0" dirty="0" smtClean="0"/>
              <a:t> features</a:t>
            </a:r>
          </a:p>
          <a:p>
            <a:r>
              <a:rPr lang="en-US" dirty="0" smtClean="0"/>
              <a:t>2015 predictions</a:t>
            </a:r>
          </a:p>
          <a:p>
            <a:r>
              <a:rPr lang="en-US" dirty="0" smtClean="0"/>
              <a:t>I</a:t>
            </a:r>
            <a:r>
              <a:rPr lang="en-US" baseline="0" dirty="0" smtClean="0"/>
              <a:t> applied the first logistic regression to the current 2015 data but seem to be getting odd results. Lead to extremely high probabilities of making the team. </a:t>
            </a:r>
          </a:p>
          <a:p>
            <a:r>
              <a:rPr lang="en-US" baseline="0" dirty="0" smtClean="0"/>
              <a:t>-Might be due to using partial season data</a:t>
            </a:r>
          </a:p>
          <a:p>
            <a:r>
              <a:rPr lang="en-US" baseline="0" dirty="0" smtClean="0"/>
              <a:t>-Need to predict using less number of variables</a:t>
            </a:r>
          </a:p>
          <a:p>
            <a:r>
              <a:rPr lang="en-US" baseline="0" dirty="0" smtClean="0"/>
              <a:t>	Having so many variables may be impacting the most important variables in the model distorting the results.</a:t>
            </a:r>
          </a:p>
          <a:p>
            <a:r>
              <a:rPr lang="en-US" dirty="0" smtClean="0"/>
              <a:t>Would</a:t>
            </a:r>
            <a:r>
              <a:rPr lang="en-US" baseline="0" dirty="0" smtClean="0"/>
              <a:t> like to see if making the team in the past increases the likelihood  of making the team? Is it a popularity contest?</a:t>
            </a:r>
            <a:endParaRPr lang="en-US" dirty="0" smtClean="0"/>
          </a:p>
        </p:txBody>
      </p:sp>
      <p:sp>
        <p:nvSpPr>
          <p:cNvPr id="4" name="Slide Number Placeholder 3"/>
          <p:cNvSpPr>
            <a:spLocks noGrp="1"/>
          </p:cNvSpPr>
          <p:nvPr>
            <p:ph type="sldNum" sz="quarter" idx="10"/>
          </p:nvPr>
        </p:nvSpPr>
        <p:spPr/>
        <p:txBody>
          <a:bodyPr/>
          <a:lstStyle/>
          <a:p>
            <a:fld id="{A6A281D6-FDBB-A346-97B8-152563129E31}" type="slidenum">
              <a:rPr lang="en-US" smtClean="0"/>
              <a:t>21</a:t>
            </a:fld>
            <a:endParaRPr lang="en-US"/>
          </a:p>
        </p:txBody>
      </p:sp>
    </p:spTree>
    <p:extLst>
      <p:ext uri="{BB962C8B-B14F-4D97-AF65-F5344CB8AC3E}">
        <p14:creationId xmlns:p14="http://schemas.microsoft.com/office/powerpoint/2010/main" val="3187309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A281D6-FDBB-A346-97B8-152563129E31}" type="slidenum">
              <a:rPr lang="en-US" smtClean="0"/>
              <a:t>22</a:t>
            </a:fld>
            <a:endParaRPr lang="en-US"/>
          </a:p>
        </p:txBody>
      </p:sp>
    </p:spTree>
    <p:extLst>
      <p:ext uri="{BB962C8B-B14F-4D97-AF65-F5344CB8AC3E}">
        <p14:creationId xmlns:p14="http://schemas.microsoft.com/office/powerpoint/2010/main" val="415586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Made</a:t>
            </a:r>
            <a:r>
              <a:rPr lang="en-US" baseline="0" dirty="0" smtClean="0"/>
              <a:t> team 15 times</a:t>
            </a:r>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3</a:t>
            </a:fld>
            <a:endParaRPr lang="en-US" dirty="0"/>
          </a:p>
        </p:txBody>
      </p:sp>
    </p:spTree>
    <p:extLst>
      <p:ext uri="{BB962C8B-B14F-4D97-AF65-F5344CB8AC3E}">
        <p14:creationId xmlns:p14="http://schemas.microsoft.com/office/powerpoint/2010/main" val="276080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a:t>These honors are supposed to be reflective of the best players in their respective positions but is this always true?  Are voters voting on players on performance or is it a popularity contest? </a:t>
            </a:r>
          </a:p>
        </p:txBody>
      </p:sp>
      <p:sp>
        <p:nvSpPr>
          <p:cNvPr id="4" name="Slide Number Placeholder 3"/>
          <p:cNvSpPr>
            <a:spLocks noGrp="1"/>
          </p:cNvSpPr>
          <p:nvPr>
            <p:ph type="sldNum" sz="quarter" idx="10"/>
          </p:nvPr>
        </p:nvSpPr>
        <p:spPr/>
        <p:txBody>
          <a:bodyPr/>
          <a:lstStyle/>
          <a:p>
            <a:fld id="{A6A281D6-FDBB-A346-97B8-152563129E31}" type="slidenum">
              <a:rPr lang="en-US" smtClean="0"/>
              <a:t>4</a:t>
            </a:fld>
            <a:endParaRPr lang="en-US"/>
          </a:p>
        </p:txBody>
      </p:sp>
    </p:spTree>
    <p:extLst>
      <p:ext uri="{BB962C8B-B14F-4D97-AF65-F5344CB8AC3E}">
        <p14:creationId xmlns:p14="http://schemas.microsoft.com/office/powerpoint/2010/main" val="64622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1)Basic</a:t>
            </a:r>
            <a:r>
              <a:rPr lang="en-US" baseline="0" dirty="0" smtClean="0"/>
              <a:t> stats</a:t>
            </a:r>
          </a:p>
          <a:p>
            <a:r>
              <a:rPr lang="en-US" baseline="0" dirty="0" smtClean="0"/>
              <a:t>2)Advance stats: try to capture a players’ performance in relationship to team in a given game. </a:t>
            </a:r>
          </a:p>
          <a:p>
            <a:endParaRPr lang="en-US" baseline="0" dirty="0" smtClean="0"/>
          </a:p>
          <a:p>
            <a:r>
              <a:rPr lang="en-US" baseline="0" dirty="0" smtClean="0"/>
              <a:t>Metrics that measure how efficient the player produces while on court, the percentage of the teams rebounds he grabbed while on the floor. </a:t>
            </a:r>
          </a:p>
          <a:p>
            <a:endParaRPr lang="en-US" baseline="0" dirty="0" smtClean="0"/>
          </a:p>
          <a:p>
            <a:endParaRPr lang="en-US" dirty="0" smtClean="0"/>
          </a:p>
          <a:p>
            <a:r>
              <a:rPr lang="en-US" dirty="0" smtClean="0"/>
              <a:t>Player</a:t>
            </a:r>
            <a:r>
              <a:rPr lang="en-US" baseline="0" dirty="0" smtClean="0"/>
              <a:t> Efficiency is a measure of per-minute production. Kind of an all in one measure that tries measure a player’s per-minute performance. Positive impacts of 3 points, assists, rebounds, blocks. </a:t>
            </a:r>
            <a:r>
              <a:rPr lang="en-US" baseline="0" dirty="0" err="1" smtClean="0"/>
              <a:t>Negaitive</a:t>
            </a:r>
            <a:r>
              <a:rPr lang="en-US" baseline="0" dirty="0" smtClean="0"/>
              <a:t> aspects such as turnovers, missed shots and fouls. </a:t>
            </a:r>
          </a:p>
          <a:p>
            <a:endParaRPr lang="en-US" baseline="0" dirty="0" smtClean="0"/>
          </a:p>
          <a:p>
            <a:r>
              <a:rPr lang="en-US" baseline="0" dirty="0" smtClean="0"/>
              <a:t>TS% : Measure of shooting </a:t>
            </a:r>
            <a:r>
              <a:rPr lang="en-US" baseline="0" dirty="0" err="1" smtClean="0"/>
              <a:t>effciency</a:t>
            </a:r>
            <a:r>
              <a:rPr lang="en-US" baseline="0" dirty="0" smtClean="0"/>
              <a:t>(captures 2p,3p,ft)</a:t>
            </a:r>
          </a:p>
          <a:p>
            <a:r>
              <a:rPr lang="en-US" baseline="0" dirty="0" smtClean="0"/>
              <a:t>3Pr: Percentage of shots that are three pointers</a:t>
            </a:r>
          </a:p>
          <a:p>
            <a:r>
              <a:rPr lang="en-US" baseline="0" dirty="0" smtClean="0"/>
              <a:t>FT: Number of FT attempts per </a:t>
            </a:r>
            <a:r>
              <a:rPr lang="en-US" baseline="0" dirty="0" err="1" smtClean="0"/>
              <a:t>fg</a:t>
            </a:r>
            <a:endParaRPr lang="en-US" baseline="0" dirty="0" smtClean="0"/>
          </a:p>
          <a:p>
            <a:r>
              <a:rPr lang="en-US" baseline="0" dirty="0" smtClean="0"/>
              <a:t>ORB% : Estimate of percentage of available offensive rebounds a player grabbed while he was on the floor</a:t>
            </a:r>
          </a:p>
          <a:p>
            <a:pPr defTabSz="465887">
              <a:defRPr/>
            </a:pPr>
            <a:r>
              <a:rPr lang="en-US" baseline="0" dirty="0" smtClean="0"/>
              <a:t>AST%: Estimate of percentage of teammate field goals a player assisted while he was on the floor</a:t>
            </a:r>
          </a:p>
          <a:p>
            <a:pPr defTabSz="465887">
              <a:defRPr/>
            </a:pPr>
            <a:r>
              <a:rPr lang="en-US" baseline="0" dirty="0" smtClean="0"/>
              <a:t>STL% : Percentage of steals</a:t>
            </a:r>
          </a:p>
          <a:p>
            <a:pPr defTabSz="465887">
              <a:defRPr/>
            </a:pPr>
            <a:r>
              <a:rPr lang="en-US" baseline="0" dirty="0" smtClean="0"/>
              <a:t>BLK%: Percentage of blocks</a:t>
            </a:r>
          </a:p>
          <a:p>
            <a:pPr defTabSz="465887">
              <a:defRPr/>
            </a:pPr>
            <a:r>
              <a:rPr lang="en-US" baseline="0" dirty="0" smtClean="0"/>
              <a:t>TOV: Estimate of turnovers a player committed per 100 possessions</a:t>
            </a:r>
          </a:p>
          <a:p>
            <a:pPr defTabSz="465887">
              <a:defRPr/>
            </a:pPr>
            <a:r>
              <a:rPr lang="en-US" baseline="0" dirty="0" smtClean="0"/>
              <a:t>USG%: How many team plays were ran while player was on the floor. </a:t>
            </a:r>
          </a:p>
          <a:p>
            <a:endParaRPr lang="en-US" baseline="0" dirty="0" smtClean="0"/>
          </a:p>
          <a:p>
            <a:r>
              <a:rPr lang="en-US" baseline="0" dirty="0" smtClean="0"/>
              <a:t>Win Shares : estimate of the number of wins the player has contributed to. </a:t>
            </a:r>
          </a:p>
          <a:p>
            <a:r>
              <a:rPr lang="en-US" baseline="0" dirty="0" smtClean="0"/>
              <a:t>BPM: </a:t>
            </a:r>
          </a:p>
          <a:p>
            <a:endParaRPr lang="en-US" baseline="0" dirty="0" smtClean="0"/>
          </a:p>
          <a:p>
            <a:pPr defTabSz="465887">
              <a:defRPr/>
            </a:pPr>
            <a:r>
              <a:rPr lang="en-US" dirty="0"/>
              <a:t>Box Plus/Minus (BPM):a box score estimate of the points per 100 possessions a player contributed to above the league average.</a:t>
            </a:r>
          </a:p>
          <a:p>
            <a:pPr defTabSz="465887">
              <a:defRPr/>
            </a:pPr>
            <a:endParaRPr lang="en-US" dirty="0"/>
          </a:p>
          <a:p>
            <a:pPr defTabSz="465887">
              <a:defRPr/>
            </a:pPr>
            <a:r>
              <a:rPr lang="en-US" dirty="0"/>
              <a:t> is a </a:t>
            </a:r>
            <a:r>
              <a:rPr lang="en-US" b="1" dirty="0"/>
              <a:t>box score-based</a:t>
            </a:r>
            <a:r>
              <a:rPr lang="en-US" dirty="0"/>
              <a:t> metric for evaluating basketball players' quality and contribution to the team. It is the latest version of a stat previously called Advanced Statistical Plus/Minus; it is NOT a version of </a:t>
            </a:r>
            <a:r>
              <a:rPr lang="en-US" u="sng" dirty="0">
                <a:hlinkClick r:id="rId3"/>
              </a:rPr>
              <a:t>Adjusted Plus/Minus, which is a play-by-play regression metric. </a:t>
            </a:r>
            <a:r>
              <a:rPr lang="en-US" dirty="0"/>
              <a:t>BPM relies on a player's box score information and the team's overall performance to estimate a player's </a:t>
            </a:r>
            <a:r>
              <a:rPr lang="en-US" b="1" dirty="0"/>
              <a:t>performance relative to league average</a:t>
            </a:r>
            <a:r>
              <a:rPr lang="en-US" dirty="0"/>
              <a:t>. BPM is a </a:t>
            </a:r>
            <a:r>
              <a:rPr lang="en-US" b="1" dirty="0"/>
              <a:t>per-100-possession</a:t>
            </a:r>
            <a:r>
              <a:rPr lang="en-US" dirty="0"/>
              <a:t> stat, the same scale as Adjusted Plus/Minus: 0.0 is league average, +5 means the player is 5 points better than an average player over 100 possessions (which is about All-NBA level), -2 is replacement level, and -5 is really bad.</a:t>
            </a:r>
          </a:p>
          <a:p>
            <a:pPr defTabSz="465887">
              <a:defRPr/>
            </a:pPr>
            <a:endParaRPr lang="en-US" u="sng" dirty="0">
              <a:hlinkClick r:id="rId3"/>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5</a:t>
            </a:fld>
            <a:endParaRPr lang="en-US"/>
          </a:p>
        </p:txBody>
      </p:sp>
    </p:spTree>
    <p:extLst>
      <p:ext uri="{BB962C8B-B14F-4D97-AF65-F5344CB8AC3E}">
        <p14:creationId xmlns:p14="http://schemas.microsoft.com/office/powerpoint/2010/main" val="1678056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dirty="0" smtClean="0"/>
              <a:t>Originally Found Data pulled from R script on </a:t>
            </a:r>
            <a:r>
              <a:rPr lang="en-US" dirty="0" err="1" smtClean="0"/>
              <a:t>Reddit</a:t>
            </a:r>
            <a:r>
              <a:rPr lang="en-US" dirty="0" smtClean="0"/>
              <a:t>---PERFECT?</a:t>
            </a:r>
          </a:p>
          <a:p>
            <a:pPr marL="698830" lvl="1" indent="-232943">
              <a:buAutoNum type="arabicParenR"/>
            </a:pPr>
            <a:r>
              <a:rPr lang="en-US" dirty="0" smtClean="0"/>
              <a:t>Only contained Basic </a:t>
            </a:r>
            <a:r>
              <a:rPr lang="en-US" dirty="0" err="1" smtClean="0"/>
              <a:t>Statitstics</a:t>
            </a:r>
            <a:endParaRPr lang="en-US" dirty="0" smtClean="0"/>
          </a:p>
          <a:p>
            <a:pPr marL="232943" indent="-232943">
              <a:buAutoNum type="arabicParenR"/>
            </a:pPr>
            <a:r>
              <a:rPr lang="en-US" dirty="0" smtClean="0"/>
              <a:t>Used</a:t>
            </a:r>
            <a:r>
              <a:rPr lang="en-US" baseline="0" dirty="0" smtClean="0"/>
              <a:t> </a:t>
            </a:r>
            <a:r>
              <a:rPr lang="en-US" baseline="0" dirty="0" err="1" smtClean="0"/>
              <a:t>Webscraping</a:t>
            </a:r>
            <a:r>
              <a:rPr lang="en-US" baseline="0" dirty="0" smtClean="0"/>
              <a:t> to collect more advance statistics and historic all-</a:t>
            </a:r>
            <a:r>
              <a:rPr lang="en-US" baseline="0" dirty="0" err="1" smtClean="0"/>
              <a:t>nba</a:t>
            </a:r>
            <a:r>
              <a:rPr lang="en-US" baseline="0" dirty="0" smtClean="0"/>
              <a:t> team data</a:t>
            </a:r>
          </a:p>
          <a:p>
            <a:pPr marL="232943" indent="-232943">
              <a:buAutoNum type="arabicParenR"/>
            </a:pPr>
            <a:r>
              <a:rPr lang="en-US" baseline="0" dirty="0" smtClean="0"/>
              <a:t>Joined data </a:t>
            </a:r>
          </a:p>
          <a:p>
            <a:pPr marL="232943" indent="-232943">
              <a:buAutoNum type="arabicParenR"/>
            </a:pPr>
            <a:r>
              <a:rPr lang="en-US" baseline="0" dirty="0" smtClean="0"/>
              <a:t>Missing Data</a:t>
            </a:r>
          </a:p>
          <a:p>
            <a:pPr marL="698830" lvl="1" indent="-232943">
              <a:buAutoNum type="arabicParenR"/>
            </a:pPr>
            <a:r>
              <a:rPr lang="en-US" baseline="0" dirty="0" smtClean="0"/>
              <a:t>Assess missing values by either filling the variable with 0 or median. </a:t>
            </a:r>
          </a:p>
          <a:p>
            <a:pPr marL="1164717" lvl="2" indent="-232943">
              <a:buAutoNum type="arabicParenR"/>
            </a:pPr>
            <a:r>
              <a:rPr lang="en-US" baseline="0" dirty="0" smtClean="0"/>
              <a:t>Shooting percentage variable that were missing because players did have an attempt</a:t>
            </a:r>
          </a:p>
          <a:p>
            <a:pPr marL="1164717" lvl="2" indent="-232943">
              <a:buAutoNum type="arabicParenR"/>
            </a:pPr>
            <a:r>
              <a:rPr lang="en-US" baseline="0" dirty="0" smtClean="0"/>
              <a:t>Some variables weren’t taken into account until mid-late 70s, 80s(Three points, </a:t>
            </a:r>
            <a:r>
              <a:rPr lang="en-US" baseline="0" dirty="0" err="1" smtClean="0"/>
              <a:t>stls</a:t>
            </a:r>
            <a:r>
              <a:rPr lang="en-US" baseline="0" dirty="0" smtClean="0"/>
              <a:t>, tov, orb, </a:t>
            </a:r>
            <a:r>
              <a:rPr lang="en-US" baseline="0" dirty="0" err="1" smtClean="0"/>
              <a:t>drb</a:t>
            </a:r>
            <a:r>
              <a:rPr lang="en-US" baseline="0" dirty="0" smtClean="0"/>
              <a:t>, blocks), they were given 0</a:t>
            </a:r>
          </a:p>
          <a:p>
            <a:pPr marL="1164717" lvl="2" indent="-232943">
              <a:buAutoNum type="arabicParenR"/>
            </a:pPr>
            <a:r>
              <a:rPr lang="en-US" baseline="0" dirty="0" smtClean="0"/>
              <a:t>TRB and assists have been calculated over time, but their advance metrics were missing, so I took the median. </a:t>
            </a:r>
            <a:r>
              <a:rPr lang="en-US" baseline="0" dirty="0" err="1" smtClean="0"/>
              <a:t>Aslo</a:t>
            </a:r>
            <a:r>
              <a:rPr lang="en-US" baseline="0" dirty="0" smtClean="0"/>
              <a:t> did for BPM and </a:t>
            </a:r>
            <a:r>
              <a:rPr lang="en-US" baseline="0" dirty="0" err="1" smtClean="0"/>
              <a:t>Winshare</a:t>
            </a:r>
            <a:endParaRPr lang="en-US" baseline="0" dirty="0" smtClean="0"/>
          </a:p>
          <a:p>
            <a:pPr marL="1164717" lvl="2" indent="-232943">
              <a:buAutoNum type="arabicParenR"/>
            </a:pPr>
            <a:endParaRPr lang="en-US" baseline="0" dirty="0" smtClean="0"/>
          </a:p>
          <a:p>
            <a:pPr marL="698830" lvl="1" indent="-232943">
              <a:buAutoNum type="arabicParenR"/>
            </a:pPr>
            <a:endParaRPr lang="en-US" baseline="0" dirty="0" smtClean="0"/>
          </a:p>
          <a:p>
            <a:r>
              <a:rPr lang="en-US" dirty="0" smtClean="0">
                <a:effectLst/>
              </a:rPr>
              <a:t>4)</a:t>
            </a:r>
            <a:r>
              <a:rPr lang="en-US" baseline="0" dirty="0" smtClean="0">
                <a:effectLst/>
              </a:rPr>
              <a:t> Converted PG,SG to Guards and Small forwards , Power forwards to </a:t>
            </a:r>
            <a:r>
              <a:rPr lang="en-US" baseline="0" dirty="0" err="1" smtClean="0">
                <a:effectLst/>
              </a:rPr>
              <a:t>Fs</a:t>
            </a:r>
            <a:endParaRPr lang="en-US" baseline="0" dirty="0" smtClean="0">
              <a:effectLst/>
            </a:endParaRPr>
          </a:p>
          <a:p>
            <a:endParaRPr lang="en-US" dirty="0" smtClean="0">
              <a:effectLst/>
            </a:endParaRPr>
          </a:p>
          <a:p>
            <a:r>
              <a:rPr lang="en-US" dirty="0" smtClean="0">
                <a:effectLst/>
              </a:rPr>
              <a:t/>
            </a:r>
            <a:br>
              <a:rPr lang="en-US" dirty="0" smtClean="0">
                <a:effectLst/>
              </a:rPr>
            </a:br>
            <a:endParaRPr lang="en-US" dirty="0" smtClean="0">
              <a:effectLst/>
            </a:endParaRPr>
          </a:p>
          <a:p>
            <a:pPr marL="698830" lvl="1" indent="-232943" defTabSz="465887">
              <a:buFontTx/>
              <a:buAutoNum type="arabicParenR"/>
              <a:defRPr/>
            </a:pPr>
            <a:endParaRPr lang="en-US" dirty="0" smtClean="0">
              <a:effectLst/>
            </a:endParaRPr>
          </a:p>
          <a:p>
            <a:pPr marL="698830" lvl="1" indent="-232943" defTabSz="465887">
              <a:buFontTx/>
              <a:buAutoNum type="arabicParenR"/>
              <a:defRPr/>
            </a:pPr>
            <a:endParaRPr lang="en-US" dirty="0" smtClean="0">
              <a:effectLst/>
            </a:endParaRPr>
          </a:p>
          <a:p>
            <a:pPr marL="698830" lvl="1" indent="-232943">
              <a:buAutoNum type="arabicParenR"/>
            </a:pPr>
            <a:endParaRPr lang="en-US" baseline="0" dirty="0" smtClean="0"/>
          </a:p>
          <a:p>
            <a:pPr marL="1164717" lvl="2" indent="-232943">
              <a:buAutoNum type="arabicParenR"/>
            </a:pPr>
            <a:endParaRPr lang="en-US" dirty="0" smtClean="0"/>
          </a:p>
          <a:p>
            <a:r>
              <a:rPr lang="en-US" baseline="0" dirty="0" smtClean="0"/>
              <a:t>Used </a:t>
            </a:r>
          </a:p>
          <a:p>
            <a:r>
              <a:rPr lang="en-US" dirty="0" smtClean="0"/>
              <a:t>No </a:t>
            </a:r>
            <a:r>
              <a:rPr lang="en-US" dirty="0" err="1" smtClean="0"/>
              <a:t>Api</a:t>
            </a:r>
            <a:endParaRPr lang="en-US" dirty="0" smtClean="0"/>
          </a:p>
          <a:p>
            <a:r>
              <a:rPr lang="en-US" dirty="0" smtClean="0"/>
              <a:t>Missing Data</a:t>
            </a:r>
          </a:p>
          <a:p>
            <a:pPr lvl="1"/>
            <a:r>
              <a:rPr lang="en-US" dirty="0" smtClean="0"/>
              <a:t>Variable issue</a:t>
            </a:r>
          </a:p>
          <a:p>
            <a:pPr lvl="1"/>
            <a:r>
              <a:rPr lang="en-US" dirty="0" smtClean="0"/>
              <a:t>Average(or median) or fill in with 0</a:t>
            </a:r>
          </a:p>
          <a:p>
            <a:pPr lvl="1"/>
            <a:r>
              <a:rPr lang="en-US" dirty="0" smtClean="0"/>
              <a:t>Grouped by position </a:t>
            </a:r>
          </a:p>
          <a:p>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6</a:t>
            </a:fld>
            <a:endParaRPr lang="en-US"/>
          </a:p>
        </p:txBody>
      </p:sp>
    </p:spTree>
    <p:extLst>
      <p:ext uri="{BB962C8B-B14F-4D97-AF65-F5344CB8AC3E}">
        <p14:creationId xmlns:p14="http://schemas.microsoft.com/office/powerpoint/2010/main" val="3817041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7</a:t>
            </a:fld>
            <a:endParaRPr lang="en-US"/>
          </a:p>
        </p:txBody>
      </p:sp>
    </p:spTree>
    <p:extLst>
      <p:ext uri="{BB962C8B-B14F-4D97-AF65-F5344CB8AC3E}">
        <p14:creationId xmlns:p14="http://schemas.microsoft.com/office/powerpoint/2010/main" val="108430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features were inherently correlated:</a:t>
            </a:r>
          </a:p>
          <a:p>
            <a:r>
              <a:rPr lang="en-US" dirty="0" smtClean="0"/>
              <a:t>Field goal Attempt/Made</a:t>
            </a:r>
            <a:r>
              <a:rPr lang="en-US" baseline="0" dirty="0" smtClean="0"/>
              <a:t> </a:t>
            </a:r>
          </a:p>
          <a:p>
            <a:r>
              <a:rPr lang="en-US" baseline="0" dirty="0" smtClean="0"/>
              <a:t>Offensive/Defensive Rebounds</a:t>
            </a:r>
          </a:p>
          <a:p>
            <a:r>
              <a:rPr lang="en-US" baseline="0" dirty="0" smtClean="0"/>
              <a:t>Win Shared/Defensive/ Offensive</a:t>
            </a:r>
          </a:p>
          <a:p>
            <a:endParaRPr lang="en-US" baseline="0" dirty="0" smtClean="0"/>
          </a:p>
          <a:p>
            <a:r>
              <a:rPr lang="en-US" dirty="0" smtClean="0"/>
              <a:t>Not ≠</a:t>
            </a:r>
            <a:endParaRPr lang="en-US" dirty="0"/>
          </a:p>
        </p:txBody>
      </p:sp>
      <p:sp>
        <p:nvSpPr>
          <p:cNvPr id="4" name="Slide Number Placeholder 3"/>
          <p:cNvSpPr>
            <a:spLocks noGrp="1"/>
          </p:cNvSpPr>
          <p:nvPr>
            <p:ph type="sldNum" sz="quarter" idx="10"/>
          </p:nvPr>
        </p:nvSpPr>
        <p:spPr/>
        <p:txBody>
          <a:bodyPr/>
          <a:lstStyle/>
          <a:p>
            <a:fld id="{A6A281D6-FDBB-A346-97B8-152563129E31}" type="slidenum">
              <a:rPr lang="en-US" smtClean="0"/>
              <a:t>8</a:t>
            </a:fld>
            <a:endParaRPr lang="en-US"/>
          </a:p>
        </p:txBody>
      </p:sp>
    </p:spTree>
    <p:extLst>
      <p:ext uri="{BB962C8B-B14F-4D97-AF65-F5344CB8AC3E}">
        <p14:creationId xmlns:p14="http://schemas.microsoft.com/office/powerpoint/2010/main" val="2928892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a:t>
            </a:r>
            <a:r>
              <a:rPr lang="en-US" baseline="0" dirty="0" smtClean="0"/>
              <a:t> problem- Use input variables to predict probabilities of class membership</a:t>
            </a:r>
          </a:p>
          <a:p>
            <a:endParaRPr lang="en-US" dirty="0" smtClean="0"/>
          </a:p>
          <a:p>
            <a:r>
              <a:rPr lang="en-US" dirty="0" smtClean="0"/>
              <a:t>Logistic</a:t>
            </a:r>
            <a:r>
              <a:rPr lang="en-US" baseline="0" dirty="0" smtClean="0"/>
              <a:t> can only predict whether some one makes a team</a:t>
            </a:r>
          </a:p>
          <a:p>
            <a:r>
              <a:rPr lang="en-US" baseline="0" dirty="0" smtClean="0"/>
              <a:t>The other two will predict what team a player will be on(1</a:t>
            </a:r>
            <a:r>
              <a:rPr lang="en-US" baseline="30000" dirty="0" smtClean="0"/>
              <a:t>st</a:t>
            </a:r>
            <a:r>
              <a:rPr lang="en-US" baseline="0" dirty="0" smtClean="0"/>
              <a:t>, 2</a:t>
            </a:r>
            <a:r>
              <a:rPr lang="en-US" baseline="30000" dirty="0" smtClean="0"/>
              <a:t>nd</a:t>
            </a:r>
            <a:r>
              <a:rPr lang="en-US" baseline="0" dirty="0" smtClean="0"/>
              <a:t>, 3</a:t>
            </a:r>
            <a:r>
              <a:rPr lang="en-US" baseline="30000" dirty="0" smtClean="0"/>
              <a:t>rd</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fld id="{A6A281D6-FDBB-A346-97B8-152563129E31}" type="slidenum">
              <a:rPr lang="en-US" smtClean="0"/>
              <a:t>9</a:t>
            </a:fld>
            <a:endParaRPr lang="en-US"/>
          </a:p>
        </p:txBody>
      </p:sp>
    </p:spTree>
    <p:extLst>
      <p:ext uri="{BB962C8B-B14F-4D97-AF65-F5344CB8AC3E}">
        <p14:creationId xmlns:p14="http://schemas.microsoft.com/office/powerpoint/2010/main" val="119393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538012-7A15-0C43-A594-CA96A36D916F}"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336391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38012-7A15-0C43-A594-CA96A36D916F}"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300740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38012-7A15-0C43-A594-CA96A36D916F}"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351017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38012-7A15-0C43-A594-CA96A36D916F}"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209693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538012-7A15-0C43-A594-CA96A36D916F}" type="datetimeFigureOut">
              <a:rPr lang="en-US" smtClean="0"/>
              <a:t>3/18/15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378096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538012-7A15-0C43-A594-CA96A36D916F}"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201922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538012-7A15-0C43-A594-CA96A36D916F}" type="datetimeFigureOut">
              <a:rPr lang="en-US" smtClean="0"/>
              <a:t>3/18/15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59522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538012-7A15-0C43-A594-CA96A36D916F}" type="datetimeFigureOut">
              <a:rPr lang="en-US" smtClean="0"/>
              <a:t>3/18/15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272049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38012-7A15-0C43-A594-CA96A36D916F}" type="datetimeFigureOut">
              <a:rPr lang="en-US" smtClean="0"/>
              <a:t>3/18/15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41873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38012-7A15-0C43-A594-CA96A36D916F}"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219342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38012-7A15-0C43-A594-CA96A36D916F}" type="datetimeFigureOut">
              <a:rPr lang="en-US" smtClean="0"/>
              <a:t>3/18/15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13A7D-A827-7741-A2FB-82301ADD0256}" type="slidenum">
              <a:rPr lang="en-US" smtClean="0"/>
              <a:t>‹#›</a:t>
            </a:fld>
            <a:endParaRPr lang="en-US"/>
          </a:p>
        </p:txBody>
      </p:sp>
    </p:spTree>
    <p:extLst>
      <p:ext uri="{BB962C8B-B14F-4D97-AF65-F5344CB8AC3E}">
        <p14:creationId xmlns:p14="http://schemas.microsoft.com/office/powerpoint/2010/main" val="20659803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38012-7A15-0C43-A594-CA96A36D916F}" type="datetimeFigureOut">
              <a:rPr lang="en-US" smtClean="0"/>
              <a:t>3/18/15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13A7D-A827-7741-A2FB-82301ADD0256}" type="slidenum">
              <a:rPr lang="en-US" smtClean="0"/>
              <a:t>‹#›</a:t>
            </a:fld>
            <a:endParaRPr lang="en-US"/>
          </a:p>
        </p:txBody>
      </p:sp>
    </p:spTree>
    <p:extLst>
      <p:ext uri="{BB962C8B-B14F-4D97-AF65-F5344CB8AC3E}">
        <p14:creationId xmlns:p14="http://schemas.microsoft.com/office/powerpoint/2010/main" val="1341348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2.png"/><Relationship Id="rId5" Type="http://schemas.openxmlformats.org/officeDocument/2006/relationships/oleObject" Target="file:///\\localhost\Users\MindKontrol\Downloads\Macintosh%20HD:Users:MindKontrol:Python:GADataScience:Dat4:code:rp_feat.csv!rp_feat.csv!R1C2:R20C3" TargetMode="External"/><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file:///\\localhost\Users\MindKontrol\Python\GADataScience\Dat4\Forecasting%20All%20NBA%20Teams\Macintosh%20HD:Users:MindKontrol:Python:GADataScience:Dat4:code:project.csv!project.csv!R1C9:R25C14" TargetMode="External"/><Relationship Id="rId5"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Forecasting the 2015 All NBA Teams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86924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3" name="Content Placeholder 2"/>
          <p:cNvSpPr>
            <a:spLocks noGrp="1"/>
          </p:cNvSpPr>
          <p:nvPr>
            <p:ph idx="1"/>
          </p:nvPr>
        </p:nvSpPr>
        <p:spPr>
          <a:xfrm>
            <a:off x="457200" y="1417638"/>
            <a:ext cx="8229600" cy="4525963"/>
          </a:xfrm>
        </p:spPr>
        <p:txBody>
          <a:bodyPr>
            <a:normAutofit/>
          </a:bodyPr>
          <a:lstStyle/>
          <a:p>
            <a:pPr marL="342900" lvl="2" indent="-342900"/>
            <a:r>
              <a:rPr lang="en-US" b="1" dirty="0" smtClean="0"/>
              <a:t>Third Model: </a:t>
            </a:r>
            <a:r>
              <a:rPr lang="en-US" dirty="0" smtClean="0"/>
              <a:t>Combination of Basic and Advanced Stats</a:t>
            </a:r>
            <a:endParaRPr lang="en-US" b="1" dirty="0" smtClean="0"/>
          </a:p>
          <a:p>
            <a:pPr lvl="1"/>
            <a:r>
              <a:rPr lang="en-US" b="1" dirty="0" smtClean="0"/>
              <a:t>Specificity: .992</a:t>
            </a:r>
          </a:p>
          <a:p>
            <a:pPr lvl="1"/>
            <a:r>
              <a:rPr lang="en-US" b="1" dirty="0" smtClean="0"/>
              <a:t>Sensitivity: .655</a:t>
            </a:r>
          </a:p>
          <a:p>
            <a:pPr lvl="1"/>
            <a:r>
              <a:rPr lang="en-US" b="1" dirty="0" smtClean="0"/>
              <a:t>Overall Accuracy: .978</a:t>
            </a:r>
          </a:p>
          <a:p>
            <a:endParaRPr lang="en-US" dirty="0" smtClean="0"/>
          </a:p>
          <a:p>
            <a:pPr lvl="1"/>
            <a:endParaRPr lang="en-US" dirty="0" smtClean="0"/>
          </a:p>
          <a:p>
            <a:pPr lvl="1"/>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74" y="3437872"/>
            <a:ext cx="3825876" cy="327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0777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01570"/>
            <a:ext cx="8229600" cy="4523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4387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2847" y="2473979"/>
            <a:ext cx="8229600" cy="11430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Can I use decision trees or random forests to predict what team they make?</a:t>
            </a:r>
            <a:endParaRPr lang="en-US" dirty="0"/>
          </a:p>
        </p:txBody>
      </p:sp>
    </p:spTree>
    <p:extLst>
      <p:ext uri="{BB962C8B-B14F-4D97-AF65-F5344CB8AC3E}">
        <p14:creationId xmlns:p14="http://schemas.microsoft.com/office/powerpoint/2010/main" val="17480314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Part…...</a:t>
            </a:r>
            <a:endParaRPr lang="en-US" dirty="0"/>
          </a:p>
        </p:txBody>
      </p:sp>
      <p:pic>
        <p:nvPicPr>
          <p:cNvPr id="4" name="Content Placeholder 3" descr="Screen Shot 2015-03-15 at 12.06.00 PM.png"/>
          <p:cNvPicPr>
            <a:picLocks noGrp="1" noChangeAspect="1"/>
          </p:cNvPicPr>
          <p:nvPr>
            <p:ph idx="1"/>
          </p:nvPr>
        </p:nvPicPr>
        <p:blipFill>
          <a:blip r:embed="rId3">
            <a:extLst>
              <a:ext uri="{28A0092B-C50C-407E-A947-70E740481C1C}">
                <a14:useLocalDpi xmlns:a14="http://schemas.microsoft.com/office/drawing/2010/main" val="0"/>
              </a:ext>
            </a:extLst>
          </a:blip>
          <a:srcRect t="-113183" b="-113183"/>
          <a:stretch>
            <a:fillRect/>
          </a:stretch>
        </p:blipFill>
        <p:spPr>
          <a:xfrm>
            <a:off x="457200" y="1226671"/>
            <a:ext cx="8229600" cy="4525963"/>
          </a:xfrm>
        </p:spPr>
      </p:pic>
    </p:spTree>
    <p:extLst>
      <p:ext uri="{BB962C8B-B14F-4D97-AF65-F5344CB8AC3E}">
        <p14:creationId xmlns:p14="http://schemas.microsoft.com/office/powerpoint/2010/main" val="313357173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Part…...</a:t>
            </a:r>
            <a:endParaRPr lang="en-US" dirty="0"/>
          </a:p>
        </p:txBody>
      </p:sp>
      <p:pic>
        <p:nvPicPr>
          <p:cNvPr id="6" name="Content Placeholder 5" descr="Screen Shot 2015-03-15 at 12.06.15 PM.png"/>
          <p:cNvPicPr>
            <a:picLocks noGrp="1" noChangeAspect="1"/>
          </p:cNvPicPr>
          <p:nvPr>
            <p:ph idx="1"/>
          </p:nvPr>
        </p:nvPicPr>
        <p:blipFill>
          <a:blip r:embed="rId3">
            <a:extLst>
              <a:ext uri="{28A0092B-C50C-407E-A947-70E740481C1C}">
                <a14:useLocalDpi xmlns:a14="http://schemas.microsoft.com/office/drawing/2010/main" val="0"/>
              </a:ext>
            </a:extLst>
          </a:blip>
          <a:srcRect t="-113347" b="-113347"/>
          <a:stretch>
            <a:fillRect/>
          </a:stretch>
        </p:blipFill>
        <p:spPr/>
      </p:pic>
    </p:spTree>
    <p:extLst>
      <p:ext uri="{BB962C8B-B14F-4D97-AF65-F5344CB8AC3E}">
        <p14:creationId xmlns:p14="http://schemas.microsoft.com/office/powerpoint/2010/main" val="33581139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Win shares</a:t>
            </a:r>
          </a:p>
          <a:p>
            <a:r>
              <a:rPr lang="en-US" dirty="0" smtClean="0"/>
              <a:t>Player Efficiency Rating</a:t>
            </a:r>
          </a:p>
          <a:p>
            <a:r>
              <a:rPr lang="en-US" dirty="0" smtClean="0"/>
              <a:t>Minutes Per game</a:t>
            </a:r>
          </a:p>
          <a:p>
            <a:endParaRPr lang="en-US" dirty="0"/>
          </a:p>
        </p:txBody>
      </p:sp>
    </p:spTree>
    <p:extLst>
      <p:ext uri="{BB962C8B-B14F-4D97-AF65-F5344CB8AC3E}">
        <p14:creationId xmlns:p14="http://schemas.microsoft.com/office/powerpoint/2010/main" val="14675908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Features</a:t>
            </a:r>
            <a:endParaRPr lang="en-US" dirty="0"/>
          </a:p>
        </p:txBody>
      </p:sp>
      <p:pic>
        <p:nvPicPr>
          <p:cNvPr id="8" name="Picture 7"/>
          <p:cNvPicPr>
            <a:picLocks noChangeAspect="1"/>
          </p:cNvPicPr>
          <p:nvPr/>
        </p:nvPicPr>
        <p:blipFill>
          <a:blip r:embed="rId4"/>
          <a:stretch>
            <a:fillRect/>
          </a:stretch>
        </p:blipFill>
        <p:spPr>
          <a:xfrm>
            <a:off x="1473131" y="1608138"/>
            <a:ext cx="1663700" cy="3822700"/>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1805223640"/>
              </p:ext>
            </p:extLst>
          </p:nvPr>
        </p:nvGraphicFramePr>
        <p:xfrm>
          <a:off x="5909838" y="1608138"/>
          <a:ext cx="1663700" cy="3822700"/>
        </p:xfrm>
        <a:graphic>
          <a:graphicData uri="http://schemas.openxmlformats.org/presentationml/2006/ole">
            <mc:AlternateContent xmlns:mc="http://schemas.openxmlformats.org/markup-compatibility/2006">
              <mc:Choice xmlns:v="urn:schemas-microsoft-com:vml" Requires="v">
                <p:oleObj spid="_x0000_s1030" name="Microsoft Excel 97 - 2004 Worksheet" r:id="rId5" imgW="1663700" imgH="3822700" progId="Excel.Sheet.8">
                  <p:link updateAutomatic="1"/>
                </p:oleObj>
              </mc:Choice>
              <mc:Fallback>
                <p:oleObj name="Microsoft Excel 97 - 2004 Worksheet" r:id="rId5" imgW="1663700" imgH="3822700" progId="Excel.Sheet.8">
                  <p:link updateAutomatic="1"/>
                  <p:pic>
                    <p:nvPicPr>
                      <p:cNvPr id="0" name=""/>
                      <p:cNvPicPr/>
                      <p:nvPr/>
                    </p:nvPicPr>
                    <p:blipFill>
                      <a:blip r:embed="rId6"/>
                      <a:stretch>
                        <a:fillRect/>
                      </a:stretch>
                    </p:blipFill>
                    <p:spPr>
                      <a:xfrm>
                        <a:off x="5909838" y="1608138"/>
                        <a:ext cx="1663700" cy="3822700"/>
                      </a:xfrm>
                      <a:prstGeom prst="rect">
                        <a:avLst/>
                      </a:prstGeom>
                    </p:spPr>
                  </p:pic>
                </p:oleObj>
              </mc:Fallback>
            </mc:AlternateContent>
          </a:graphicData>
        </a:graphic>
      </p:graphicFrame>
    </p:spTree>
    <p:extLst>
      <p:ext uri="{BB962C8B-B14F-4D97-AF65-F5344CB8AC3E}">
        <p14:creationId xmlns:p14="http://schemas.microsoft.com/office/powerpoint/2010/main" val="33698290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660827997"/>
              </p:ext>
            </p:extLst>
          </p:nvPr>
        </p:nvGraphicFramePr>
        <p:xfrm>
          <a:off x="1397000" y="1041400"/>
          <a:ext cx="6350000" cy="4775200"/>
        </p:xfrm>
        <a:graphic>
          <a:graphicData uri="http://schemas.openxmlformats.org/presentationml/2006/ole">
            <mc:AlternateContent xmlns:mc="http://schemas.openxmlformats.org/markup-compatibility/2006">
              <mc:Choice xmlns:v="urn:schemas-microsoft-com:vml" Requires="v">
                <p:oleObj spid="_x0000_s2073" name="Microsoft Excel 97 - 2004 Worksheet" r:id="rId4" imgW="6350000" imgH="4775200" progId="Excel.Sheet.8">
                  <p:link updateAutomatic="1"/>
                </p:oleObj>
              </mc:Choice>
              <mc:Fallback>
                <p:oleObj name="Microsoft Excel 97 - 2004 Worksheet" r:id="rId4" imgW="6350000" imgH="4775200" progId="Excel.Sheet.8">
                  <p:link updateAutomatic="1"/>
                  <p:pic>
                    <p:nvPicPr>
                      <p:cNvPr id="0" name=""/>
                      <p:cNvPicPr/>
                      <p:nvPr/>
                    </p:nvPicPr>
                    <p:blipFill>
                      <a:blip r:embed="rId5"/>
                      <a:stretch>
                        <a:fillRect/>
                      </a:stretch>
                    </p:blipFill>
                    <p:spPr>
                      <a:xfrm>
                        <a:off x="1397000" y="1041400"/>
                        <a:ext cx="6350000" cy="4775200"/>
                      </a:xfrm>
                      <a:prstGeom prst="rect">
                        <a:avLst/>
                      </a:prstGeom>
                      <a:ln w="12700">
                        <a:solidFill>
                          <a:schemeClr val="tx1"/>
                        </a:solidFill>
                      </a:ln>
                    </p:spPr>
                  </p:pic>
                </p:oleObj>
              </mc:Fallback>
            </mc:AlternateContent>
          </a:graphicData>
        </a:graphic>
      </p:graphicFrame>
      <p:sp>
        <p:nvSpPr>
          <p:cNvPr id="7" name="Title 1"/>
          <p:cNvSpPr>
            <a:spLocks noGrp="1"/>
          </p:cNvSpPr>
          <p:nvPr>
            <p:ph type="title"/>
          </p:nvPr>
        </p:nvSpPr>
        <p:spPr>
          <a:xfrm>
            <a:off x="457200" y="204318"/>
            <a:ext cx="8229600" cy="837082"/>
          </a:xfrm>
        </p:spPr>
        <p:txBody>
          <a:bodyPr/>
          <a:lstStyle/>
          <a:p>
            <a:r>
              <a:rPr lang="en-US" dirty="0" smtClean="0"/>
              <a:t>2014 Predictions</a:t>
            </a:r>
            <a:endParaRPr lang="en-US" dirty="0"/>
          </a:p>
        </p:txBody>
      </p:sp>
      <p:sp>
        <p:nvSpPr>
          <p:cNvPr id="8" name="TextBox 7"/>
          <p:cNvSpPr txBox="1"/>
          <p:nvPr/>
        </p:nvSpPr>
        <p:spPr>
          <a:xfrm>
            <a:off x="2241907" y="5842337"/>
            <a:ext cx="3809673" cy="1015663"/>
          </a:xfrm>
          <a:prstGeom prst="rect">
            <a:avLst/>
          </a:prstGeom>
          <a:noFill/>
        </p:spPr>
        <p:txBody>
          <a:bodyPr wrap="square" rtlCol="0">
            <a:spAutoFit/>
          </a:bodyPr>
          <a:lstStyle/>
          <a:p>
            <a:r>
              <a:rPr lang="en-US" sz="1200" dirty="0" smtClean="0">
                <a:solidFill>
                  <a:srgbClr val="008000"/>
                </a:solidFill>
              </a:rPr>
              <a:t>Green = All three models correct</a:t>
            </a:r>
            <a:r>
              <a:rPr lang="en-US" sz="1200" baseline="0" dirty="0" smtClean="0">
                <a:solidFill>
                  <a:srgbClr val="008000"/>
                </a:solidFill>
              </a:rPr>
              <a:t> predicted if player made team and what team they made</a:t>
            </a:r>
          </a:p>
          <a:p>
            <a:r>
              <a:rPr lang="en-US" sz="1200" baseline="0" dirty="0" smtClean="0">
                <a:solidFill>
                  <a:srgbClr val="FFFF00"/>
                </a:solidFill>
              </a:rPr>
              <a:t>Yellow = Predicted who would make it team but didn’t not correctly predict what team</a:t>
            </a:r>
          </a:p>
          <a:p>
            <a:r>
              <a:rPr lang="en-US" sz="1200" baseline="0" dirty="0" smtClean="0">
                <a:solidFill>
                  <a:srgbClr val="FF0000"/>
                </a:solidFill>
              </a:rPr>
              <a:t>Red = Made team but did not correctly predict</a:t>
            </a:r>
          </a:p>
        </p:txBody>
      </p:sp>
      <p:cxnSp>
        <p:nvCxnSpPr>
          <p:cNvPr id="6" name="Straight Arrow Connector 5"/>
          <p:cNvCxnSpPr/>
          <p:nvPr/>
        </p:nvCxnSpPr>
        <p:spPr>
          <a:xfrm flipV="1">
            <a:off x="201246" y="1327638"/>
            <a:ext cx="1149350" cy="6975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01246" y="2025162"/>
            <a:ext cx="1149350" cy="698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9823" y="3241431"/>
            <a:ext cx="11840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4424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21733" y="2810933"/>
            <a:ext cx="8229600" cy="1435630"/>
          </a:xfrm>
        </p:spPr>
        <p:txBody>
          <a:bodyPr/>
          <a:lstStyle/>
          <a:p>
            <a:pPr marL="0" indent="0">
              <a:buNone/>
            </a:pPr>
            <a:r>
              <a:rPr lang="en-US" dirty="0" smtClean="0"/>
              <a:t>					</a:t>
            </a:r>
            <a:r>
              <a:rPr lang="en-US" dirty="0"/>
              <a:t>	</a:t>
            </a:r>
            <a:r>
              <a:rPr lang="en-US" dirty="0" smtClean="0"/>
              <a:t>2015 predictions!!!</a:t>
            </a:r>
            <a:endParaRPr lang="en-US" dirty="0"/>
          </a:p>
        </p:txBody>
      </p:sp>
    </p:spTree>
    <p:extLst>
      <p:ext uri="{BB962C8B-B14F-4D97-AF65-F5344CB8AC3E}">
        <p14:creationId xmlns:p14="http://schemas.microsoft.com/office/powerpoint/2010/main" val="29119860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5-03-15 at 9.19.30 PM.png"/>
          <p:cNvPicPr>
            <a:picLocks noGrp="1" noChangeAspect="1"/>
          </p:cNvPicPr>
          <p:nvPr>
            <p:ph idx="1"/>
          </p:nvPr>
        </p:nvPicPr>
        <p:blipFill>
          <a:blip r:embed="rId3">
            <a:extLst>
              <a:ext uri="{28A0092B-C50C-407E-A947-70E740481C1C}">
                <a14:useLocalDpi xmlns:a14="http://schemas.microsoft.com/office/drawing/2010/main" val="0"/>
              </a:ext>
            </a:extLst>
          </a:blip>
          <a:srcRect l="-41813" r="-41813"/>
          <a:stretch>
            <a:fillRect/>
          </a:stretch>
        </p:blipFill>
        <p:spPr>
          <a:xfrm>
            <a:off x="-220133" y="524934"/>
            <a:ext cx="9364133" cy="5601230"/>
          </a:xfrm>
        </p:spPr>
      </p:pic>
      <p:cxnSp>
        <p:nvCxnSpPr>
          <p:cNvPr id="7" name="Straight Arrow Connector 6"/>
          <p:cNvCxnSpPr/>
          <p:nvPr/>
        </p:nvCxnSpPr>
        <p:spPr>
          <a:xfrm>
            <a:off x="351692" y="4220308"/>
            <a:ext cx="130126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52400" y="4220308"/>
            <a:ext cx="1500554" cy="646331"/>
          </a:xfrm>
          <a:prstGeom prst="rect">
            <a:avLst/>
          </a:prstGeom>
          <a:noFill/>
        </p:spPr>
        <p:txBody>
          <a:bodyPr wrap="square" rtlCol="0">
            <a:spAutoFit/>
          </a:bodyPr>
          <a:lstStyle/>
          <a:p>
            <a:r>
              <a:rPr lang="en-US" dirty="0" smtClean="0"/>
              <a:t>Who is this guy????</a:t>
            </a:r>
            <a:endParaRPr lang="en-US" dirty="0"/>
          </a:p>
        </p:txBody>
      </p:sp>
    </p:spTree>
    <p:extLst>
      <p:ext uri="{BB962C8B-B14F-4D97-AF65-F5344CB8AC3E}">
        <p14:creationId xmlns:p14="http://schemas.microsoft.com/office/powerpoint/2010/main" val="29705308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54" y="2047097"/>
            <a:ext cx="8229600" cy="1143000"/>
          </a:xfrm>
        </p:spPr>
        <p:txBody>
          <a:bodyPr/>
          <a:lstStyle/>
          <a:p>
            <a:r>
              <a:rPr lang="en-US" dirty="0" smtClean="0"/>
              <a:t>Background</a:t>
            </a:r>
            <a:endParaRPr lang="en-US" dirty="0"/>
          </a:p>
        </p:txBody>
      </p:sp>
    </p:spTree>
    <p:extLst>
      <p:ext uri="{BB962C8B-B14F-4D97-AF65-F5344CB8AC3E}">
        <p14:creationId xmlns:p14="http://schemas.microsoft.com/office/powerpoint/2010/main" val="35528499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Jack Cooley?</a:t>
            </a:r>
            <a:endParaRPr lang="en-US" dirty="0"/>
          </a:p>
        </p:txBody>
      </p:sp>
      <p:pic>
        <p:nvPicPr>
          <p:cNvPr id="4" name="Content Placeholder 3" descr="8116373.jpg"/>
          <p:cNvPicPr>
            <a:picLocks noGrp="1" noChangeAspect="1"/>
          </p:cNvPicPr>
          <p:nvPr>
            <p:ph idx="1"/>
          </p:nvPr>
        </p:nvPicPr>
        <p:blipFill>
          <a:blip r:embed="rId3">
            <a:extLst>
              <a:ext uri="{28A0092B-C50C-407E-A947-70E740481C1C}">
                <a14:useLocalDpi xmlns:a14="http://schemas.microsoft.com/office/drawing/2010/main" val="0"/>
              </a:ext>
            </a:extLst>
          </a:blip>
          <a:srcRect l="-63644" r="-63644"/>
          <a:stretch>
            <a:fillRect/>
          </a:stretch>
        </p:blipFill>
        <p:spPr>
          <a:xfrm>
            <a:off x="-1642533" y="1600200"/>
            <a:ext cx="7890933" cy="4525963"/>
          </a:xfrm>
        </p:spPr>
      </p:pic>
      <p:sp>
        <p:nvSpPr>
          <p:cNvPr id="5" name="TextBox 4"/>
          <p:cNvSpPr txBox="1"/>
          <p:nvPr/>
        </p:nvSpPr>
        <p:spPr>
          <a:xfrm>
            <a:off x="5147733" y="2065867"/>
            <a:ext cx="2048934" cy="4801315"/>
          </a:xfrm>
          <a:prstGeom prst="rect">
            <a:avLst/>
          </a:prstGeom>
          <a:noFill/>
        </p:spPr>
        <p:txBody>
          <a:bodyPr wrap="square" rtlCol="0">
            <a:spAutoFit/>
          </a:bodyPr>
          <a:lstStyle/>
          <a:p>
            <a:r>
              <a:rPr lang="en-US" dirty="0" smtClean="0"/>
              <a:t>Probability of making an All NBA Team is: .998</a:t>
            </a:r>
          </a:p>
          <a:p>
            <a:r>
              <a:rPr lang="en-US" dirty="0" smtClean="0"/>
              <a:t> </a:t>
            </a:r>
            <a:endParaRPr lang="en-US" dirty="0"/>
          </a:p>
          <a:p>
            <a:pPr marL="342900" indent="-342900">
              <a:buAutoNum type="arabicPlain" startAt="2015"/>
            </a:pPr>
            <a:r>
              <a:rPr lang="en-US" dirty="0" smtClean="0"/>
              <a:t> stats:</a:t>
            </a:r>
          </a:p>
          <a:p>
            <a:pPr marL="285750" indent="-285750">
              <a:buFont typeface="Arial"/>
              <a:buChar char="•"/>
            </a:pPr>
            <a:r>
              <a:rPr lang="en-US" dirty="0" smtClean="0"/>
              <a:t>2 minutes played(total)</a:t>
            </a:r>
          </a:p>
          <a:p>
            <a:pPr marL="285750" indent="-285750">
              <a:buFont typeface="Arial"/>
              <a:buChar char="•"/>
            </a:pPr>
            <a:r>
              <a:rPr lang="en-US" dirty="0" smtClean="0"/>
              <a:t>Only has 4 </a:t>
            </a:r>
            <a:r>
              <a:rPr lang="en-US" dirty="0" err="1" smtClean="0"/>
              <a:t>pts</a:t>
            </a:r>
            <a:endParaRPr lang="en-US" dirty="0" smtClean="0"/>
          </a:p>
          <a:p>
            <a:pPr marL="285750" indent="-285750">
              <a:buFont typeface="Arial"/>
              <a:buChar char="•"/>
            </a:pPr>
            <a:r>
              <a:rPr lang="en-US" dirty="0" smtClean="0"/>
              <a:t>100% </a:t>
            </a:r>
            <a:r>
              <a:rPr lang="en-US" dirty="0" err="1" smtClean="0"/>
              <a:t>FGp</a:t>
            </a:r>
            <a:endParaRPr lang="en-US" dirty="0" smtClean="0"/>
          </a:p>
          <a:p>
            <a:pPr marL="285750" indent="-285750">
              <a:buFont typeface="Arial"/>
              <a:buChar char="•"/>
            </a:pPr>
            <a:r>
              <a:rPr lang="en-US" dirty="0" smtClean="0"/>
              <a:t>PER = 81.1(the highest in the league right now)</a:t>
            </a:r>
          </a:p>
          <a:p>
            <a:pPr marL="285750" indent="-285750">
              <a:buFont typeface="Arial"/>
              <a:buChar char="•"/>
            </a:pPr>
            <a:endParaRPr lang="en-US" dirty="0" smtClean="0"/>
          </a:p>
          <a:p>
            <a:endParaRPr lang="en-US" dirty="0" smtClean="0"/>
          </a:p>
          <a:p>
            <a:pPr marL="342900" indent="-342900">
              <a:buAutoNum type="arabicPlain" startAt="2015"/>
            </a:pPr>
            <a:endParaRPr lang="en-US" dirty="0"/>
          </a:p>
          <a:p>
            <a:pPr marL="342900" indent="-342900">
              <a:buAutoNum type="arabicPlain" startAt="2015"/>
            </a:pPr>
            <a:endParaRPr lang="en-US" dirty="0"/>
          </a:p>
        </p:txBody>
      </p:sp>
    </p:spTree>
    <p:extLst>
      <p:ext uri="{BB962C8B-B14F-4D97-AF65-F5344CB8AC3E}">
        <p14:creationId xmlns:p14="http://schemas.microsoft.com/office/powerpoint/2010/main" val="28897407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Investigate problems with predictions</a:t>
            </a:r>
          </a:p>
          <a:p>
            <a:pPr lvl="1"/>
            <a:r>
              <a:rPr lang="en-US" baseline="0" dirty="0" smtClean="0"/>
              <a:t>Lead to extremely high probabilities of making the team. </a:t>
            </a:r>
          </a:p>
          <a:p>
            <a:pPr lvl="1"/>
            <a:r>
              <a:rPr lang="en-US" baseline="0" dirty="0" smtClean="0"/>
              <a:t>Might be due to using partial season data</a:t>
            </a:r>
          </a:p>
          <a:p>
            <a:pPr lvl="1"/>
            <a:r>
              <a:rPr lang="en-US" baseline="0" dirty="0" smtClean="0"/>
              <a:t>Need to predict using less number of variables</a:t>
            </a:r>
          </a:p>
          <a:p>
            <a:pPr lvl="2"/>
            <a:r>
              <a:rPr lang="en-US" baseline="0" dirty="0" smtClean="0"/>
              <a:t>Having so many variables may be impacting the most important variables in the model distorting the results.</a:t>
            </a:r>
          </a:p>
          <a:p>
            <a:r>
              <a:rPr lang="en-US" dirty="0"/>
              <a:t>Would like to see if making the team in the past increases the likelihood  of making the team? Is it a popularity contest?</a:t>
            </a:r>
          </a:p>
          <a:p>
            <a:endParaRPr lang="en-US" baseline="0" dirty="0" smtClean="0"/>
          </a:p>
          <a:p>
            <a:endParaRPr lang="en-US" dirty="0" smtClean="0"/>
          </a:p>
          <a:p>
            <a:endParaRPr lang="en-US" dirty="0"/>
          </a:p>
        </p:txBody>
      </p:sp>
    </p:spTree>
    <p:extLst>
      <p:ext uri="{BB962C8B-B14F-4D97-AF65-F5344CB8AC3E}">
        <p14:creationId xmlns:p14="http://schemas.microsoft.com/office/powerpoint/2010/main" val="16943755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71445"/>
            <a:ext cx="8229600" cy="1026625"/>
          </a:xfrm>
        </p:spPr>
        <p:txBody>
          <a:bodyPr/>
          <a:lstStyle/>
          <a:p>
            <a:pPr marL="0" indent="0" algn="ctr">
              <a:buNone/>
            </a:pPr>
            <a:r>
              <a:rPr lang="en-US" dirty="0" smtClean="0"/>
              <a:t>Questions or better yet…Suggestions?</a:t>
            </a:r>
            <a:endParaRPr lang="en-US" dirty="0"/>
          </a:p>
        </p:txBody>
      </p:sp>
    </p:spTree>
    <p:extLst>
      <p:ext uri="{BB962C8B-B14F-4D97-AF65-F5344CB8AC3E}">
        <p14:creationId xmlns:p14="http://schemas.microsoft.com/office/powerpoint/2010/main" val="15454053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o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50" y="247650"/>
            <a:ext cx="3912419" cy="2425700"/>
          </a:xfrm>
          <a:prstGeom prst="rect">
            <a:avLst/>
          </a:prstGeom>
        </p:spPr>
      </p:pic>
      <p:pic>
        <p:nvPicPr>
          <p:cNvPr id="3" name="Content Placeholder 3" descr="32713_LeBron.jpg"/>
          <p:cNvPicPr>
            <a:picLocks noGrp="1" noChangeAspect="1"/>
          </p:cNvPicPr>
          <p:nvPr>
            <p:ph idx="1"/>
          </p:nvPr>
        </p:nvPicPr>
        <p:blipFill>
          <a:blip r:embed="rId4">
            <a:extLst>
              <a:ext uri="{28A0092B-C50C-407E-A947-70E740481C1C}">
                <a14:useLocalDpi xmlns:a14="http://schemas.microsoft.com/office/drawing/2010/main" val="0"/>
              </a:ext>
            </a:extLst>
          </a:blip>
          <a:srcRect l="-6822" r="-6822"/>
          <a:stretch>
            <a:fillRect/>
          </a:stretch>
        </p:blipFill>
        <p:spPr>
          <a:xfrm>
            <a:off x="577850" y="3309144"/>
            <a:ext cx="5507568" cy="3028950"/>
          </a:xfrm>
        </p:spPr>
      </p:pic>
      <p:pic>
        <p:nvPicPr>
          <p:cNvPr id="5" name="Content Placeholder 3" descr="MV5BMTU4NjAwMjg0MF5BMl5BanBnXkFtZTcwODgwNDMyMQ@@._V1_SX640_SY720_.jpg"/>
          <p:cNvPicPr>
            <a:picLocks noChangeAspect="1"/>
          </p:cNvPicPr>
          <p:nvPr/>
        </p:nvPicPr>
        <p:blipFill rotWithShape="1">
          <a:blip r:embed="rId5">
            <a:extLst>
              <a:ext uri="{28A0092B-C50C-407E-A947-70E740481C1C}">
                <a14:useLocalDpi xmlns:a14="http://schemas.microsoft.com/office/drawing/2010/main" val="0"/>
              </a:ext>
            </a:extLst>
          </a:blip>
          <a:srcRect l="-80863" r="-80863"/>
          <a:stretch/>
        </p:blipFill>
        <p:spPr>
          <a:xfrm>
            <a:off x="3333750" y="550863"/>
            <a:ext cx="8229600" cy="4525962"/>
          </a:xfrm>
          <a:prstGeom prst="rect">
            <a:avLst/>
          </a:prstGeom>
        </p:spPr>
      </p:pic>
    </p:spTree>
    <p:extLst>
      <p:ext uri="{BB962C8B-B14F-4D97-AF65-F5344CB8AC3E}">
        <p14:creationId xmlns:p14="http://schemas.microsoft.com/office/powerpoint/2010/main" val="31481155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a:t>These honors are supposed </a:t>
            </a:r>
            <a:r>
              <a:rPr lang="en-US" dirty="0" smtClean="0"/>
              <a:t>to reflect the performance </a:t>
            </a:r>
            <a:r>
              <a:rPr lang="en-US" dirty="0"/>
              <a:t>of the best players in their respective positions but is this always true</a:t>
            </a:r>
            <a:r>
              <a:rPr lang="en-US" dirty="0" smtClean="0"/>
              <a:t>? </a:t>
            </a:r>
          </a:p>
          <a:p>
            <a:pPr lvl="1"/>
            <a:r>
              <a:rPr lang="en-US" dirty="0" smtClean="0"/>
              <a:t>Do the best players(statistically) have a higher probability of making the team? </a:t>
            </a:r>
          </a:p>
          <a:p>
            <a:r>
              <a:rPr lang="en-US" dirty="0" smtClean="0"/>
              <a:t>Can I use novel data mining techniques to predict which players will be voted onto the 2015 NBA All-NBA Teams?</a:t>
            </a:r>
          </a:p>
        </p:txBody>
      </p:sp>
    </p:spTree>
    <p:extLst>
      <p:ext uri="{BB962C8B-B14F-4D97-AF65-F5344CB8AC3E}">
        <p14:creationId xmlns:p14="http://schemas.microsoft.com/office/powerpoint/2010/main" val="20363230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4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5" name="Content Placeholder 4"/>
          <p:cNvSpPr>
            <a:spLocks noGrp="1"/>
          </p:cNvSpPr>
          <p:nvPr>
            <p:ph idx="1"/>
          </p:nvPr>
        </p:nvSpPr>
        <p:spPr/>
        <p:txBody>
          <a:bodyPr>
            <a:normAutofit fontScale="85000" lnSpcReduction="10000"/>
          </a:bodyPr>
          <a:lstStyle/>
          <a:p>
            <a:r>
              <a:rPr lang="en-US" sz="2800" b="1" dirty="0" smtClean="0"/>
              <a:t>Every Single NBA player from 1952 – Present</a:t>
            </a:r>
          </a:p>
          <a:p>
            <a:pPr lvl="1"/>
            <a:r>
              <a:rPr lang="en-US" b="1" dirty="0" smtClean="0"/>
              <a:t>18904 rows(each a player in a given a season)</a:t>
            </a:r>
          </a:p>
          <a:p>
            <a:pPr lvl="1"/>
            <a:r>
              <a:rPr lang="en-US" b="1" dirty="0" smtClean="0"/>
              <a:t>52 variables</a:t>
            </a:r>
          </a:p>
          <a:p>
            <a:pPr lvl="1"/>
            <a:r>
              <a:rPr lang="en-US" b="1" dirty="0" smtClean="0"/>
              <a:t>Basic Statistics:</a:t>
            </a:r>
          </a:p>
          <a:p>
            <a:pPr lvl="2"/>
            <a:r>
              <a:rPr lang="en-US" sz="2800" b="1" dirty="0" smtClean="0"/>
              <a:t>25 Continuous Variables</a:t>
            </a:r>
          </a:p>
          <a:p>
            <a:pPr lvl="3"/>
            <a:r>
              <a:rPr lang="en-US" sz="2800" b="1" dirty="0" smtClean="0"/>
              <a:t>I.E.: Field goals, Steals, Blocks, Assists, Turnovers</a:t>
            </a:r>
          </a:p>
          <a:p>
            <a:pPr lvl="1"/>
            <a:r>
              <a:rPr lang="en-US" b="1" dirty="0" smtClean="0"/>
              <a:t>Advance Statistics:</a:t>
            </a:r>
          </a:p>
          <a:p>
            <a:pPr lvl="2"/>
            <a:r>
              <a:rPr lang="en-US" sz="2800" b="1" dirty="0" smtClean="0"/>
              <a:t>18 Continuous Variables</a:t>
            </a:r>
          </a:p>
          <a:p>
            <a:pPr lvl="3"/>
            <a:r>
              <a:rPr lang="en-US" sz="2800" b="1" dirty="0" smtClean="0"/>
              <a:t>I.E: </a:t>
            </a:r>
            <a:r>
              <a:rPr lang="pl-PL" sz="2800" b="1" dirty="0" smtClean="0"/>
              <a:t>Player Efficiency Rating,</a:t>
            </a:r>
            <a:r>
              <a:rPr lang="pt-BR" sz="2800" b="1" dirty="0"/>
              <a:t> </a:t>
            </a:r>
            <a:r>
              <a:rPr lang="pt-BR" sz="2800" b="1" dirty="0" err="1" smtClean="0"/>
              <a:t>Win</a:t>
            </a:r>
            <a:r>
              <a:rPr lang="pt-BR" sz="2800" b="1" dirty="0" smtClean="0"/>
              <a:t> </a:t>
            </a:r>
            <a:r>
              <a:rPr lang="pt-BR" sz="2800" b="1" dirty="0" err="1" smtClean="0"/>
              <a:t>Shares</a:t>
            </a:r>
            <a:r>
              <a:rPr lang="pt-BR" sz="2800" b="1" dirty="0" smtClean="0"/>
              <a:t> , </a:t>
            </a:r>
            <a:r>
              <a:rPr lang="fr-FR" sz="2800" b="1" dirty="0"/>
              <a:t>Box Plus/Minus</a:t>
            </a:r>
            <a:r>
              <a:rPr lang="fr-FR" sz="2800" b="1" dirty="0" smtClean="0"/>
              <a:t> </a:t>
            </a:r>
          </a:p>
          <a:p>
            <a:pPr lvl="1"/>
            <a:r>
              <a:rPr lang="fr-FR" b="1" dirty="0" smtClean="0"/>
              <a:t> All-NBA Teams( 1st, 2</a:t>
            </a:r>
            <a:r>
              <a:rPr lang="fr-FR" b="1" baseline="30000" dirty="0" smtClean="0"/>
              <a:t>nd</a:t>
            </a:r>
            <a:r>
              <a:rPr lang="fr-FR" b="1" dirty="0" smtClean="0"/>
              <a:t>, and 3rd)</a:t>
            </a:r>
          </a:p>
          <a:p>
            <a:pPr lvl="2"/>
            <a:endParaRPr lang="en-US" dirty="0" smtClean="0"/>
          </a:p>
        </p:txBody>
      </p:sp>
    </p:spTree>
    <p:extLst>
      <p:ext uri="{BB962C8B-B14F-4D97-AF65-F5344CB8AC3E}">
        <p14:creationId xmlns:p14="http://schemas.microsoft.com/office/powerpoint/2010/main" val="37809103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Collect data</a:t>
            </a:r>
          </a:p>
          <a:p>
            <a:pPr lvl="1"/>
            <a:r>
              <a:rPr lang="en-US" dirty="0" smtClean="0"/>
              <a:t>Web Scrape via Beautiful Soup</a:t>
            </a:r>
            <a:endParaRPr lang="en-US" dirty="0"/>
          </a:p>
          <a:p>
            <a:pPr marL="514350" indent="-514350">
              <a:buFont typeface="Arial"/>
              <a:buAutoNum type="arabicParenR"/>
            </a:pPr>
            <a:r>
              <a:rPr lang="en-US" dirty="0" smtClean="0"/>
              <a:t>Join Data</a:t>
            </a:r>
          </a:p>
          <a:p>
            <a:pPr marL="914400" lvl="1" indent="-514350"/>
            <a:r>
              <a:rPr lang="en-US" dirty="0" smtClean="0"/>
              <a:t>Joined three datasets together by player name and season</a:t>
            </a:r>
          </a:p>
          <a:p>
            <a:pPr marL="1314450" lvl="2" indent="-514350"/>
            <a:r>
              <a:rPr lang="en-US" dirty="0" smtClean="0"/>
              <a:t>Basic, Advanced, Historic Team data</a:t>
            </a:r>
          </a:p>
          <a:p>
            <a:pPr marL="514350" indent="-514350">
              <a:buAutoNum type="arabicParenR"/>
            </a:pPr>
            <a:r>
              <a:rPr lang="en-US" dirty="0" smtClean="0"/>
              <a:t>Cleaned data</a:t>
            </a:r>
          </a:p>
          <a:p>
            <a:pPr marL="914400" lvl="1" indent="-514350"/>
            <a:r>
              <a:rPr lang="en-US" dirty="0" smtClean="0"/>
              <a:t>Filled missing values in with 0 or median value</a:t>
            </a:r>
          </a:p>
          <a:p>
            <a:pPr marL="914400" lvl="1" indent="-514350"/>
            <a:r>
              <a:rPr lang="en-US" dirty="0" smtClean="0"/>
              <a:t>Re-mapped positions</a:t>
            </a:r>
          </a:p>
          <a:p>
            <a:pPr marL="1314450" lvl="2" indent="-514350"/>
            <a:r>
              <a:rPr lang="en-US" dirty="0" smtClean="0"/>
              <a:t>PG,SG : G </a:t>
            </a:r>
          </a:p>
          <a:p>
            <a:pPr marL="1314450" lvl="2" indent="-514350"/>
            <a:r>
              <a:rPr lang="en-US" dirty="0" smtClean="0"/>
              <a:t>SF, PF : F</a:t>
            </a:r>
          </a:p>
        </p:txBody>
      </p:sp>
    </p:spTree>
    <p:extLst>
      <p:ext uri="{BB962C8B-B14F-4D97-AF65-F5344CB8AC3E}">
        <p14:creationId xmlns:p14="http://schemas.microsoft.com/office/powerpoint/2010/main" val="15735012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Player_plot 1.png"/>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p:pic>
    </p:spTree>
    <p:extLst>
      <p:ext uri="{BB962C8B-B14F-4D97-AF65-F5344CB8AC3E}">
        <p14:creationId xmlns:p14="http://schemas.microsoft.com/office/powerpoint/2010/main" val="66412097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Exploration/Feature Selection</a:t>
            </a:r>
            <a:endParaRPr lang="en-US" dirty="0"/>
          </a:p>
        </p:txBody>
      </p:sp>
      <p:pic>
        <p:nvPicPr>
          <p:cNvPr id="4" name="Picture 3" descr="Screen Shot 2015-03-15 at 10.09.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4" y="2448414"/>
            <a:ext cx="5700044" cy="3314700"/>
          </a:xfrm>
          <a:prstGeom prst="rect">
            <a:avLst/>
          </a:prstGeom>
        </p:spPr>
      </p:pic>
      <p:sp>
        <p:nvSpPr>
          <p:cNvPr id="5" name="TextBox 4"/>
          <p:cNvSpPr txBox="1"/>
          <p:nvPr/>
        </p:nvSpPr>
        <p:spPr>
          <a:xfrm>
            <a:off x="5528594" y="1924050"/>
            <a:ext cx="3615406" cy="1754327"/>
          </a:xfrm>
          <a:prstGeom prst="rect">
            <a:avLst/>
          </a:prstGeom>
          <a:noFill/>
        </p:spPr>
        <p:txBody>
          <a:bodyPr wrap="square" rtlCol="0">
            <a:spAutoFit/>
          </a:bodyPr>
          <a:lstStyle/>
          <a:p>
            <a:r>
              <a:rPr lang="en-US" dirty="0" smtClean="0"/>
              <a:t>With large set of variables:</a:t>
            </a:r>
          </a:p>
          <a:p>
            <a:r>
              <a:rPr lang="en-US" b="1" dirty="0"/>
              <a:t>	Scatterplot Matrix  </a:t>
            </a:r>
            <a:r>
              <a:rPr lang="en-US" dirty="0"/>
              <a:t>≠ easy to 	</a:t>
            </a:r>
            <a:r>
              <a:rPr lang="en-US" dirty="0" smtClean="0"/>
              <a:t>interpret</a:t>
            </a:r>
            <a:endParaRPr lang="en-US" b="1" dirty="0" smtClean="0"/>
          </a:p>
          <a:p>
            <a:r>
              <a:rPr lang="en-US" b="1" dirty="0" smtClean="0"/>
              <a:t>	Correlation Matrix </a:t>
            </a:r>
            <a:r>
              <a:rPr lang="en-US" dirty="0" smtClean="0"/>
              <a:t>=  easy to 	interpret</a:t>
            </a:r>
          </a:p>
          <a:p>
            <a:r>
              <a:rPr lang="en-US" b="1" dirty="0" smtClean="0"/>
              <a:t>	</a:t>
            </a:r>
            <a:endParaRPr lang="en-US" dirty="0"/>
          </a:p>
        </p:txBody>
      </p:sp>
      <p:sp>
        <p:nvSpPr>
          <p:cNvPr id="7" name="TextBox 6"/>
          <p:cNvSpPr txBox="1"/>
          <p:nvPr/>
        </p:nvSpPr>
        <p:spPr>
          <a:xfrm>
            <a:off x="6457950" y="3678376"/>
            <a:ext cx="2228850" cy="3139321"/>
          </a:xfrm>
          <a:prstGeom prst="rect">
            <a:avLst/>
          </a:prstGeom>
          <a:noFill/>
        </p:spPr>
        <p:txBody>
          <a:bodyPr wrap="square" rtlCol="0">
            <a:spAutoFit/>
          </a:bodyPr>
          <a:lstStyle/>
          <a:p>
            <a:r>
              <a:rPr lang="en-US" dirty="0" smtClean="0"/>
              <a:t>Didn’t use features that were inherently correlated like:</a:t>
            </a:r>
          </a:p>
          <a:p>
            <a:endParaRPr lang="en-US" dirty="0"/>
          </a:p>
          <a:p>
            <a:r>
              <a:rPr lang="en-US" dirty="0" smtClean="0"/>
              <a:t>FGs Made, Missed and Percentage</a:t>
            </a:r>
          </a:p>
          <a:p>
            <a:endParaRPr lang="en-US" dirty="0"/>
          </a:p>
          <a:p>
            <a:r>
              <a:rPr lang="en-US" dirty="0" smtClean="0"/>
              <a:t>Offensive and Defensive Rebounds</a:t>
            </a:r>
          </a:p>
          <a:p>
            <a:r>
              <a:rPr lang="en-US" dirty="0" smtClean="0"/>
              <a:t>Wins  Shared(WS), DWS, OWS</a:t>
            </a:r>
            <a:endParaRPr lang="en-US" dirty="0"/>
          </a:p>
        </p:txBody>
      </p:sp>
    </p:spTree>
    <p:extLst>
      <p:ext uri="{BB962C8B-B14F-4D97-AF65-F5344CB8AC3E}">
        <p14:creationId xmlns:p14="http://schemas.microsoft.com/office/powerpoint/2010/main" val="28105893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Plan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logistic Regression to predict the probability that a player makes a team</a:t>
            </a:r>
          </a:p>
          <a:p>
            <a:pPr marL="57150" indent="-457200"/>
            <a:r>
              <a:rPr lang="en-US" dirty="0" smtClean="0"/>
              <a:t>Input Variables:</a:t>
            </a:r>
          </a:p>
          <a:p>
            <a:pPr marL="857250" lvl="2" indent="-457200"/>
            <a:r>
              <a:rPr lang="en-US" dirty="0" smtClean="0"/>
              <a:t>First </a:t>
            </a:r>
            <a:r>
              <a:rPr lang="en-US" dirty="0"/>
              <a:t> </a:t>
            </a:r>
            <a:r>
              <a:rPr lang="en-US" dirty="0" smtClean="0"/>
              <a:t>Model: Basic Stats</a:t>
            </a:r>
          </a:p>
          <a:p>
            <a:pPr marL="857250" lvl="2" indent="-457200"/>
            <a:r>
              <a:rPr lang="en-US" dirty="0" smtClean="0"/>
              <a:t>Second Model: Advanced stats</a:t>
            </a:r>
          </a:p>
          <a:p>
            <a:pPr marL="857250" lvl="2" indent="-457200"/>
            <a:r>
              <a:rPr lang="en-US" b="1" dirty="0" smtClean="0"/>
              <a:t>Third Model: Combination</a:t>
            </a:r>
          </a:p>
          <a:p>
            <a:pPr marL="57150" indent="-457200"/>
            <a:r>
              <a:rPr lang="en-US" dirty="0" smtClean="0"/>
              <a:t>Y variables:</a:t>
            </a:r>
          </a:p>
          <a:p>
            <a:pPr marL="857250" lvl="2" indent="-457200"/>
            <a:r>
              <a:rPr lang="en-US" dirty="0" smtClean="0"/>
              <a:t>Converted Historic Team Variable to binary variable</a:t>
            </a:r>
          </a:p>
          <a:p>
            <a:pPr marL="1314450" lvl="3" indent="-457200"/>
            <a:r>
              <a:rPr lang="en-US" dirty="0" smtClean="0"/>
              <a:t>1 = made a team</a:t>
            </a:r>
          </a:p>
          <a:p>
            <a:r>
              <a:rPr lang="en-US" dirty="0" smtClean="0"/>
              <a:t>Using the best variables from logistic regression in:</a:t>
            </a:r>
          </a:p>
          <a:p>
            <a:pPr lvl="1"/>
            <a:r>
              <a:rPr lang="en-US" dirty="0" smtClean="0"/>
              <a:t>Decision Trees and Random Forests</a:t>
            </a:r>
          </a:p>
          <a:p>
            <a:endParaRPr lang="en-US" dirty="0"/>
          </a:p>
        </p:txBody>
      </p:sp>
    </p:spTree>
    <p:extLst>
      <p:ext uri="{BB962C8B-B14F-4D97-AF65-F5344CB8AC3E}">
        <p14:creationId xmlns:p14="http://schemas.microsoft.com/office/powerpoint/2010/main" val="274497084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4605</TotalTime>
  <Words>1850</Words>
  <Application>Microsoft Macintosh PowerPoint</Application>
  <PresentationFormat>On-screen Show (4:3)</PresentationFormat>
  <Paragraphs>271</Paragraphs>
  <Slides>22</Slides>
  <Notes>22</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22</vt:i4>
      </vt:variant>
    </vt:vector>
  </HeadingPairs>
  <TitlesOfParts>
    <vt:vector size="25" baseType="lpstr">
      <vt:lpstr>Office Theme</vt:lpstr>
      <vt:lpstr>\\localhost\Users\MindKontrol\Downloads\Macintosh HD:Users:MindKontrol:Python:GADataScience:Dat4:code:rp_feat.csv!rp_feat.csv!R1C2:R20C3</vt:lpstr>
      <vt:lpstr>\\localhost\Users\MindKontrol\Python\GADataScience\Dat4\Forecasting All NBA Teams\Macintosh HD:Users:MindKontrol:Python:GADataScience:Dat4:code:project.csv!project.csv!R1C9:R25C14</vt:lpstr>
      <vt:lpstr>Forecasting the 2015 All NBA Teams</vt:lpstr>
      <vt:lpstr>Background</vt:lpstr>
      <vt:lpstr>PowerPoint Presentation</vt:lpstr>
      <vt:lpstr>Motivation</vt:lpstr>
      <vt:lpstr>The Data</vt:lpstr>
      <vt:lpstr>Pre-Processing</vt:lpstr>
      <vt:lpstr>PowerPoint Presentation</vt:lpstr>
      <vt:lpstr>Exploration/Feature Selection</vt:lpstr>
      <vt:lpstr>Analysis Plan</vt:lpstr>
      <vt:lpstr>Results</vt:lpstr>
      <vt:lpstr>ROC Curve</vt:lpstr>
      <vt:lpstr>PowerPoint Presentation</vt:lpstr>
      <vt:lpstr>First Part…...</vt:lpstr>
      <vt:lpstr>Second Part…...</vt:lpstr>
      <vt:lpstr>PowerPoint Presentation</vt:lpstr>
      <vt:lpstr>Important Features</vt:lpstr>
      <vt:lpstr>2014 Predictions</vt:lpstr>
      <vt:lpstr>PowerPoint Presentation</vt:lpstr>
      <vt:lpstr>PowerPoint Presentation</vt:lpstr>
      <vt:lpstr>Who is Jack Cooley?</vt:lpstr>
      <vt:lpstr>Next Steps</vt:lpstr>
      <vt:lpstr>PowerPoint Presentation</vt:lpstr>
    </vt:vector>
  </TitlesOfParts>
  <Company>University of Maryland-College Park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All NBA Teams</dc:title>
  <dc:creator>Kerry Jones</dc:creator>
  <cp:lastModifiedBy>Kerry Jones</cp:lastModifiedBy>
  <cp:revision>78</cp:revision>
  <cp:lastPrinted>2015-03-16T13:13:21Z</cp:lastPrinted>
  <dcterms:created xsi:type="dcterms:W3CDTF">2015-03-13T02:37:33Z</dcterms:created>
  <dcterms:modified xsi:type="dcterms:W3CDTF">2015-03-19T02:22:44Z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AACG_NonInt_Other">
    <vt:lpwstr/>
  </property>
</Properties>
</file>