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8" r:id="rId4"/>
    <p:sldId id="277" r:id="rId5"/>
    <p:sldId id="278" r:id="rId6"/>
    <p:sldId id="276" r:id="rId7"/>
    <p:sldId id="285" r:id="rId8"/>
    <p:sldId id="267" r:id="rId9"/>
    <p:sldId id="274" r:id="rId10"/>
    <p:sldId id="266" r:id="rId11"/>
    <p:sldId id="275" r:id="rId12"/>
    <p:sldId id="268" r:id="rId13"/>
    <p:sldId id="273" r:id="rId14"/>
    <p:sldId id="279" r:id="rId15"/>
    <p:sldId id="284" r:id="rId16"/>
    <p:sldId id="262" r:id="rId17"/>
    <p:sldId id="280" r:id="rId18"/>
    <p:sldId id="281" r:id="rId19"/>
    <p:sldId id="282" r:id="rId20"/>
    <p:sldId id="271" r:id="rId21"/>
    <p:sldId id="263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5E22-6B5B-4AAD-9091-42C0373D808B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EDE-DC81-4AA2-9336-4238C00A2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8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5E22-6B5B-4AAD-9091-42C0373D808B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EDE-DC81-4AA2-9336-4238C00A2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8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5E22-6B5B-4AAD-9091-42C0373D808B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EDE-DC81-4AA2-9336-4238C00A2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5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5E22-6B5B-4AAD-9091-42C0373D808B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EDE-DC81-4AA2-9336-4238C00A2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5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5E22-6B5B-4AAD-9091-42C0373D808B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EDE-DC81-4AA2-9336-4238C00A2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5E22-6B5B-4AAD-9091-42C0373D808B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EDE-DC81-4AA2-9336-4238C00A2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3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5E22-6B5B-4AAD-9091-42C0373D808B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EDE-DC81-4AA2-9336-4238C00A2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5E22-6B5B-4AAD-9091-42C0373D808B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EDE-DC81-4AA2-9336-4238C00A2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5E22-6B5B-4AAD-9091-42C0373D808B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EDE-DC81-4AA2-9336-4238C00A2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9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5E22-6B5B-4AAD-9091-42C0373D808B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EDE-DC81-4AA2-9336-4238C00A2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9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5E22-6B5B-4AAD-9091-42C0373D808B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EDE-DC81-4AA2-9336-4238C00A2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95E22-6B5B-4AAD-9091-42C0373D808B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AEEDE-DC81-4AA2-9336-4238C00A2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NBA achievement from inaugural performance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1999"/>
            <a:ext cx="9144000" cy="17240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By: Nick Smirnov</a:t>
            </a:r>
          </a:p>
          <a:p>
            <a:r>
              <a:rPr lang="en-US" dirty="0" smtClean="0"/>
              <a:t>August 26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</a:p>
          <a:p>
            <a:endParaRPr lang="en-US" dirty="0"/>
          </a:p>
          <a:p>
            <a:r>
              <a:rPr lang="en-US" dirty="0"/>
              <a:t>GA Data Science </a:t>
            </a:r>
            <a:r>
              <a:rPr lang="en-US" dirty="0" smtClean="0"/>
              <a:t>2015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120" y="3810071"/>
            <a:ext cx="1838325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86" y="3810070"/>
            <a:ext cx="2486025" cy="2486025"/>
          </a:xfrm>
          <a:prstGeom prst="rect">
            <a:avLst/>
          </a:prstGeom>
        </p:spPr>
      </p:pic>
      <p:pic>
        <p:nvPicPr>
          <p:cNvPr id="9218" name="Picture 2" descr="https://encrypted-tbn0.gstatic.com/images?q=tbn:ANd9GcSXwzPsDjdVRHIyCtyCFVyxx7QfRokxfyp01ZPm4vHxl4VFe5v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180" y="241214"/>
            <a:ext cx="1366845" cy="195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5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52" y="2905434"/>
            <a:ext cx="14897068" cy="219882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3" y="529087"/>
            <a:ext cx="10515600" cy="580347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PER: Player Efficiency Rating</a:t>
            </a:r>
          </a:p>
          <a:p>
            <a:pPr marL="0" indent="0">
              <a:buNone/>
            </a:pPr>
            <a:r>
              <a:rPr lang="en-US" sz="2400" dirty="0" smtClean="0"/>
              <a:t>PER strives to measure a player’s per-minute performance, while adjust for pace of play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 smtClean="0"/>
              <a:t>Here’s the formulate to calculate </a:t>
            </a:r>
            <a:r>
              <a:rPr lang="en-US" sz="2400" dirty="0" err="1" smtClean="0"/>
              <a:t>uPER</a:t>
            </a:r>
            <a:r>
              <a:rPr lang="en-US" sz="2400" dirty="0" smtClean="0"/>
              <a:t> (unweighted PER):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Here’s the formulate to calculate </a:t>
            </a:r>
            <a:r>
              <a:rPr lang="en-US" sz="2400" dirty="0" smtClean="0"/>
              <a:t>PER after determining </a:t>
            </a:r>
            <a:r>
              <a:rPr lang="en-US" sz="2400" dirty="0" err="1" smtClean="0"/>
              <a:t>uPER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6953" y="6537276"/>
            <a:ext cx="10515600" cy="49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5705" y="6534711"/>
            <a:ext cx="10515600" cy="49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/>
              <a:t>2: Wikipedia</a:t>
            </a:r>
            <a:r>
              <a:rPr lang="en-US" sz="1200" dirty="0"/>
              <a:t>: https://en.wikipedia.org/wiki/Player_efficiency_rating</a:t>
            </a:r>
            <a:endParaRPr lang="en-US" sz="1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28" y="2550590"/>
            <a:ext cx="3895725" cy="48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28" y="3719869"/>
            <a:ext cx="2286000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28" y="3117479"/>
            <a:ext cx="4162425" cy="428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92" y="4862658"/>
            <a:ext cx="33432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3" y="529087"/>
            <a:ext cx="10515600" cy="5803473"/>
          </a:xfrm>
        </p:spPr>
        <p:txBody>
          <a:bodyPr/>
          <a:lstStyle/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PER: Player Efficiency Rating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What do the ratings correspond to?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6953" y="6537276"/>
            <a:ext cx="10515600" cy="49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65300"/>
              </p:ext>
            </p:extLst>
          </p:nvPr>
        </p:nvGraphicFramePr>
        <p:xfrm>
          <a:off x="6733309" y="858278"/>
          <a:ext cx="4172989" cy="4962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288"/>
                <a:gridCol w="2809701"/>
              </a:tblGrid>
              <a:tr h="455331">
                <a:tc>
                  <a:txBody>
                    <a:bodyPr/>
                    <a:lstStyle/>
                    <a:p>
                      <a:r>
                        <a:rPr lang="en-US" dirty="0" smtClean="0"/>
                        <a:t>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455331">
                <a:tc>
                  <a:txBody>
                    <a:bodyPr/>
                    <a:lstStyle/>
                    <a:p>
                      <a:r>
                        <a:rPr lang="en-US" dirty="0" smtClean="0"/>
                        <a:t>35.0+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Year for the Ages</a:t>
                      </a:r>
                      <a:endParaRPr lang="en-US" dirty="0"/>
                    </a:p>
                  </a:txBody>
                  <a:tcPr/>
                </a:tc>
              </a:tr>
              <a:tr h="455331">
                <a:tc>
                  <a:txBody>
                    <a:bodyPr/>
                    <a:lstStyle/>
                    <a:p>
                      <a:r>
                        <a:rPr lang="en-US" dirty="0" smtClean="0"/>
                        <a:t>30.0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Runaway MVP Candidate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27.5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 MVP Candidate</a:t>
                      </a:r>
                      <a:endParaRPr lang="en-US" dirty="0"/>
                    </a:p>
                  </a:txBody>
                  <a:tcPr/>
                </a:tc>
              </a:tr>
              <a:tr h="455331">
                <a:tc>
                  <a:txBody>
                    <a:bodyPr/>
                    <a:lstStyle/>
                    <a:p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</a:t>
                      </a:r>
                      <a:r>
                        <a:rPr lang="en-US" baseline="0" dirty="0" smtClean="0"/>
                        <a:t> MVP Candidate</a:t>
                      </a:r>
                      <a:endParaRPr lang="en-US" dirty="0"/>
                    </a:p>
                  </a:txBody>
                  <a:tcPr/>
                </a:tc>
              </a:tr>
              <a:tr h="455331">
                <a:tc>
                  <a:txBody>
                    <a:bodyPr/>
                    <a:lstStyle/>
                    <a:p>
                      <a:r>
                        <a:rPr lang="en-US" dirty="0" smtClean="0"/>
                        <a:t>22.5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Bona fide All-Star</a:t>
                      </a:r>
                    </a:p>
                  </a:txBody>
                  <a:tcPr/>
                </a:tc>
              </a:tr>
              <a:tr h="455331">
                <a:tc>
                  <a:txBody>
                    <a:bodyPr/>
                    <a:lstStyle/>
                    <a:p>
                      <a:r>
                        <a:rPr lang="en-US" dirty="0" smtClean="0"/>
                        <a:t>20.0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Borderline All-Star</a:t>
                      </a:r>
                    </a:p>
                  </a:txBody>
                  <a:tcPr/>
                </a:tc>
              </a:tr>
              <a:tr h="498762">
                <a:tc>
                  <a:txBody>
                    <a:bodyPr/>
                    <a:lstStyle/>
                    <a:p>
                      <a:r>
                        <a:rPr lang="en-US" dirty="0" smtClean="0"/>
                        <a:t>18.0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Solid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option</a:t>
                      </a:r>
                    </a:p>
                  </a:txBody>
                  <a:tcPr/>
                </a:tc>
              </a:tr>
              <a:tr h="455331">
                <a:tc>
                  <a:txBody>
                    <a:bodyPr/>
                    <a:lstStyle/>
                    <a:p>
                      <a:r>
                        <a:rPr lang="en-US" dirty="0" smtClean="0"/>
                        <a:t>16.5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Banana</a:t>
                      </a:r>
                    </a:p>
                  </a:txBody>
                  <a:tcPr/>
                </a:tc>
              </a:tr>
              <a:tr h="455331">
                <a:tc>
                  <a:txBody>
                    <a:bodyPr/>
                    <a:lstStyle/>
                    <a:p>
                      <a:r>
                        <a:rPr lang="en-US" dirty="0" smtClean="0"/>
                        <a:t>15.0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</a:tr>
              <a:tr h="455331">
                <a:tc>
                  <a:txBody>
                    <a:bodyPr/>
                    <a:lstStyle/>
                    <a:p>
                      <a:r>
                        <a:rPr lang="en-US" dirty="0" smtClean="0"/>
                        <a:t>13.0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Rotation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2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3" y="529087"/>
            <a:ext cx="10515600" cy="580347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WS: Win </a:t>
            </a:r>
            <a:r>
              <a:rPr lang="en-US" u="sng" dirty="0" smtClean="0"/>
              <a:t>Shares</a:t>
            </a:r>
            <a:r>
              <a:rPr lang="en-US" baseline="-25000" dirty="0" smtClean="0"/>
              <a:t>3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WS = Offensive WS + Defensive 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Offensive WS = Points produced  - 0.92 * (1) * (Offensive possessions)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Defensive WS =</a:t>
            </a:r>
            <a:r>
              <a:rPr lang="en-US" dirty="0"/>
              <a:t> </a:t>
            </a:r>
            <a:r>
              <a:rPr lang="en-US" dirty="0" smtClean="0"/>
              <a:t>(player minutes played / team minutes played) * (team defensive possessions) * (1.08 * (league points per possession) - ((Defensive Rating) / 100))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6953" y="6537276"/>
            <a:ext cx="10515600" cy="49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5705" y="6534711"/>
            <a:ext cx="10515600" cy="49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/>
              <a:t>3: Basketball-reference</a:t>
            </a:r>
            <a:r>
              <a:rPr lang="en-US" sz="1200" dirty="0" smtClean="0"/>
              <a:t>: http</a:t>
            </a:r>
            <a:r>
              <a:rPr lang="en-US" sz="1200" dirty="0"/>
              <a:t>://www.basketball-reference.com/about/ws.html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21290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3" y="529087"/>
            <a:ext cx="10515600" cy="580347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Pre-processing before Analysis</a:t>
            </a:r>
          </a:p>
          <a:p>
            <a:pPr marL="0" indent="0">
              <a:buNone/>
            </a:pPr>
            <a:r>
              <a:rPr lang="en-US" dirty="0" smtClean="0"/>
              <a:t>Removing Nulls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Integrating players across multiple seasons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Resolving when different players have the same name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Calculating Experience, Mean PER, and Mean WS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6953" y="6537276"/>
            <a:ext cx="10515600" cy="49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6150" name="Picture 6" descr="https://encrypted-tbn2.gstatic.com/images?q=tbn:ANd9GcTGzcAqwcPx5tIYD-Hzp6WTYPoiVw0WDB9koPhJJOc9OU105E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359" y="165937"/>
            <a:ext cx="2719749" cy="152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mike dunleavy s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750" y="165937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tim hardaway j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359" y="4805758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ecx.images-amazon.com/images/I/91B7XXCk0yL._SL1500_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170" y="2239044"/>
            <a:ext cx="2031564" cy="250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3" y="529087"/>
            <a:ext cx="10515600" cy="58034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Playing Professional Basketball is hard!!!!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72" y="1796677"/>
            <a:ext cx="6423398" cy="4378815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140436" y="3693675"/>
            <a:ext cx="1796719" cy="5848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Number of players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2203" y="6231038"/>
            <a:ext cx="1796719" cy="5848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Seasons of Experience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0495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3" y="529087"/>
            <a:ext cx="10515600" cy="580347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My Original Hypothesis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 player’s performance early in his career will determine his success later in his career.  A player who exhibits success within his first 3 seasons is likely to continue his progress into becoming an elite player.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My revised Hypothesis</a:t>
            </a:r>
          </a:p>
          <a:p>
            <a:endParaRPr lang="en-US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 smtClean="0"/>
              <a:t>A player’s performance early in his career will determine his success later in his career.  A player who exhibits success within his </a:t>
            </a:r>
            <a:r>
              <a:rPr lang="en-US" b="1" u="sng" dirty="0" smtClean="0">
                <a:solidFill>
                  <a:srgbClr val="FF0000"/>
                </a:solidFill>
              </a:rPr>
              <a:t>first season</a:t>
            </a:r>
            <a:r>
              <a:rPr lang="en-US" dirty="0" smtClean="0"/>
              <a:t> is likely to continue his progress into becoming an elite player.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6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3" y="529087"/>
            <a:ext cx="10515600" cy="5803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/>
              <a:t>Model selection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The best models that I could think to use are: 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 smtClean="0"/>
              <a:t>Linear </a:t>
            </a:r>
            <a:r>
              <a:rPr lang="en-US" sz="2400" dirty="0" smtClean="0"/>
              <a:t>regression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L</a:t>
            </a:r>
            <a:r>
              <a:rPr lang="en-US" sz="2400" dirty="0" smtClean="0"/>
              <a:t>ogarithmic </a:t>
            </a:r>
            <a:r>
              <a:rPr lang="en-US" sz="2400" dirty="0" smtClean="0"/>
              <a:t>regression</a:t>
            </a:r>
          </a:p>
          <a:p>
            <a:endParaRPr lang="en-US" sz="2400" dirty="0" smtClean="0"/>
          </a:p>
          <a:p>
            <a:r>
              <a:rPr lang="en-US" sz="2400" dirty="0" smtClean="0"/>
              <a:t>Decision Tree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Naïve Bayes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80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24553" y="529088"/>
            <a:ext cx="10515600" cy="5848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u="sng" dirty="0" smtClean="0"/>
              <a:t>Linear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4553" y="1462883"/>
            <a:ext cx="10515600" cy="18481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PER: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u="sng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4553" y="4192236"/>
            <a:ext cx="10515600" cy="2574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WS: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101272"/>
              </p:ext>
            </p:extLst>
          </p:nvPr>
        </p:nvGraphicFramePr>
        <p:xfrm>
          <a:off x="2165004" y="1512601"/>
          <a:ext cx="18749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330"/>
                <a:gridCol w="9476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2.372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3.458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031021"/>
              </p:ext>
            </p:extLst>
          </p:nvPr>
        </p:nvGraphicFramePr>
        <p:xfrm>
          <a:off x="2184401" y="4230644"/>
          <a:ext cx="18749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330"/>
                <a:gridCol w="9476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1.363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617928" y="1462883"/>
            <a:ext cx="3295788" cy="19952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 smtClean="0"/>
              <a:t>Feature analysis: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17928" y="4192236"/>
            <a:ext cx="3295788" cy="19952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/>
              <a:t>Feature </a:t>
            </a:r>
            <a:r>
              <a:rPr lang="en-US" sz="2400" u="sng" dirty="0" smtClean="0"/>
              <a:t>analysis:</a:t>
            </a:r>
            <a:endParaRPr lang="en-US" sz="24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93572"/>
              </p:ext>
            </p:extLst>
          </p:nvPr>
        </p:nvGraphicFramePr>
        <p:xfrm>
          <a:off x="6916189" y="458124"/>
          <a:ext cx="233146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814"/>
                <a:gridCol w="9476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EFG%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FT%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TRB%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62972"/>
              </p:ext>
            </p:extLst>
          </p:nvPr>
        </p:nvGraphicFramePr>
        <p:xfrm>
          <a:off x="9393382" y="412483"/>
          <a:ext cx="250775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15"/>
                <a:gridCol w="124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Dimension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6.15E-132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6.39E-124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4.59E-109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2.91E-47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FT%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1.52E-45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1.52E-38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7.90E-36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87219"/>
              </p:ext>
            </p:extLst>
          </p:nvPr>
        </p:nvGraphicFramePr>
        <p:xfrm>
          <a:off x="6935585" y="3660057"/>
          <a:ext cx="216676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814"/>
                <a:gridCol w="7829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492630"/>
              </p:ext>
            </p:extLst>
          </p:nvPr>
        </p:nvGraphicFramePr>
        <p:xfrm>
          <a:off x="9412778" y="3614416"/>
          <a:ext cx="250775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15"/>
                <a:gridCol w="124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Dimension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0.00E+00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1.52E-163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3.94E-74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3.71E-47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1.04E-41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1.37E-39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61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24553" y="529088"/>
            <a:ext cx="10515600" cy="5848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u="sng" dirty="0" smtClean="0"/>
              <a:t>Logistic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4553" y="1462883"/>
            <a:ext cx="10515600" cy="18481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PER</a:t>
            </a:r>
            <a:r>
              <a:rPr lang="en-US" sz="3200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2.8</a:t>
            </a:r>
            <a:r>
              <a:rPr lang="en-US" sz="3200" dirty="0" smtClean="0"/>
              <a:t>% of population qualified</a:t>
            </a:r>
            <a:endParaRPr lang="en-US" sz="32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4553" y="3311081"/>
            <a:ext cx="10515600" cy="2574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WS: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3.3</a:t>
            </a:r>
            <a:r>
              <a:rPr lang="en-US" dirty="0" smtClean="0"/>
              <a:t>% of population qualified 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173622"/>
              </p:ext>
            </p:extLst>
          </p:nvPr>
        </p:nvGraphicFramePr>
        <p:xfrm>
          <a:off x="3212154" y="128900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Predicted: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Predicted:</a:t>
                      </a:r>
                      <a:r>
                        <a:rPr lang="en-US" baseline="0" dirty="0" smtClean="0"/>
                        <a:t> Yes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Actual: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Actual: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048079"/>
              </p:ext>
            </p:extLst>
          </p:nvPr>
        </p:nvGraphicFramePr>
        <p:xfrm>
          <a:off x="3212154" y="358201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Predicted: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Predicted:</a:t>
                      </a:r>
                      <a:r>
                        <a:rPr lang="en-US" baseline="0" dirty="0" smtClean="0"/>
                        <a:t> Yes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Actual: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Actual: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2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24553" y="529087"/>
            <a:ext cx="10515600" cy="5681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u="sng" dirty="0" smtClean="0"/>
              <a:t>Decision Tree</a:t>
            </a:r>
            <a:endParaRPr lang="en-US" sz="3200" u="sng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4553" y="1462883"/>
            <a:ext cx="10515600" cy="18481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PER: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u="sng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4553" y="3311081"/>
            <a:ext cx="10515600" cy="2574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WS: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81703"/>
              </p:ext>
            </p:extLst>
          </p:nvPr>
        </p:nvGraphicFramePr>
        <p:xfrm>
          <a:off x="2712720" y="1462882"/>
          <a:ext cx="2640677" cy="1612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680"/>
                <a:gridCol w="1070997"/>
              </a:tblGrid>
              <a:tr h="403206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Coef</a:t>
                      </a:r>
                      <a:endParaRPr lang="en-US" dirty="0"/>
                    </a:p>
                  </a:txBody>
                  <a:tcPr/>
                </a:tc>
              </a:tr>
              <a:tr h="40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0.492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BLK%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232" y="234935"/>
            <a:ext cx="4814397" cy="325194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88105"/>
              </p:ext>
            </p:extLst>
          </p:nvPr>
        </p:nvGraphicFramePr>
        <p:xfrm>
          <a:off x="2715491" y="4019167"/>
          <a:ext cx="2640677" cy="1612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680"/>
                <a:gridCol w="1070997"/>
              </a:tblGrid>
              <a:tr h="403206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Coef</a:t>
                      </a:r>
                      <a:endParaRPr lang="en-US" dirty="0"/>
                    </a:p>
                  </a:txBody>
                  <a:tcPr/>
                </a:tc>
              </a:tr>
              <a:tr h="40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0. 598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232" y="3486876"/>
            <a:ext cx="4814397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3" y="529087"/>
            <a:ext cx="10515600" cy="580347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Problem Statement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Can we measure initial performance of a NBA player and use that performance to determine his success and the accent to being an elite NBA player?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My Hypothesis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 player’s performance early in his career will determine his success later in his career.  A player who exhibits success within his first 3 seasons is likely to continue his progress into becoming an elite player.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49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043657"/>
              </p:ext>
            </p:extLst>
          </p:nvPr>
        </p:nvGraphicFramePr>
        <p:xfrm>
          <a:off x="2580644" y="648393"/>
          <a:ext cx="6773335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ROC_AUC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Sensitive*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318631"/>
              </p:ext>
            </p:extLst>
          </p:nvPr>
        </p:nvGraphicFramePr>
        <p:xfrm>
          <a:off x="2649916" y="3739962"/>
          <a:ext cx="6773335" cy="2763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ROC_AUC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Sensitive*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Modified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399807" y="1281624"/>
            <a:ext cx="10515600" cy="18481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PER: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u="sng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9807" y="4574773"/>
            <a:ext cx="10515600" cy="2574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WS: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01498" y="0"/>
            <a:ext cx="4512218" cy="5848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u="sng" dirty="0" smtClean="0"/>
              <a:t>Model Cross Validation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198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3" y="529087"/>
            <a:ext cx="10515600" cy="58034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Challenges:</a:t>
            </a:r>
          </a:p>
          <a:p>
            <a:r>
              <a:rPr lang="en-US" sz="2000" dirty="0" smtClean="0"/>
              <a:t>Reduced group of players</a:t>
            </a:r>
          </a:p>
          <a:p>
            <a:r>
              <a:rPr lang="en-US" sz="2000" dirty="0" smtClean="0"/>
              <a:t>Dealing with similarly named players</a:t>
            </a:r>
          </a:p>
          <a:p>
            <a:r>
              <a:rPr lang="en-US" sz="2000" dirty="0" smtClean="0"/>
              <a:t>Calculating PER, mean WS, and mean PER</a:t>
            </a:r>
          </a:p>
          <a:p>
            <a:r>
              <a:rPr lang="en-US" sz="2000" dirty="0" smtClean="0"/>
              <a:t>Extremely Low Success Rate</a:t>
            </a:r>
            <a:endParaRPr lang="en-US" sz="2000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Successes:</a:t>
            </a:r>
          </a:p>
          <a:p>
            <a:r>
              <a:rPr lang="en-US" sz="2000" dirty="0" smtClean="0"/>
              <a:t>Finding strong feature correlations</a:t>
            </a:r>
          </a:p>
          <a:p>
            <a:r>
              <a:rPr lang="en-US" sz="2000" dirty="0" smtClean="0"/>
              <a:t>Create my own NBA RDBS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020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thanks 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676" y="83130"/>
            <a:ext cx="5324054" cy="668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66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3" y="529088"/>
            <a:ext cx="10515600" cy="5462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Description of your data set</a:t>
            </a:r>
            <a:endParaRPr lang="en-US" sz="2200" dirty="0" smtClean="0"/>
          </a:p>
          <a:p>
            <a:pPr marL="457200" lvl="1" indent="0">
              <a:buNone/>
            </a:pPr>
            <a:endParaRPr lang="en-US" sz="2200" dirty="0" smtClean="0"/>
          </a:p>
          <a:p>
            <a:pPr marL="457200" lvl="1" indent="0">
              <a:buNone/>
            </a:pPr>
            <a:r>
              <a:rPr lang="en-US" sz="2200" dirty="0" smtClean="0"/>
              <a:t>My data set consist of </a:t>
            </a:r>
            <a:r>
              <a:rPr lang="en-US" sz="2200" u="sng" dirty="0" smtClean="0"/>
              <a:t>conventional box-score </a:t>
            </a:r>
            <a:r>
              <a:rPr lang="en-US" sz="2200" dirty="0" smtClean="0"/>
              <a:t>&amp; </a:t>
            </a:r>
            <a:r>
              <a:rPr lang="en-US" sz="2200" u="sng" dirty="0" smtClean="0"/>
              <a:t>advanced</a:t>
            </a:r>
            <a:r>
              <a:rPr lang="en-US" sz="2200" dirty="0" smtClean="0"/>
              <a:t> NBA player metrics from players since 1978.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Number of players: 2,454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Number of total seasons: 13,849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24553" y="529088"/>
            <a:ext cx="10515600" cy="9838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2200" dirty="0" smtClean="0"/>
              <a:t>Conventional Statistics: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200" dirty="0"/>
              <a:t>	</a:t>
            </a:r>
            <a:r>
              <a:rPr lang="en-US" sz="2200" dirty="0" smtClean="0"/>
              <a:t>i.e. Counting Stats</a:t>
            </a:r>
          </a:p>
        </p:txBody>
      </p:sp>
      <p:pic>
        <p:nvPicPr>
          <p:cNvPr id="3" name="Picture 2" descr="https://basketball-gm.com/files/screenshots/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580" y="1512916"/>
            <a:ext cx="8737819" cy="448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94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24553" y="529088"/>
            <a:ext cx="10515600" cy="13163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2200" dirty="0" smtClean="0"/>
              <a:t>Advanced Statistics: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200" dirty="0"/>
              <a:t>	</a:t>
            </a:r>
            <a:r>
              <a:rPr lang="en-US" sz="2200" dirty="0" smtClean="0"/>
              <a:t>Stats which can’t be measured easily on the floor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64" y="1995054"/>
            <a:ext cx="9945578" cy="802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64" y="3546690"/>
            <a:ext cx="10446327" cy="10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orseracingandseattlesports.files.wordpress.com/2014/05/boxs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95" y="636171"/>
            <a:ext cx="4133795" cy="626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807928" y="279706"/>
            <a:ext cx="10515600" cy="54622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Why 1978?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028" name="Picture 4" descr="http://4.bp.blogspot.com/-DJI2_0qDZNk/UXBDbUhRSCI/AAAAAAAACps/a44XOKApk_w/s1600/1968+sixers+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67" y="1213658"/>
            <a:ext cx="5849805" cy="510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5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dn0.sbnation.com/imported_assets/291724/nba-torontoraptors_sanantoniospu-2_medi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21" y="985029"/>
            <a:ext cx="11694414" cy="449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807928" y="279706"/>
            <a:ext cx="10515600" cy="54622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A modern box score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3" y="529088"/>
            <a:ext cx="10515600" cy="5462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How my data was obtained</a:t>
            </a:r>
            <a:endParaRPr lang="en-US" dirty="0" smtClean="0"/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200" dirty="0" smtClean="0"/>
              <a:t>Basketball-reference stores data from the every NBA/ABA season (since 1946).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sz="2200" dirty="0" smtClean="0"/>
          </a:p>
          <a:p>
            <a:pPr marL="457200" lvl="2" indent="0">
              <a:spcBef>
                <a:spcPts val="1000"/>
              </a:spcBef>
              <a:buNone/>
            </a:pPr>
            <a:endParaRPr lang="en-US" sz="2200" dirty="0"/>
          </a:p>
          <a:p>
            <a:pPr marL="457200" lvl="2" indent="0">
              <a:spcBef>
                <a:spcPts val="1000"/>
              </a:spcBef>
              <a:buNone/>
            </a:pPr>
            <a:endParaRPr lang="en-US" sz="2200" dirty="0"/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200" dirty="0" smtClean="0"/>
              <a:t>Beautiful Soup was utilized to extract data from each HTML page.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sz="2200" dirty="0"/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200" dirty="0" smtClean="0"/>
              <a:t>I extracted Debut, Traditional Per Game, and Advanced individual basketball statistics from Basketball-reference.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sz="2200" dirty="0" smtClean="0"/>
          </a:p>
          <a:p>
            <a:pPr marL="457200" lvl="2" indent="0">
              <a:spcBef>
                <a:spcPts val="1000"/>
              </a:spcBef>
              <a:buNone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Basketball-Reference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499" y="1568276"/>
            <a:ext cx="44196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31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3" y="529087"/>
            <a:ext cx="10515600" cy="580347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My Feature Selection choice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200" dirty="0" smtClean="0"/>
              <a:t>I needed to have some kind of singular value for my dependent variable to evaluate player performance.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I decided to use the following two metrics: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WinShares</a:t>
            </a:r>
            <a:r>
              <a:rPr lang="en-US" sz="2200" dirty="0" smtClean="0"/>
              <a:t> (WS)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	PER (Player Efficiency Rating)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6953" y="6537276"/>
            <a:ext cx="10515600" cy="49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</a:t>
            </a:r>
            <a:r>
              <a:rPr lang="en-US" sz="2000" dirty="0" smtClean="0"/>
              <a:t>: </a:t>
            </a:r>
            <a:r>
              <a:rPr lang="en-US" sz="2000" dirty="0"/>
              <a:t>http://www.basketball-reference.com/about/ws.html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09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6431</TotalTime>
  <Words>810</Words>
  <Application>Microsoft Office PowerPoint</Application>
  <PresentationFormat>Widescreen</PresentationFormat>
  <Paragraphs>308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Predicting NBA achievement from inaugural performance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Data Science 2015: Predicting NBA achievement from initial performance</dc:title>
  <dc:creator>Nick S</dc:creator>
  <cp:lastModifiedBy>Nick S</cp:lastModifiedBy>
  <cp:revision>89</cp:revision>
  <dcterms:created xsi:type="dcterms:W3CDTF">2015-07-25T05:04:27Z</dcterms:created>
  <dcterms:modified xsi:type="dcterms:W3CDTF">2015-08-27T00:53:18Z</dcterms:modified>
</cp:coreProperties>
</file>