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0"/>
  </p:notesMasterIdLst>
  <p:sldIdLst>
    <p:sldId id="260" r:id="rId5"/>
    <p:sldId id="309" r:id="rId6"/>
    <p:sldId id="321" r:id="rId7"/>
    <p:sldId id="310" r:id="rId8"/>
    <p:sldId id="261" r:id="rId9"/>
    <p:sldId id="312" r:id="rId10"/>
    <p:sldId id="271" r:id="rId11"/>
    <p:sldId id="311" r:id="rId12"/>
    <p:sldId id="323" r:id="rId13"/>
    <p:sldId id="325" r:id="rId14"/>
    <p:sldId id="331" r:id="rId15"/>
    <p:sldId id="268" r:id="rId16"/>
    <p:sldId id="422" r:id="rId17"/>
    <p:sldId id="282" r:id="rId18"/>
    <p:sldId id="320" r:id="rId19"/>
    <p:sldId id="424" r:id="rId20"/>
    <p:sldId id="426" r:id="rId21"/>
    <p:sldId id="425" r:id="rId22"/>
    <p:sldId id="421" r:id="rId23"/>
    <p:sldId id="330" r:id="rId24"/>
    <p:sldId id="327" r:id="rId25"/>
    <p:sldId id="427" r:id="rId26"/>
    <p:sldId id="428" r:id="rId27"/>
    <p:sldId id="326" r:id="rId28"/>
    <p:sldId id="328" r:id="rId29"/>
    <p:sldId id="329" r:id="rId30"/>
    <p:sldId id="313" r:id="rId31"/>
    <p:sldId id="332" r:id="rId32"/>
    <p:sldId id="380" r:id="rId33"/>
    <p:sldId id="400" r:id="rId34"/>
    <p:sldId id="398" r:id="rId35"/>
    <p:sldId id="399" r:id="rId36"/>
    <p:sldId id="401" r:id="rId37"/>
    <p:sldId id="386" r:id="rId38"/>
    <p:sldId id="387" r:id="rId39"/>
    <p:sldId id="388" r:id="rId40"/>
    <p:sldId id="390" r:id="rId41"/>
    <p:sldId id="389" r:id="rId42"/>
    <p:sldId id="314" r:id="rId43"/>
    <p:sldId id="371" r:id="rId44"/>
    <p:sldId id="372" r:id="rId45"/>
    <p:sldId id="373" r:id="rId46"/>
    <p:sldId id="374" r:id="rId47"/>
    <p:sldId id="381" r:id="rId48"/>
    <p:sldId id="375" r:id="rId49"/>
    <p:sldId id="378" r:id="rId50"/>
    <p:sldId id="382" r:id="rId51"/>
    <p:sldId id="376" r:id="rId52"/>
    <p:sldId id="377" r:id="rId53"/>
    <p:sldId id="391" r:id="rId54"/>
    <p:sldId id="392" r:id="rId55"/>
    <p:sldId id="393" r:id="rId56"/>
    <p:sldId id="394" r:id="rId57"/>
    <p:sldId id="383" r:id="rId58"/>
    <p:sldId id="384" r:id="rId59"/>
    <p:sldId id="385" r:id="rId60"/>
    <p:sldId id="395" r:id="rId61"/>
    <p:sldId id="396" r:id="rId62"/>
    <p:sldId id="397" r:id="rId63"/>
    <p:sldId id="370" r:id="rId64"/>
    <p:sldId id="315" r:id="rId65"/>
    <p:sldId id="317" r:id="rId66"/>
    <p:sldId id="319" r:id="rId67"/>
    <p:sldId id="406" r:id="rId68"/>
    <p:sldId id="336" r:id="rId69"/>
    <p:sldId id="411" r:id="rId70"/>
    <p:sldId id="340" r:id="rId71"/>
    <p:sldId id="409" r:id="rId72"/>
    <p:sldId id="410" r:id="rId73"/>
    <p:sldId id="341" r:id="rId74"/>
    <p:sldId id="412" r:id="rId75"/>
    <p:sldId id="342" r:id="rId76"/>
    <p:sldId id="343" r:id="rId77"/>
    <p:sldId id="344" r:id="rId78"/>
    <p:sldId id="345" r:id="rId79"/>
    <p:sldId id="318" r:id="rId80"/>
    <p:sldId id="346" r:id="rId81"/>
    <p:sldId id="414" r:id="rId82"/>
    <p:sldId id="415" r:id="rId83"/>
    <p:sldId id="413" r:id="rId84"/>
    <p:sldId id="416" r:id="rId85"/>
    <p:sldId id="417" r:id="rId86"/>
    <p:sldId id="347" r:id="rId87"/>
    <p:sldId id="348" r:id="rId88"/>
    <p:sldId id="349" r:id="rId89"/>
    <p:sldId id="418" r:id="rId90"/>
    <p:sldId id="419" r:id="rId91"/>
    <p:sldId id="420" r:id="rId92"/>
    <p:sldId id="351" r:id="rId93"/>
    <p:sldId id="357" r:id="rId94"/>
    <p:sldId id="358" r:id="rId95"/>
    <p:sldId id="359" r:id="rId96"/>
    <p:sldId id="360" r:id="rId97"/>
    <p:sldId id="361" r:id="rId98"/>
    <p:sldId id="362" r:id="rId99"/>
    <p:sldId id="352" r:id="rId100"/>
    <p:sldId id="353" r:id="rId101"/>
    <p:sldId id="354" r:id="rId102"/>
    <p:sldId id="355" r:id="rId103"/>
    <p:sldId id="356" r:id="rId104"/>
    <p:sldId id="363" r:id="rId105"/>
    <p:sldId id="364" r:id="rId106"/>
    <p:sldId id="365" r:id="rId107"/>
    <p:sldId id="366" r:id="rId108"/>
    <p:sldId id="367" r:id="rId109"/>
    <p:sldId id="368" r:id="rId110"/>
    <p:sldId id="338" r:id="rId111"/>
    <p:sldId id="339" r:id="rId112"/>
    <p:sldId id="333" r:id="rId113"/>
    <p:sldId id="334" r:id="rId114"/>
    <p:sldId id="335" r:id="rId115"/>
    <p:sldId id="337" r:id="rId116"/>
    <p:sldId id="369" r:id="rId117"/>
    <p:sldId id="350" r:id="rId118"/>
    <p:sldId id="322" r:id="rId119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7C02BD60-AB9F-4BEF-B4E7-D200F4C5B916}">
          <p14:sldIdLst>
            <p14:sldId id="260"/>
            <p14:sldId id="309"/>
          </p14:sldIdLst>
        </p14:section>
        <p14:section name="Grundlagen" id="{D81014DC-3749-4C59-9B8F-21ED43491616}">
          <p14:sldIdLst>
            <p14:sldId id="321"/>
            <p14:sldId id="310"/>
            <p14:sldId id="261"/>
            <p14:sldId id="312"/>
            <p14:sldId id="271"/>
            <p14:sldId id="311"/>
          </p14:sldIdLst>
        </p14:section>
        <p14:section name="Syntax" id="{FF451F7C-91F6-49A3-97DE-112FB8AA47D5}">
          <p14:sldIdLst>
            <p14:sldId id="323"/>
            <p14:sldId id="325"/>
            <p14:sldId id="331"/>
          </p14:sldIdLst>
        </p14:section>
        <p14:section name="Variablen/Typen/Operatoren" id="{FBBA48B3-62C0-4CCB-B976-165E6CF5739B}">
          <p14:sldIdLst>
            <p14:sldId id="268"/>
            <p14:sldId id="422"/>
            <p14:sldId id="282"/>
            <p14:sldId id="320"/>
            <p14:sldId id="424"/>
            <p14:sldId id="426"/>
            <p14:sldId id="425"/>
          </p14:sldIdLst>
        </p14:section>
        <p14:section name="Klassen" id="{682907A5-8560-4143-AEB5-E6949057406D}">
          <p14:sldIdLst>
            <p14:sldId id="421"/>
            <p14:sldId id="330"/>
            <p14:sldId id="327"/>
            <p14:sldId id="427"/>
            <p14:sldId id="428"/>
            <p14:sldId id="326"/>
            <p14:sldId id="328"/>
            <p14:sldId id="329"/>
          </p14:sldIdLst>
        </p14:section>
        <p14:section name="Ablaufsteuerungen" id="{03808DE1-14F6-4F3A-9CEA-429DEE343644}">
          <p14:sldIdLst>
            <p14:sldId id="313"/>
          </p14:sldIdLst>
        </p14:section>
        <p14:section name="Aufgabe FizzBuzz" id="{B225414A-BEC8-4B53-81DD-0D73F0961C82}">
          <p14:sldIdLst>
            <p14:sldId id="332"/>
          </p14:sldIdLst>
        </p14:section>
        <p14:section name="Assemblies von Innen" id="{ECEC9BCE-076E-4ACA-B268-4302015A71F6}">
          <p14:sldIdLst>
            <p14:sldId id="380"/>
            <p14:sldId id="400"/>
          </p14:sldIdLst>
        </p14:section>
        <p14:section name="Enumerationen" id="{6817FF0D-0C19-44B2-9857-3D57BFE9B426}">
          <p14:sldIdLst>
            <p14:sldId id="398"/>
            <p14:sldId id="399"/>
            <p14:sldId id="401"/>
          </p14:sldIdLst>
        </p14:section>
        <p14:section name="Signaturen" id="{19670761-4F4A-4322-8C28-86614582B751}">
          <p14:sldIdLst>
            <p14:sldId id="386"/>
            <p14:sldId id="387"/>
            <p14:sldId id="388"/>
            <p14:sldId id="390"/>
            <p14:sldId id="389"/>
          </p14:sldIdLst>
        </p14:section>
        <p14:section name="Vererbungen" id="{CE53BB7C-183E-4F64-8F6A-1F8F8DB057E0}">
          <p14:sldIdLst>
            <p14:sldId id="314"/>
            <p14:sldId id="371"/>
            <p14:sldId id="372"/>
            <p14:sldId id="373"/>
            <p14:sldId id="374"/>
            <p14:sldId id="381"/>
            <p14:sldId id="375"/>
            <p14:sldId id="378"/>
            <p14:sldId id="382"/>
            <p14:sldId id="376"/>
            <p14:sldId id="377"/>
          </p14:sldIdLst>
        </p14:section>
        <p14:section name="Type Casting" id="{60A6772E-75BD-462D-808D-F69758262C62}">
          <p14:sldIdLst>
            <p14:sldId id="391"/>
            <p14:sldId id="392"/>
            <p14:sldId id="393"/>
            <p14:sldId id="394"/>
          </p14:sldIdLst>
        </p14:section>
        <p14:section name="Schnittstellen" id="{E9C3BC6A-C84A-4522-8956-0E82262C0893}">
          <p14:sldIdLst>
            <p14:sldId id="383"/>
            <p14:sldId id="384"/>
            <p14:sldId id="385"/>
            <p14:sldId id="395"/>
            <p14:sldId id="396"/>
            <p14:sldId id="397"/>
          </p14:sldIdLst>
        </p14:section>
        <p14:section name="Generische Typen" id="{B789C0BD-CC68-4310-AE32-8C28D4B26ADD}">
          <p14:sldIdLst>
            <p14:sldId id="370"/>
            <p14:sldId id="315"/>
            <p14:sldId id="317"/>
          </p14:sldIdLst>
        </p14:section>
        <p14:section name="Listen" id="{B06EBA7B-5A1E-4F18-8EF9-EFB11656CF2C}">
          <p14:sldIdLst>
            <p14:sldId id="319"/>
          </p14:sldIdLst>
        </p14:section>
        <p14:section name="Aufgabe &quot;CSV-Viewer&quot;" id="{9B098B99-40D6-4EAF-98ED-52E1990B30AC}">
          <p14:sldIdLst>
            <p14:sldId id="406"/>
          </p14:sldIdLst>
        </p14:section>
        <p14:section name="Erweiterungsmethoden" id="{DCC7A410-1076-438D-B5A2-58C92E89C1AE}">
          <p14:sldIdLst>
            <p14:sldId id="336"/>
          </p14:sldIdLst>
        </p14:section>
        <p14:section name="Delegaten" id="{9BCEC5B6-F4D7-4172-81BD-24DA67D4BB74}">
          <p14:sldIdLst>
            <p14:sldId id="411"/>
            <p14:sldId id="340"/>
            <p14:sldId id="409"/>
            <p14:sldId id="410"/>
            <p14:sldId id="341"/>
            <p14:sldId id="412"/>
          </p14:sldIdLst>
        </p14:section>
        <p14:section name="Ereignisse" id="{4F7EC903-B36A-4DE4-B3A1-55C1928A285C}">
          <p14:sldIdLst>
            <p14:sldId id="342"/>
            <p14:sldId id="343"/>
            <p14:sldId id="344"/>
            <p14:sldId id="345"/>
          </p14:sldIdLst>
        </p14:section>
        <p14:section name="Anonyme Typen" id="{3A63BF14-8C05-4E46-9AB4-5A5CAF4DE469}">
          <p14:sldIdLst>
            <p14:sldId id="318"/>
          </p14:sldIdLst>
        </p14:section>
        <p14:section name="Anonyme Methoden" id="{50F20BF2-797A-4E6B-9FF7-BF96BD3767B4}">
          <p14:sldIdLst>
            <p14:sldId id="346"/>
            <p14:sldId id="414"/>
            <p14:sldId id="415"/>
            <p14:sldId id="413"/>
            <p14:sldId id="416"/>
            <p14:sldId id="417"/>
          </p14:sldIdLst>
        </p14:section>
        <p14:section name="LINQ" id="{C4D51BD7-6AE6-468C-AB5C-54FCD8815B9B}">
          <p14:sldIdLst>
            <p14:sldId id="347"/>
            <p14:sldId id="348"/>
            <p14:sldId id="349"/>
            <p14:sldId id="418"/>
            <p14:sldId id="419"/>
            <p14:sldId id="420"/>
          </p14:sldIdLst>
        </p14:section>
        <p14:section name="Reflection" id="{2A7B6290-7244-4C9A-B329-6B59B27E98D4}">
          <p14:sldIdLst>
            <p14:sldId id="351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Attribute" id="{FA2FC7AA-1C99-4909-83DA-3DA18613A239}">
          <p14:sldIdLst>
            <p14:sldId id="352"/>
            <p14:sldId id="353"/>
            <p14:sldId id="354"/>
            <p14:sldId id="355"/>
            <p14:sldId id="356"/>
          </p14:sldIdLst>
        </p14:section>
        <p14:section name="IO" id="{742DBBF7-64A0-4759-AD86-0A4D96187C8D}">
          <p14:sldIdLst>
            <p14:sldId id="363"/>
            <p14:sldId id="364"/>
            <p14:sldId id="365"/>
            <p14:sldId id="366"/>
            <p14:sldId id="367"/>
            <p14:sldId id="368"/>
            <p14:sldId id="338"/>
          </p14:sldIdLst>
        </p14:section>
        <p14:section name="Sonstiges" id="{58078A42-5F43-4C58-AC9E-4B4B733C636E}">
          <p14:sldIdLst>
            <p14:sldId id="339"/>
            <p14:sldId id="333"/>
            <p14:sldId id="334"/>
            <p14:sldId id="335"/>
            <p14:sldId id="337"/>
          </p14:sldIdLst>
        </p14:section>
        <p14:section name="Ende" id="{4F676119-685E-4A03-817A-DF78A9EA0582}">
          <p14:sldIdLst>
            <p14:sldId id="369"/>
            <p14:sldId id="35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05E67"/>
    <a:srgbClr val="BDCF3C"/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3890" autoAdjust="0"/>
  </p:normalViewPr>
  <p:slideViewPr>
    <p:cSldViewPr>
      <p:cViewPr varScale="1">
        <p:scale>
          <a:sx n="97" d="100"/>
          <a:sy n="97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8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EDC861-89EE-4D6B-A57C-393964CAFF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2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01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864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809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32800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174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9744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771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319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729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4527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703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8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2727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966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6900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242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6349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8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5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5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94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5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945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9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73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25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57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47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62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04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54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2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0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19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11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4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1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7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799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23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3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89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34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6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19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004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3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5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06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64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81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4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820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5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5795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123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75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91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340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238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7620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88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197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080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42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18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330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29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39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986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48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68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934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914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144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19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323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452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915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887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615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2293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870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37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6641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629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924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50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372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520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684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172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0792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332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89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8159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487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751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062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567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120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425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721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265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102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14679" y="3245438"/>
            <a:ext cx="5677802" cy="33974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4678" y="3645024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57C953-EF54-4F51-A366-C864ECC49D15}" type="datetime1">
              <a:rPr lang="de-DE" sz="1200" b="1" smtClean="0">
                <a:solidFill>
                  <a:schemeClr val="bg1"/>
                </a:solidFill>
                <a:latin typeface="+mj-lt"/>
              </a:rPr>
              <a:pPr/>
              <a:t>07.05.2015</a:t>
            </a:fld>
            <a:endParaRPr lang="de-DE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592288" cy="2592288"/>
          </a:xfrm>
          <a:prstGeom prst="rect">
            <a:avLst/>
          </a:prstGeom>
          <a:noFill/>
          <a:ln w="76200">
            <a:noFill/>
            <a:miter lim="800000"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83449" y="2636912"/>
            <a:ext cx="5688632" cy="492443"/>
          </a:xfrm>
          <a:prstGeom prst="rect">
            <a:avLst/>
          </a:prstGeom>
        </p:spPr>
        <p:txBody>
          <a:bodyPr wrap="square" lIns="90000" anchor="ctr">
            <a:spAutoFit/>
          </a:bodyPr>
          <a:lstStyle>
            <a:lvl1pPr>
              <a:defRPr sz="2600" b="0">
                <a:solidFill>
                  <a:srgbClr val="BDCF3C"/>
                </a:solidFill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7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v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180000"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85DCDAAC-250F-4CEA-BDCD-4698F86D4E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187401" y="390947"/>
            <a:ext cx="5472831" cy="359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cs typeface="Segoe UI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1187624" y="764704"/>
            <a:ext cx="7848872" cy="56886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179512" y="476672"/>
            <a:ext cx="792000" cy="792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179512" y="710271"/>
            <a:ext cx="792000" cy="558401"/>
          </a:xfrm>
          <a:prstGeom prst="rect">
            <a:avLst/>
          </a:prstGeom>
        </p:spPr>
        <p:txBody>
          <a:bodyPr lIns="72000" tIns="72000" rIns="72000" bIns="72000" anchor="b"/>
          <a:lstStyle>
            <a:lvl1pPr marL="0" indent="0" algn="l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Klassen und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3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11B4B46-E4A1-497E-8B49-DFDEE5FCF082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6" name="Picture 4" descr="C:\Users\genms\Desktop\iconex_m1\m_collection\m_collection_png\256x256\plain\businessm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16" y="1916832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</p:spPr>
      </p:pic>
      <p:pic>
        <p:nvPicPr>
          <p:cNvPr id="4098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1916912"/>
            <a:ext cx="720000" cy="720000"/>
          </a:xfrm>
          <a:prstGeom prst="rect">
            <a:avLst/>
          </a:prstGeom>
          <a:solidFill>
            <a:srgbClr val="3399FF"/>
          </a:solidFill>
          <a:ln w="76200" cap="sq" cmpd="sng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099" name="Picture 3" descr="C:\Users\genms\Desktop\iconex_m1\m_collection\m_collection_png\512x512\plain\sign_warning_biohazar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0" name="Picture 4" descr="C:\Users\genms\Desktop\iconex_m1\m_collection\m_collection_png\512x512\plain\sign_warni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912"/>
            <a:ext cx="720000" cy="720000"/>
          </a:xfrm>
          <a:prstGeom prst="rect">
            <a:avLst/>
          </a:prstGeom>
          <a:solidFill>
            <a:srgbClr val="FFC000"/>
          </a:solidFill>
          <a:ln w="76200" cap="sq">
            <a:solidFill>
              <a:srgbClr val="FFC000"/>
            </a:solidFill>
            <a:miter lim="800000"/>
          </a:ln>
          <a:effectLst/>
          <a:extLst/>
        </p:spPr>
      </p:pic>
      <p:pic>
        <p:nvPicPr>
          <p:cNvPr id="4101" name="Picture 5" descr="C:\Users\genms\Desktop\iconex_m1\m_collection\m_collection_png\512x512\plain\workplac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42125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2" name="Picture 6" descr="C:\Users\genms\Desktop\iconex_m1\m_collection\m_collection_png\512x512\plain\users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378912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22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" y="19050"/>
            <a:ext cx="7812360" cy="271463"/>
          </a:xfrm>
          <a:prstGeom prst="rect">
            <a:avLst/>
          </a:prstGeom>
        </p:spPr>
        <p:txBody>
          <a:bodyPr vert="horz" wrap="square" lIns="27000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2058" name="Picture 10" descr="C:\Users\genms\Desktop\generic.de-logo-whitefo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66" y="50913"/>
            <a:ext cx="1224000" cy="2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/>
          <p:cNvSpPr/>
          <p:nvPr userDrawn="1"/>
        </p:nvSpPr>
        <p:spPr>
          <a:xfrm>
            <a:off x="0" y="656982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442430" y="6569820"/>
            <a:ext cx="632700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tone Sans ITC TT" pitchFamily="2" charset="0"/>
              </a:defRPr>
            </a:lvl1pPr>
          </a:lstStyle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344308" y="6569820"/>
            <a:ext cx="936104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t>07.05.2015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0" y="6569821"/>
            <a:ext cx="7308304" cy="288180"/>
          </a:xfrm>
          <a:prstGeom prst="rect">
            <a:avLst/>
          </a:prstGeom>
        </p:spPr>
        <p:txBody>
          <a:bodyPr vert="horz" lIns="270000" tIns="45720" rIns="91440" bIns="45720" rtlCol="0" anchor="ctr"/>
          <a:lstStyle>
            <a:lvl1pPr algn="l">
              <a:defRPr lang="de-DE" sz="1400" b="0" dirty="0" err="1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400" b="0">
          <a:solidFill>
            <a:schemeClr val="bg1"/>
          </a:solidFill>
          <a:latin typeface="+mn-lt"/>
          <a:ea typeface="+mj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b="1">
          <a:solidFill>
            <a:srgbClr val="BDCF3C"/>
          </a:solidFill>
          <a:latin typeface="+mn-lt"/>
          <a:ea typeface="+mn-ea"/>
          <a:cs typeface="+mn-cs"/>
        </a:defRPr>
      </a:lvl1pPr>
      <a:lvl2pPr marL="533400" indent="-176213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2pPr>
      <a:lvl3pPr marL="990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3pPr>
      <a:lvl4pPr marL="14351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4pPr>
      <a:lvl5pPr marL="1879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5pPr>
      <a:lvl6pPr marL="2336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6pPr>
      <a:lvl7pPr marL="27940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7pPr>
      <a:lvl8pPr marL="32512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8pPr>
      <a:lvl9pPr marL="37084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7" Type="http://schemas.openxmlformats.org/officeDocument/2006/relationships/hyperlink" Target="http://msdn.microsoft.com/en-us/library/vstudio/bb397926.aspx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de-de/library/vstudio/bb397687.aspx" TargetMode="External"/><Relationship Id="rId5" Type="http://schemas.openxmlformats.org/officeDocument/2006/relationships/hyperlink" Target="http://msdn.microsoft.com/en-us/library/w0x726c2.aspx" TargetMode="External"/><Relationship Id="rId4" Type="http://schemas.openxmlformats.org/officeDocument/2006/relationships/hyperlink" Target="http://msdn.microsoft.com/en-us/library/kx37x362.aspx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speer@generic.de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ing.com/profile/Michael_Spe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hyperlink" Target="http://www.clean-code-developer.d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0sbxh9x2(v=vs.100)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  <p:sp>
        <p:nvSpPr>
          <p:cNvPr id="7" name="Untertitel 9"/>
          <p:cNvSpPr txBox="1">
            <a:spLocks/>
          </p:cNvSpPr>
          <p:nvPr/>
        </p:nvSpPr>
        <p:spPr>
          <a:xfrm>
            <a:off x="7395409" y="5276483"/>
            <a:ext cx="1748591" cy="3397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34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2pPr>
            <a:lvl3pPr marL="990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3pPr>
            <a:lvl4pPr marL="14351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4pPr>
            <a:lvl5pPr marL="1879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5pPr>
            <a:lvl6pPr marL="2336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6pPr>
            <a:lvl7pPr marL="27940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7pPr>
            <a:lvl8pPr marL="32512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8pPr>
            <a:lvl9pPr marL="3708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9pPr>
          </a:lstStyle>
          <a:p>
            <a:r>
              <a:rPr lang="de-DE" sz="1050" b="0" kern="0" dirty="0" smtClean="0"/>
              <a:t>Script 1.30 vom 04.05.2015</a:t>
            </a:r>
          </a:p>
          <a:p>
            <a:endParaRPr lang="de-DE" sz="1050" b="0" kern="0" dirty="0"/>
          </a:p>
        </p:txBody>
      </p:sp>
    </p:spTree>
    <p:extLst>
      <p:ext uri="{BB962C8B-B14F-4D97-AF65-F5344CB8AC3E}">
        <p14:creationId xmlns:p14="http://schemas.microsoft.com/office/powerpoint/2010/main" val="17893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 advTm="2146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Namespaces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Namespaces gliedern Typen in „Namensräume“.</a:t>
            </a:r>
          </a:p>
          <a:p>
            <a:endParaRPr lang="de-DE" dirty="0" smtClean="0"/>
          </a:p>
          <a:p>
            <a:r>
              <a:rPr lang="de-DE" dirty="0" smtClean="0"/>
              <a:t>Jeder Typ muss in genau einem Namespace liegen.</a:t>
            </a:r>
          </a:p>
          <a:p>
            <a:r>
              <a:rPr lang="de-DE" dirty="0"/>
              <a:t>Der „Root Namespace“ ist der Stamm-Namespace einer Assembly.</a:t>
            </a:r>
          </a:p>
          <a:p>
            <a:endParaRPr lang="de-DE" dirty="0" smtClean="0"/>
          </a:p>
          <a:p>
            <a:r>
              <a:rPr lang="de-DE" dirty="0" smtClean="0"/>
              <a:t>Um Typen anderer Namespaces verwenden zu können, müssen diese mit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dirty="0" smtClean="0"/>
              <a:t> eingebunden werden.</a:t>
            </a:r>
          </a:p>
          <a:p>
            <a:endParaRPr lang="de-DE" dirty="0"/>
          </a:p>
          <a:p>
            <a:r>
              <a:rPr lang="de-DE" dirty="0"/>
              <a:t>Der Namespace „System“ ist für das .Net-Framework reserviert und geschützt.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1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Sollten nicht unterschätzt werden…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Das .</a:t>
            </a:r>
            <a:r>
              <a:rPr lang="de-DE" sz="1400" dirty="0" smtClean="0">
                <a:ea typeface="+mn-ea"/>
                <a:cs typeface="+mn-cs"/>
              </a:rPr>
              <a:t>Net-Framework und Visual Studio verwenden Attribute in erheblichem Maße!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683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Dateizugriffe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 System.IO</a:t>
            </a:r>
          </a:p>
          <a:p>
            <a:endParaRPr lang="de-DE" dirty="0"/>
          </a:p>
          <a:p>
            <a:r>
              <a:rPr lang="de-DE" dirty="0"/>
              <a:t>Zuständig für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Lesen und Schreiben von Dateien</a:t>
            </a:r>
          </a:p>
          <a:p>
            <a:pPr lvl="1"/>
            <a:r>
              <a:rPr lang="de-DE" dirty="0" smtClean="0"/>
              <a:t>Datenströme</a:t>
            </a:r>
          </a:p>
          <a:p>
            <a:pPr lvl="1"/>
            <a:r>
              <a:rPr lang="de-DE" dirty="0" smtClean="0"/>
              <a:t>Umgang mit Verzeichnissystemen</a:t>
            </a:r>
            <a:endParaRPr lang="de-DE" dirty="0"/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Einfache Textdateien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Eine Textdatei kann schnell und einfach </a:t>
            </a:r>
            <a:r>
              <a:rPr lang="de-DE" dirty="0" smtClean="0"/>
              <a:t>geschrieben und gelesen werden</a:t>
            </a:r>
          </a:p>
          <a:p>
            <a:r>
              <a:rPr lang="de-DE" dirty="0" smtClean="0"/>
              <a:t>Keine Streams notwendig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System.IO.File.WriteAllText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","Mein Text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Text  = System.IO.File.ReadAllText(@"c:\meine Textdatei.txt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9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Textdateien mit Stream schreiben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File.CreateText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Textdatei.txt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("meine");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("Daten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Verzeichnisse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1100" dirty="0" smtClean="0"/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Dateien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Verzeichnisse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Keine Rekursion bei Unterverzeichnissen: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(@"c:\windows", "*.*",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SearchOption.AllDirectories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DHBWEinstiegDotNet_3\IO\Verzeichnisse.cs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4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Laufwerke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System.IO.DriveInfo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var</a:t>
            </a:r>
            <a:r>
              <a:rPr lang="de-DE" sz="900" dirty="0" smtClean="0"/>
              <a:t> </a:t>
            </a:r>
            <a:r>
              <a:rPr lang="de-DE" sz="900" dirty="0"/>
              <a:t>Laufwerke = </a:t>
            </a:r>
            <a:r>
              <a:rPr lang="de-DE" sz="900" dirty="0" err="1"/>
              <a:t>DriveInfo.GetDrives</a:t>
            </a:r>
            <a:r>
              <a:rPr lang="de-DE" sz="900" dirty="0"/>
              <a:t>();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foreach</a:t>
            </a:r>
            <a:r>
              <a:rPr lang="de-DE" sz="900" dirty="0" smtClean="0"/>
              <a:t> </a:t>
            </a:r>
            <a:r>
              <a:rPr lang="de-DE" sz="900" dirty="0"/>
              <a:t>(</a:t>
            </a:r>
            <a:r>
              <a:rPr lang="de-DE" sz="900" dirty="0" err="1"/>
              <a:t>var</a:t>
            </a:r>
            <a:r>
              <a:rPr lang="de-DE" sz="900" dirty="0"/>
              <a:t> Laufwerk in Laufwerke)</a:t>
            </a:r>
          </a:p>
          <a:p>
            <a:pPr marL="0" indent="0">
              <a:buNone/>
            </a:pPr>
            <a:r>
              <a:rPr lang="de-DE" sz="900" dirty="0" smtClean="0"/>
              <a:t>	{</a:t>
            </a:r>
            <a:endParaRPr lang="de-DE" sz="900" dirty="0"/>
          </a:p>
          <a:p>
            <a:pPr marL="0" indent="0">
              <a:buNone/>
            </a:pPr>
            <a:r>
              <a:rPr lang="de-DE" sz="900" dirty="0" smtClean="0"/>
              <a:t>	     </a:t>
            </a:r>
            <a:r>
              <a:rPr lang="de-DE" sz="900" dirty="0" err="1" smtClean="0"/>
              <a:t>Console.WriteLine</a:t>
            </a:r>
            <a:r>
              <a:rPr lang="de-DE" sz="900" dirty="0" smtClean="0"/>
              <a:t>(</a:t>
            </a:r>
            <a:r>
              <a:rPr lang="de-DE" sz="900" dirty="0" err="1" smtClean="0"/>
              <a:t>Laufwerk.Name</a:t>
            </a:r>
            <a:r>
              <a:rPr lang="de-DE" sz="900" dirty="0"/>
              <a:t>);</a:t>
            </a:r>
          </a:p>
          <a:p>
            <a:pPr marL="0" indent="0">
              <a:buNone/>
            </a:pPr>
            <a:r>
              <a:rPr lang="de-DE" sz="900" dirty="0" smtClean="0"/>
              <a:t>	}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DHBWEinstiegDotNet_3\IO\Laufwerke.cs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Fähigkeiten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Dateien </a:t>
            </a:r>
            <a:r>
              <a:rPr lang="de-DE" dirty="0" err="1" smtClean="0"/>
              <a:t>ver</a:t>
            </a:r>
            <a:r>
              <a:rPr lang="de-DE" dirty="0" smtClean="0"/>
              <a:t>-/entschlüsseln 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System.IO.File.Encrypt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(@“c:\test.txt“);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System.IO.File.Decrypt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c:\test.txt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lvl="1"/>
            <a:r>
              <a:rPr lang="de-DE" dirty="0">
                <a:ea typeface="+mn-ea"/>
                <a:cs typeface="+mn-cs"/>
              </a:rPr>
              <a:t>Kein Passwort notwendig, der Kontext ist der angemeldete Windows-Benutzer</a:t>
            </a:r>
          </a:p>
          <a:p>
            <a:pPr lvl="1"/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Dateiattribute setzen</a:t>
            </a:r>
          </a:p>
          <a:p>
            <a:r>
              <a:rPr lang="de-DE" dirty="0"/>
              <a:t>Zugangskontrolle festlegen</a:t>
            </a:r>
          </a:p>
          <a:p>
            <a:r>
              <a:rPr lang="de-DE" dirty="0"/>
              <a:t>Verzeichnisse </a:t>
            </a:r>
            <a:r>
              <a:rPr lang="de-DE" dirty="0" smtClean="0"/>
              <a:t>erzeugen, umbenennen, löschen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9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Ausnahmen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Relevante Schlüsselwörter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Basisklasse </a:t>
            </a:r>
            <a:r>
              <a:rPr lang="de-DE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e-DE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Nur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DE" dirty="0" smtClean="0"/>
              <a:t> und deren Ableitungen können mittels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throw</a:t>
            </a:r>
            <a:r>
              <a:rPr lang="de-DE" dirty="0" smtClean="0"/>
              <a:t> ausgelöst werden</a:t>
            </a:r>
          </a:p>
          <a:p>
            <a:pPr lvl="1"/>
            <a:r>
              <a:rPr lang="de-DE" dirty="0" smtClean="0"/>
              <a:t>Enthält </a:t>
            </a:r>
            <a:r>
              <a:rPr lang="de-DE" dirty="0" err="1" smtClean="0"/>
              <a:t>Stacktrace</a:t>
            </a:r>
            <a:endParaRPr lang="de-DE" dirty="0" smtClean="0"/>
          </a:p>
          <a:p>
            <a:pPr lvl="1"/>
            <a:r>
              <a:rPr lang="de-DE" dirty="0" smtClean="0"/>
              <a:t>Eigene </a:t>
            </a:r>
            <a:r>
              <a:rPr lang="de-DE" dirty="0" err="1" smtClean="0"/>
              <a:t>Exceptiontypen</a:t>
            </a:r>
            <a:r>
              <a:rPr lang="de-DE" dirty="0" smtClean="0"/>
              <a:t> können definiert werden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try</a:t>
            </a:r>
            <a:r>
              <a:rPr lang="de-DE" dirty="0" smtClean="0"/>
              <a:t>...catch </a:t>
            </a:r>
          </a:p>
          <a:p>
            <a:pPr lvl="1"/>
            <a:r>
              <a:rPr lang="de-DE" dirty="0" smtClean="0"/>
              <a:t>analog zu C++</a:t>
            </a:r>
          </a:p>
          <a:p>
            <a:pPr lvl="1"/>
            <a:r>
              <a:rPr lang="de-DE" dirty="0" smtClean="0"/>
              <a:t>Gefangene </a:t>
            </a:r>
            <a:r>
              <a:rPr lang="de-DE" dirty="0" err="1" smtClean="0"/>
              <a:t>Exceptions</a:t>
            </a:r>
            <a:r>
              <a:rPr lang="de-DE" dirty="0" smtClean="0"/>
              <a:t> können erneut ausgelöst werden oder </a:t>
            </a:r>
            <a:r>
              <a:rPr lang="de-DE" dirty="0" err="1" smtClean="0"/>
              <a:t>gewrappt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Implementierungsmuster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GetValue</a:t>
            </a:r>
            <a:r>
              <a:rPr lang="de-DE" dirty="0" smtClean="0"/>
              <a:t> löst Ausnahme aus bei Fehler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TryGetValue</a:t>
            </a:r>
            <a:r>
              <a:rPr lang="de-DE" dirty="0" smtClean="0"/>
              <a:t> liefert Boolean als Ergebnis</a:t>
            </a:r>
          </a:p>
          <a:p>
            <a:endParaRPr lang="de-DE" dirty="0" smtClean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Stacktrace.cs</a:t>
            </a:r>
            <a:endParaRPr lang="de-DE" dirty="0" smtClean="0"/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TryCatch.cs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Live-Demo: </a:t>
            </a:r>
            <a:r>
              <a:rPr lang="de-DE" dirty="0" err="1" smtClean="0"/>
              <a:t>Stacktrace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Fehler-behandlung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4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Objektmengen </a:t>
            </a:r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Typen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IList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IDictionary</a:t>
            </a:r>
            <a:r>
              <a:rPr lang="de-DE" dirty="0" smtClean="0"/>
              <a:t>&lt;</a:t>
            </a:r>
            <a:r>
              <a:rPr lang="de-DE" dirty="0" err="1" smtClean="0"/>
              <a:t>TKey,TValue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public</a:t>
            </a:r>
            <a:r>
              <a:rPr lang="de-DE" dirty="0" smtClean="0"/>
              <a:t> Methoden bevorzugt </a:t>
            </a:r>
            <a:r>
              <a:rPr lang="de-DE" dirty="0" err="1" smtClean="0"/>
              <a:t>IEnumerable</a:t>
            </a:r>
            <a:r>
              <a:rPr lang="de-DE" dirty="0" smtClean="0"/>
              <a:t> verwenden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nur lesenden Zugriff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eine verzögerte Ausführung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unterstützt alle Typen mit </a:t>
            </a:r>
            <a:r>
              <a:rPr lang="de-DE" dirty="0" err="1" smtClean="0"/>
              <a:t>IEnumerable</a:t>
            </a:r>
            <a:endParaRPr lang="de-DE" dirty="0" smtClean="0"/>
          </a:p>
          <a:p>
            <a:r>
              <a:rPr lang="de-DE" dirty="0" smtClean="0"/>
              <a:t>Klasse </a:t>
            </a:r>
            <a:r>
              <a:rPr lang="de-DE" dirty="0" err="1" smtClean="0"/>
              <a:t>Enumerable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Initialisieren von </a:t>
            </a:r>
            <a:r>
              <a:rPr lang="de-DE" dirty="0" err="1" smtClean="0"/>
              <a:t>IList</a:t>
            </a:r>
            <a:r>
              <a:rPr lang="de-DE" dirty="0" smtClean="0"/>
              <a:t> und </a:t>
            </a:r>
            <a:r>
              <a:rPr lang="de-DE" dirty="0" err="1" smtClean="0"/>
              <a:t>IDicitionary</a:t>
            </a:r>
            <a:r>
              <a:rPr lang="de-DE" dirty="0" smtClean="0"/>
              <a:t> über </a:t>
            </a:r>
          </a:p>
          <a:p>
            <a:pPr lvl="1"/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pPr lvl="1"/>
            <a:r>
              <a:rPr lang="de-DE" dirty="0" smtClean="0"/>
              <a:t>Add bzw. </a:t>
            </a:r>
            <a:r>
              <a:rPr lang="de-DE" dirty="0" err="1" smtClean="0"/>
              <a:t>AddRange</a:t>
            </a:r>
            <a:endParaRPr lang="de-DE" dirty="0" smtClean="0"/>
          </a:p>
          <a:p>
            <a:r>
              <a:rPr lang="de-DE" dirty="0" smtClean="0"/>
              <a:t>Implementieren von </a:t>
            </a:r>
            <a:r>
              <a:rPr lang="de-DE" dirty="0" err="1" smtClean="0"/>
              <a:t>IEnumerable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Normale Implementierung</a:t>
            </a:r>
          </a:p>
          <a:p>
            <a:pPr lvl="1"/>
            <a:r>
              <a:rPr lang="de-DE" dirty="0" err="1" smtClean="0"/>
              <a:t>Iterator</a:t>
            </a:r>
            <a:r>
              <a:rPr lang="de-DE" dirty="0" smtClean="0"/>
              <a:t> Implementierung</a:t>
            </a:r>
          </a:p>
          <a:p>
            <a:pPr lvl="2"/>
            <a:r>
              <a:rPr lang="de-DE" dirty="0" err="1" smtClean="0"/>
              <a:t>Schlüsselworter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break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3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: </a:t>
            </a:r>
            <a:r>
              <a:rPr lang="de-DE" dirty="0" err="1" smtClean="0"/>
              <a:t>FizzBuzz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Entwickeln Sie eine Konsolenanwendung, welche die Zahlen von 1 bis 100 zeilenweise nach folgenden Regeln ausgibt: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Ist die Zahl glatt durch 3 teilbar, soll der Text „</a:t>
            </a:r>
            <a:r>
              <a:rPr lang="de-DE" dirty="0" err="1" smtClean="0"/>
              <a:t>Fizz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Ist die Zahl glatt durch 5 teilbar, soll der Text „Buzz“ ausgegeben werden</a:t>
            </a:r>
          </a:p>
          <a:p>
            <a:pPr lvl="1"/>
            <a:r>
              <a:rPr lang="de-DE" dirty="0"/>
              <a:t>Ist die Zahl glatt durch </a:t>
            </a:r>
            <a:r>
              <a:rPr lang="de-DE" dirty="0" smtClean="0"/>
              <a:t>3 und 5 </a:t>
            </a:r>
            <a:r>
              <a:rPr lang="de-DE" dirty="0"/>
              <a:t>teilbar, soll der Text </a:t>
            </a:r>
            <a:r>
              <a:rPr lang="de-DE" dirty="0" smtClean="0"/>
              <a:t>„</a:t>
            </a:r>
            <a:r>
              <a:rPr lang="de-DE" dirty="0" err="1" smtClean="0"/>
              <a:t>FizzBuzz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Ansonsten soll die Zahl ausgegeben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Implementieren Sie die Logik mit separaten Klassen, Interfaces. </a:t>
            </a:r>
          </a:p>
          <a:p>
            <a:r>
              <a:rPr lang="de-DE" dirty="0" smtClean="0"/>
              <a:t>Verwenden Sie generische Listen.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smtClean="0"/>
              <a:t>1</a:t>
            </a:r>
          </a:p>
          <a:p>
            <a:pPr marL="357187" lvl="1" indent="0">
              <a:buNone/>
            </a:pPr>
            <a:r>
              <a:rPr lang="de-DE" dirty="0" smtClean="0"/>
              <a:t>2</a:t>
            </a:r>
          </a:p>
          <a:p>
            <a:pPr marL="357187" lvl="1" indent="0">
              <a:buNone/>
            </a:pPr>
            <a:r>
              <a:rPr lang="de-DE" dirty="0" err="1" smtClean="0"/>
              <a:t>Fizz</a:t>
            </a:r>
            <a:endParaRPr lang="de-DE" dirty="0" smtClean="0"/>
          </a:p>
          <a:p>
            <a:pPr marL="357187" lvl="1" indent="0">
              <a:buNone/>
            </a:pPr>
            <a:r>
              <a:rPr lang="de-DE" dirty="0" smtClean="0"/>
              <a:t>4</a:t>
            </a:r>
          </a:p>
          <a:p>
            <a:pPr marL="357187" lvl="1" indent="0">
              <a:buNone/>
            </a:pPr>
            <a:r>
              <a:rPr lang="de-DE" dirty="0" smtClean="0"/>
              <a:t>Buzz</a:t>
            </a:r>
          </a:p>
          <a:p>
            <a:pPr marL="357187" lvl="1" indent="0">
              <a:buNone/>
            </a:pPr>
            <a:r>
              <a:rPr lang="de-DE" dirty="0" smtClean="0"/>
              <a:t>…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57187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8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Quellcode in Unicode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unterstützt Unicode im Quellcode</a:t>
            </a:r>
          </a:p>
          <a:p>
            <a:r>
              <a:rPr lang="de-DE" dirty="0" smtClean="0"/>
              <a:t>Umlaute und Sonderzeichen in Grenzen möglich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  <a:r>
              <a:rPr lang="de-DE" dirty="0"/>
              <a:t>Code-Beispiele: </a:t>
            </a:r>
            <a:r>
              <a:rPr lang="de-DE" dirty="0" smtClean="0"/>
              <a:t>Beispiele\Syntax\Unicode.cs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7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kopieren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IClonable</a:t>
            </a:r>
            <a:r>
              <a:rPr lang="de-DE" dirty="0" smtClean="0"/>
              <a:t> und </a:t>
            </a:r>
            <a:r>
              <a:rPr lang="de-DE" dirty="0" err="1" smtClean="0"/>
              <a:t>MemberwiseClone</a:t>
            </a:r>
            <a:endParaRPr lang="de-DE" dirty="0" smtClean="0"/>
          </a:p>
          <a:p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vs. </a:t>
            </a:r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vergleichen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smtClean="0"/>
              <a:t>==</a:t>
            </a:r>
          </a:p>
          <a:p>
            <a:r>
              <a:rPr lang="de-DE" dirty="0" err="1" smtClean="0"/>
              <a:t>ReferenceEquals</a:t>
            </a:r>
            <a:endParaRPr lang="de-DE" dirty="0"/>
          </a:p>
          <a:p>
            <a:r>
              <a:rPr lang="de-DE" dirty="0" err="1" smtClean="0"/>
              <a:t>Equals</a:t>
            </a:r>
            <a:endParaRPr lang="de-DE" dirty="0" smtClean="0"/>
          </a:p>
          <a:p>
            <a:r>
              <a:rPr lang="de-DE" dirty="0" err="1" smtClean="0"/>
              <a:t>GetHashCode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freigeben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 smtClean="0"/>
          </a:p>
          <a:p>
            <a:pPr lvl="1"/>
            <a:r>
              <a:rPr lang="de-DE" dirty="0" err="1" smtClean="0"/>
              <a:t>Finalizer</a:t>
            </a:r>
            <a:endParaRPr lang="de-DE" dirty="0" smtClean="0"/>
          </a:p>
          <a:p>
            <a:pPr lvl="1"/>
            <a:r>
              <a:rPr lang="de-DE" dirty="0" smtClean="0"/>
              <a:t>Freigabe nicht deterministisch, sondern durch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gesteuert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IDisposable</a:t>
            </a:r>
            <a:endParaRPr lang="de-DE" dirty="0" smtClean="0"/>
          </a:p>
          <a:p>
            <a:pPr lvl="1"/>
            <a:r>
              <a:rPr lang="de-DE" dirty="0" smtClean="0"/>
              <a:t>Deterministische Freigabe durch Aufruf aus eigenem Code</a:t>
            </a:r>
          </a:p>
          <a:p>
            <a:pPr lvl="1"/>
            <a:r>
              <a:rPr lang="de-DE" dirty="0" smtClean="0"/>
              <a:t>Wichtiges Statement: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Funktioniert nur mit Typen, die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de-DE" dirty="0" smtClean="0"/>
              <a:t> </a:t>
            </a:r>
            <a:r>
              <a:rPr lang="de-DE" dirty="0"/>
              <a:t>implementieren</a:t>
            </a:r>
          </a:p>
          <a:p>
            <a:pPr lvl="1"/>
            <a:r>
              <a:rPr lang="de-DE" dirty="0" smtClean="0"/>
              <a:t>Wird von allen Framework-Klassen implementiert, die Ressourcen beanspruchen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Finalizer.cs</a:t>
            </a:r>
            <a:endParaRPr lang="de-DE" dirty="0"/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Disposable.cs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3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Namespaces im Überblick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System.ComponentModel</a:t>
            </a:r>
            <a:r>
              <a:rPr lang="de-DE" dirty="0" smtClean="0"/>
              <a:t> – Komponenten-Dienste, Ablaufsteuerung</a:t>
            </a:r>
          </a:p>
          <a:p>
            <a:r>
              <a:rPr lang="de-DE" dirty="0" err="1" smtClean="0"/>
              <a:t>System.Data</a:t>
            </a:r>
            <a:r>
              <a:rPr lang="de-DE" dirty="0" smtClean="0"/>
              <a:t> - Datenbank-Zugriffe</a:t>
            </a:r>
          </a:p>
          <a:p>
            <a:r>
              <a:rPr lang="de-DE" dirty="0" err="1" smtClean="0"/>
              <a:t>System.Diagnostics</a:t>
            </a:r>
            <a:r>
              <a:rPr lang="de-DE" dirty="0" smtClean="0"/>
              <a:t> – </a:t>
            </a:r>
            <a:r>
              <a:rPr lang="de-DE" dirty="0" err="1" smtClean="0"/>
              <a:t>Debug</a:t>
            </a:r>
            <a:r>
              <a:rPr lang="de-DE" dirty="0" smtClean="0"/>
              <a:t>-Unterstützung</a:t>
            </a:r>
          </a:p>
          <a:p>
            <a:r>
              <a:rPr lang="de-DE" dirty="0" err="1" smtClean="0"/>
              <a:t>System.Globalization</a:t>
            </a:r>
            <a:r>
              <a:rPr lang="de-DE" dirty="0" smtClean="0"/>
              <a:t> – L10n, I18n</a:t>
            </a:r>
          </a:p>
          <a:p>
            <a:r>
              <a:rPr lang="de-DE" dirty="0" err="1" smtClean="0"/>
              <a:t>System.Linq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System.Media</a:t>
            </a:r>
            <a:r>
              <a:rPr lang="de-DE" dirty="0" smtClean="0"/>
              <a:t> – Medienzugriffe, Audio</a:t>
            </a:r>
          </a:p>
          <a:p>
            <a:r>
              <a:rPr lang="de-DE" dirty="0" err="1" smtClean="0"/>
              <a:t>System.Net</a:t>
            </a:r>
            <a:r>
              <a:rPr lang="de-DE" dirty="0" smtClean="0"/>
              <a:t> – Kommunikation</a:t>
            </a:r>
          </a:p>
          <a:p>
            <a:r>
              <a:rPr lang="de-DE" dirty="0" err="1" smtClean="0"/>
              <a:t>System.Security</a:t>
            </a:r>
            <a:r>
              <a:rPr lang="de-DE" dirty="0" smtClean="0"/>
              <a:t> – Sicherheit, Code Access </a:t>
            </a:r>
            <a:r>
              <a:rPr lang="de-DE" dirty="0" err="1" smtClean="0"/>
              <a:t>Sercurity</a:t>
            </a:r>
            <a:endParaRPr lang="de-DE" dirty="0" smtClean="0"/>
          </a:p>
          <a:p>
            <a:r>
              <a:rPr lang="de-DE" dirty="0" err="1" smtClean="0"/>
              <a:t>System.Text</a:t>
            </a:r>
            <a:r>
              <a:rPr lang="de-DE" dirty="0" smtClean="0"/>
              <a:t> – Umgang mit Text, Unicode, Konvertierung </a:t>
            </a:r>
          </a:p>
          <a:p>
            <a:r>
              <a:rPr lang="de-DE" dirty="0" err="1" smtClean="0"/>
              <a:t>System.Threading</a:t>
            </a:r>
            <a:r>
              <a:rPr lang="de-DE" dirty="0" smtClean="0"/>
              <a:t>, </a:t>
            </a:r>
            <a:r>
              <a:rPr lang="de-DE" dirty="0" err="1" smtClean="0"/>
              <a:t>System.Threading.Tasks</a:t>
            </a:r>
            <a:r>
              <a:rPr lang="de-DE" dirty="0" smtClean="0"/>
              <a:t> – Multithreading</a:t>
            </a:r>
          </a:p>
          <a:p>
            <a:r>
              <a:rPr lang="de-DE" dirty="0" err="1" smtClean="0"/>
              <a:t>System.Web</a:t>
            </a:r>
            <a:r>
              <a:rPr lang="de-DE" dirty="0" smtClean="0"/>
              <a:t> – Web-Dienste und –Applikationen</a:t>
            </a:r>
          </a:p>
          <a:p>
            <a:r>
              <a:rPr lang="de-DE" dirty="0" err="1" smtClean="0"/>
              <a:t>System.Windows</a:t>
            </a:r>
            <a:r>
              <a:rPr lang="de-DE" dirty="0" smtClean="0"/>
              <a:t> – Desktop-Applikationen</a:t>
            </a:r>
          </a:p>
          <a:p>
            <a:r>
              <a:rPr lang="de-DE" dirty="0" err="1" smtClean="0"/>
              <a:t>System.Xml</a:t>
            </a:r>
            <a:r>
              <a:rPr lang="de-DE" dirty="0" smtClean="0"/>
              <a:t> – Umgang mit XML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.Net-Framework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Unterschiede zwischen Java und C#</a:t>
            </a:r>
          </a:p>
          <a:p>
            <a:pPr lvl="1"/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C# auf MSDN</a:t>
            </a:r>
          </a:p>
          <a:p>
            <a:pPr lvl="1"/>
            <a:r>
              <a:rPr lang="de-DE" dirty="0">
                <a:hlinkClick r:id="rId4"/>
              </a:rPr>
              <a:t>http://msdn.microsoft.com/en-us/library/kx37x362.aspx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.Net-Framework auf MSDN</a:t>
            </a:r>
          </a:p>
          <a:p>
            <a:pPr lvl="1"/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msdn.microsoft.com/en-us/library/w0x726c2.aspx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/>
              <a:t>Lambda-Ausdrücke auf MSDN</a:t>
            </a:r>
          </a:p>
          <a:p>
            <a:pPr lvl="1"/>
            <a:r>
              <a:rPr lang="de-DE" dirty="0">
                <a:hlinkClick r:id="rId6"/>
              </a:rPr>
              <a:t>http://msdn.microsoft.com/de-de/library/vstudio/bb397687.aspx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LINQ</a:t>
            </a:r>
          </a:p>
          <a:p>
            <a:pPr lvl="1"/>
            <a:r>
              <a:rPr lang="de-DE" dirty="0">
                <a:hlinkClick r:id="rId7"/>
              </a:rPr>
              <a:t>http://msdn.microsoft.com/en-us/library/vstudio/bb397926.aspx</a:t>
            </a:r>
            <a:endParaRPr lang="de-DE" dirty="0"/>
          </a:p>
          <a:p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Selbst-studium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Michael Speer</a:t>
            </a:r>
            <a:br>
              <a:rPr lang="de-DE" dirty="0" smtClean="0"/>
            </a:br>
            <a:r>
              <a:rPr lang="de-DE" dirty="0" smtClean="0"/>
              <a:t>generic.de software technologies AG</a:t>
            </a:r>
          </a:p>
          <a:p>
            <a:endParaRPr lang="de-DE" dirty="0" smtClean="0"/>
          </a:p>
          <a:p>
            <a:r>
              <a:rPr lang="de-DE" dirty="0" smtClean="0"/>
              <a:t>Telefon : 0721-61 90 96-0</a:t>
            </a:r>
          </a:p>
          <a:p>
            <a:r>
              <a:rPr lang="de-DE" dirty="0" smtClean="0"/>
              <a:t>Mail: </a:t>
            </a:r>
            <a:r>
              <a:rPr lang="de-DE" dirty="0" smtClean="0">
                <a:hlinkClick r:id="rId3"/>
              </a:rPr>
              <a:t>michael.speer@generic.de</a:t>
            </a:r>
            <a:endParaRPr lang="de-DE" dirty="0" smtClean="0"/>
          </a:p>
          <a:p>
            <a:r>
              <a:rPr lang="de-DE" dirty="0" err="1" smtClean="0"/>
              <a:t>Xing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www.xing.com/profile/Michael_Speer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Referent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ordefinierte </a:t>
            </a:r>
            <a:r>
              <a:rPr lang="de-DE" dirty="0"/>
              <a:t>und benutzerdefinierte Typen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vordefinierte Typen</a:t>
            </a:r>
          </a:p>
          <a:p>
            <a:pPr lvl="1"/>
            <a:r>
              <a:rPr lang="de-DE" dirty="0" smtClean="0"/>
              <a:t>int</a:t>
            </a:r>
          </a:p>
          <a:p>
            <a:pPr lvl="1"/>
            <a:r>
              <a:rPr lang="de-DE" dirty="0" smtClean="0"/>
              <a:t>double</a:t>
            </a:r>
          </a:p>
          <a:p>
            <a:pPr lvl="1"/>
            <a:r>
              <a:rPr lang="de-DE" dirty="0" smtClean="0"/>
              <a:t>string</a:t>
            </a:r>
          </a:p>
          <a:p>
            <a:pPr lvl="1"/>
            <a:r>
              <a:rPr lang="de-DE" dirty="0" smtClean="0"/>
              <a:t>char</a:t>
            </a:r>
          </a:p>
          <a:p>
            <a:pPr lvl="1"/>
            <a:r>
              <a:rPr lang="de-DE" dirty="0" smtClean="0"/>
              <a:t>bool</a:t>
            </a:r>
          </a:p>
          <a:p>
            <a:pPr lvl="1"/>
            <a:r>
              <a:rPr lang="de-DE" dirty="0" smtClean="0"/>
              <a:t>Object</a:t>
            </a:r>
          </a:p>
          <a:p>
            <a:pPr lvl="1"/>
            <a:endParaRPr lang="de-DE" dirty="0"/>
          </a:p>
          <a:p>
            <a:r>
              <a:rPr lang="de-DE" dirty="0" smtClean="0"/>
              <a:t>Benutzerdefinierte Typen</a:t>
            </a:r>
          </a:p>
          <a:p>
            <a:pPr lvl="1"/>
            <a:r>
              <a:rPr lang="de-DE" dirty="0" smtClean="0"/>
              <a:t>enum</a:t>
            </a:r>
          </a:p>
          <a:p>
            <a:pPr lvl="1"/>
            <a:r>
              <a:rPr lang="de-DE" dirty="0" smtClean="0"/>
              <a:t>array</a:t>
            </a:r>
          </a:p>
          <a:p>
            <a:pPr lvl="1"/>
            <a:r>
              <a:rPr lang="de-DE" dirty="0" smtClean="0"/>
              <a:t>class</a:t>
            </a:r>
          </a:p>
          <a:p>
            <a:pPr lvl="2"/>
            <a:r>
              <a:rPr lang="de-DE" dirty="0" smtClean="0"/>
              <a:t>Felder</a:t>
            </a:r>
          </a:p>
          <a:p>
            <a:pPr lvl="2"/>
            <a:r>
              <a:rPr lang="de-DE" dirty="0"/>
              <a:t>Methoden</a:t>
            </a:r>
          </a:p>
          <a:p>
            <a:pPr lvl="2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Ereignisse</a:t>
            </a:r>
          </a:p>
          <a:p>
            <a:pPr lvl="1"/>
            <a:r>
              <a:rPr lang="de-DE" dirty="0" smtClean="0"/>
              <a:t>delegate</a:t>
            </a:r>
          </a:p>
          <a:p>
            <a:pPr lvl="1"/>
            <a:r>
              <a:rPr lang="de-DE" dirty="0" smtClean="0"/>
              <a:t>interface</a:t>
            </a:r>
          </a:p>
          <a:p>
            <a:pPr lvl="1"/>
            <a:r>
              <a:rPr lang="de-DE" dirty="0" smtClean="0"/>
              <a:t>struct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1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273">
        <p:fade/>
      </p:transition>
    </mc:Choice>
    <mc:Fallback xmlns="">
      <p:transition spd="med" advTm="50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Variable ist ein benannter Speicherplatz, der genau ein Datum enthalten kann.</a:t>
            </a:r>
          </a:p>
          <a:p>
            <a:r>
              <a:rPr lang="de-DE" dirty="0" smtClean="0"/>
              <a:t>Eine Variable hat einen Typ, welcher niemals geändert werden kann.</a:t>
            </a:r>
          </a:p>
          <a:p>
            <a:endParaRPr lang="de-DE" dirty="0" smtClean="0"/>
          </a:p>
          <a:p>
            <a:r>
              <a:rPr lang="de-DE" dirty="0" smtClean="0"/>
              <a:t>Lebensdauer und Gültigkeit sind auf den lokalen Block und untergeordnete Blöcke beschränkt.</a:t>
            </a:r>
            <a:endParaRPr lang="de-DE" dirty="0"/>
          </a:p>
          <a:p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eineMethode()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variable1 = "Hallo Welt";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variable2;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variable3 = true;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1100" dirty="0" smtClean="0"/>
          </a:p>
          <a:p>
            <a:endParaRPr lang="de-DE" dirty="0" smtClean="0"/>
          </a:p>
          <a:p>
            <a:r>
              <a:rPr lang="de-DE" dirty="0"/>
              <a:t>Code-Beispiele: </a:t>
            </a:r>
            <a:r>
              <a:rPr lang="de-DE" dirty="0" smtClean="0"/>
              <a:t>Beispiele\Syntax\Variablen.cs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3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Inference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Variablen-Deklaration kann der Typ in den meisten Fällen weggelassen werden</a:t>
            </a:r>
          </a:p>
          <a:p>
            <a:r>
              <a:rPr lang="de-DE" dirty="0" smtClean="0"/>
              <a:t>Trotzdem ist eine vollständig typ-sichere Entwicklung möglich</a:t>
            </a:r>
          </a:p>
          <a:p>
            <a:r>
              <a:rPr lang="de-DE" dirty="0" smtClean="0"/>
              <a:t>Der Typ der Variable wird aus dem direkt zugewiesenen Wert geschlossen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Variablendeklaration_mit_Var()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konventionell = "übliche Art der Variabendeklaration";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kurzschreibweise = "abgekürzte Schreibweise";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Allgemein weniger „Rauschen“, aber eine Frage des Stils</a:t>
            </a:r>
          </a:p>
          <a:p>
            <a:pPr lvl="2"/>
            <a:r>
              <a:rPr lang="de-DE" dirty="0" smtClean="0"/>
              <a:t>Durch Lesen des zugewiesenen Wertes kann man augenblicklich auf den Typ schließen, daher muss der Typ nicht explizit ausgeschrieben werden.</a:t>
            </a:r>
          </a:p>
          <a:p>
            <a:pPr lvl="1"/>
            <a:r>
              <a:rPr lang="de-DE" dirty="0" smtClean="0"/>
              <a:t>In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dirty="0" smtClean="0"/>
              <a:t> oder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Using-</a:t>
            </a:r>
            <a:r>
              <a:rPr lang="de-DE" dirty="0" smtClean="0"/>
              <a:t>Statements kompaktere Schreibweise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 Beispiele\Syntax\TypeInference.cs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Ausdrücke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Ausdruck ist eine elementare Anweisung, die nicht weiter zerlegt werden kann.</a:t>
            </a:r>
          </a:p>
          <a:p>
            <a:r>
              <a:rPr lang="de-DE" dirty="0" smtClean="0"/>
              <a:t>Ein Ausdruck repräsentiert ein Datum, entweder konstant oder berechnet.</a:t>
            </a:r>
          </a:p>
          <a:p>
            <a:endParaRPr lang="de-DE" dirty="0"/>
          </a:p>
          <a:p>
            <a:r>
              <a:rPr lang="de-DE" dirty="0" smtClean="0"/>
              <a:t>Ein Ausdruck besteht aus:</a:t>
            </a:r>
          </a:p>
          <a:p>
            <a:pPr lvl="1"/>
            <a:r>
              <a:rPr lang="de-DE" dirty="0" smtClean="0"/>
              <a:t>&gt;=1 Variablen oder Konstanten</a:t>
            </a:r>
          </a:p>
          <a:p>
            <a:pPr lvl="1"/>
            <a:r>
              <a:rPr lang="de-DE" dirty="0" smtClean="0"/>
              <a:t>1 Operator</a:t>
            </a:r>
          </a:p>
          <a:p>
            <a:pPr lvl="1"/>
            <a:endParaRPr lang="de-DE" dirty="0"/>
          </a:p>
          <a:p>
            <a:r>
              <a:rPr lang="de-DE" dirty="0" smtClean="0"/>
              <a:t>Elementarster </a:t>
            </a:r>
            <a:r>
              <a:rPr lang="de-DE" dirty="0"/>
              <a:t>Ausdruck: eine Konstante!</a:t>
            </a:r>
          </a:p>
          <a:p>
            <a:endParaRPr lang="de-DE" dirty="0" smtClean="0"/>
          </a:p>
          <a:p>
            <a:r>
              <a:rPr lang="de-DE" dirty="0" smtClean="0"/>
              <a:t>Ausdrücke können mit Operatoren aneinandergereiht werden und ergeben so einen neuen Ausdruck.</a:t>
            </a:r>
          </a:p>
          <a:p>
            <a:endParaRPr lang="de-DE" dirty="0"/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Beispiele\Syntax\</a:t>
            </a:r>
            <a:r>
              <a:rPr lang="de-DE" dirty="0" err="1" smtClean="0"/>
              <a:t>Ausdrücke.cs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7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Operatoren sind elementare Kurzanweisungen.</a:t>
            </a:r>
          </a:p>
          <a:p>
            <a:endParaRPr lang="de-DE" dirty="0"/>
          </a:p>
          <a:p>
            <a:r>
              <a:rPr lang="de-DE" dirty="0" smtClean="0"/>
              <a:t>Beispiele: =, ==, +, -, *</a:t>
            </a:r>
          </a:p>
          <a:p>
            <a:endParaRPr lang="de-DE" dirty="0"/>
          </a:p>
          <a:p>
            <a:r>
              <a:rPr lang="de-DE" dirty="0" smtClean="0"/>
              <a:t>Binäre Operatoren benötigen einen „linken“ und einen „rechten“ Ausdruck.</a:t>
            </a:r>
          </a:p>
          <a:p>
            <a:r>
              <a:rPr lang="de-DE" dirty="0" smtClean="0"/>
              <a:t>Unäre Operatoren benötigen nur einen Ausdruck.</a:t>
            </a:r>
          </a:p>
          <a:p>
            <a:r>
              <a:rPr lang="de-DE" dirty="0" smtClean="0"/>
              <a:t>Ternäre Operatoren benötigen drei Ausdrücke.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Beispiele\Syntax\</a:t>
            </a:r>
            <a:r>
              <a:rPr lang="de-DE" dirty="0" err="1" smtClean="0"/>
              <a:t>Operatoren.cs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Arithmetische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Addition</a:t>
            </a:r>
            <a:r>
              <a:rPr lang="de-DE" dirty="0"/>
              <a:t>: +</a:t>
            </a:r>
          </a:p>
          <a:p>
            <a:r>
              <a:rPr lang="de-DE" dirty="0"/>
              <a:t>Subtraktion: -</a:t>
            </a:r>
          </a:p>
          <a:p>
            <a:r>
              <a:rPr lang="de-DE" dirty="0"/>
              <a:t>Multiplikation: *</a:t>
            </a:r>
          </a:p>
          <a:p>
            <a:r>
              <a:rPr lang="de-DE" dirty="0"/>
              <a:t>Division: /</a:t>
            </a:r>
          </a:p>
          <a:p>
            <a:r>
              <a:rPr lang="de-DE" dirty="0"/>
              <a:t>Modulo-Division: </a:t>
            </a:r>
            <a:r>
              <a:rPr lang="de-DE" dirty="0" smtClean="0"/>
              <a:t>%</a:t>
            </a:r>
          </a:p>
          <a:p>
            <a:r>
              <a:rPr lang="de-DE" dirty="0" smtClean="0"/>
              <a:t>Potenzierung: ^</a:t>
            </a:r>
          </a:p>
          <a:p>
            <a:r>
              <a:rPr lang="de-DE" dirty="0" smtClean="0"/>
              <a:t>Inkrement: ++</a:t>
            </a:r>
          </a:p>
          <a:p>
            <a:r>
              <a:rPr lang="de-DE" dirty="0" smtClean="0"/>
              <a:t>Dekrement: --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Klammerung: (…) nach den üblichen Regeln (bspw. Punkt-vor-Strich)</a:t>
            </a:r>
          </a:p>
          <a:p>
            <a:pPr marL="357187" lvl="1" indent="0">
              <a:buNone/>
            </a:pP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7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Logische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ODER: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| B)</a:t>
            </a:r>
          </a:p>
          <a:p>
            <a:r>
              <a:rPr lang="de-DE" dirty="0" smtClean="0"/>
              <a:t>ODER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|| B)</a:t>
            </a:r>
          </a:p>
          <a:p>
            <a:r>
              <a:rPr lang="de-DE" dirty="0" smtClean="0"/>
              <a:t>UND: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 B)</a:t>
            </a:r>
          </a:p>
          <a:p>
            <a:r>
              <a:rPr lang="de-DE" dirty="0" smtClean="0"/>
              <a:t>UND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&amp;&amp; B)</a:t>
            </a:r>
          </a:p>
          <a:p>
            <a:r>
              <a:rPr lang="de-DE" dirty="0" smtClean="0"/>
              <a:t>Ist 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(A==B)</a:t>
            </a:r>
          </a:p>
          <a:p>
            <a:r>
              <a:rPr lang="de-DE" dirty="0" smtClean="0"/>
              <a:t>Ist Ungleich: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(A!=B)</a:t>
            </a:r>
          </a:p>
          <a:p>
            <a:r>
              <a:rPr lang="de-DE" dirty="0"/>
              <a:t>Größer, Kleiner, etc.: (A&gt;B), (A&lt;=B)</a:t>
            </a:r>
          </a:p>
          <a:p>
            <a:r>
              <a:rPr lang="de-DE" dirty="0"/>
              <a:t>Negation: !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LogischeOperatoren.cs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7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sind das grundlegendste Gliederungsinstrument</a:t>
            </a:r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dirty="0">
                <a:ea typeface="+mn-ea"/>
                <a:cs typeface="+mn-cs"/>
              </a:rPr>
              <a:t>(nur für interne Klassen)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Klassen.cs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Michael Speer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Vorstand bei generic.de software technologies AG</a:t>
            </a:r>
          </a:p>
          <a:p>
            <a:pPr lvl="1"/>
            <a:r>
              <a:rPr lang="de-DE" dirty="0" smtClean="0"/>
              <a:t>Gegründet 1999, derzeit 45 Mitarbeiter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Spezialisiert in Software-Entwicklung mit Microsoft .Net</a:t>
            </a:r>
          </a:p>
          <a:p>
            <a:pPr lvl="1"/>
            <a:r>
              <a:rPr lang="de-DE" dirty="0" smtClean="0"/>
              <a:t>Microsoft Gold Partner für Software Development</a:t>
            </a:r>
          </a:p>
          <a:p>
            <a:endParaRPr lang="de-DE" dirty="0" smtClean="0"/>
          </a:p>
          <a:p>
            <a:r>
              <a:rPr lang="de-DE" dirty="0" smtClean="0"/>
              <a:t>Oberste Prämisse : </a:t>
            </a:r>
            <a:r>
              <a:rPr lang="de-DE" b="1" dirty="0" smtClean="0"/>
              <a:t>Clean Code!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Weiterführende Links:</a:t>
            </a:r>
          </a:p>
          <a:p>
            <a:pPr lvl="1"/>
            <a:r>
              <a:rPr lang="de-DE" dirty="0" smtClean="0">
                <a:hlinkClick r:id="rId3"/>
              </a:rPr>
              <a:t>www.generic.de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www.clean-code-developer.de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Dozent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31220"/>
            <a:ext cx="1853678" cy="2085899"/>
          </a:xfrm>
          <a:prstGeom prst="rect">
            <a:avLst/>
          </a:prstGeom>
        </p:spPr>
      </p:pic>
      <p:pic>
        <p:nvPicPr>
          <p:cNvPr id="6" name="Grafik 5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409">
            <a:off x="3747031" y="2208020"/>
            <a:ext cx="2308561" cy="1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Felder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Felder sind Klassen-globale Variablen.</a:t>
            </a:r>
          </a:p>
          <a:p>
            <a:endParaRPr lang="de-DE" dirty="0" smtClean="0"/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Felder.cs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Prozeduren haben den Rückgabetyp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Funktionen haben einen beliebigen Rückgabewert</a:t>
            </a:r>
          </a:p>
          <a:p>
            <a:pPr lvl="1"/>
            <a:r>
              <a:rPr lang="de-DE" dirty="0" smtClean="0"/>
              <a:t>Mindestens eine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de-DE" i="1" dirty="0" smtClean="0">
                <a:latin typeface="+mj-lt"/>
                <a:ea typeface="+mn-ea"/>
                <a:cs typeface="Courier New" panose="02070309020205020404" pitchFamily="49" charset="0"/>
              </a:rPr>
              <a:t>-</a:t>
            </a:r>
            <a:r>
              <a:rPr lang="de-DE" dirty="0" smtClean="0"/>
              <a:t>Anweisung muss vorhanden sein</a:t>
            </a:r>
          </a:p>
          <a:p>
            <a:pPr lvl="1"/>
            <a:endParaRPr lang="de-DE" dirty="0"/>
          </a:p>
          <a:p>
            <a:r>
              <a:rPr lang="de-DE" dirty="0" smtClean="0"/>
              <a:t>Methoden können beliebig viele Übergabeparameter enthalten</a:t>
            </a:r>
          </a:p>
          <a:p>
            <a:pPr lvl="1"/>
            <a:r>
              <a:rPr lang="de-DE" dirty="0" smtClean="0"/>
              <a:t>Optionale Parameter sind möglich!</a:t>
            </a:r>
          </a:p>
          <a:p>
            <a:pPr lvl="2"/>
            <a:r>
              <a:rPr lang="de-DE" dirty="0" smtClean="0"/>
              <a:t>Gefahr! Siehe Demonstration!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de-DE" dirty="0" smtClean="0"/>
              <a:t> als Rückgabeparameter markiert werden</a:t>
            </a:r>
          </a:p>
          <a:p>
            <a:pPr lvl="2"/>
            <a:r>
              <a:rPr lang="de-DE" dirty="0" smtClean="0"/>
              <a:t>Unüblich!</a:t>
            </a:r>
          </a:p>
          <a:p>
            <a:pPr lvl="2"/>
            <a:r>
              <a:rPr lang="de-DE" dirty="0" smtClean="0"/>
              <a:t>NICHT verwenden für Fehlerstatus-Übergabe o.ä.!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</a:t>
            </a:r>
            <a:r>
              <a:rPr lang="de-DE" dirty="0" smtClean="0"/>
              <a:t> als Referenzübergabe markiert werden</a:t>
            </a:r>
          </a:p>
          <a:p>
            <a:pPr lvl="2"/>
            <a:r>
              <a:rPr lang="de-DE" dirty="0" smtClean="0"/>
              <a:t>Siehe Unterschiede zwischen Werte- und Referenztypen</a:t>
            </a:r>
          </a:p>
          <a:p>
            <a:pPr lvl="1"/>
            <a:r>
              <a:rPr lang="de-DE" dirty="0" smtClean="0"/>
              <a:t>Mengen von Übergabeparametern können mit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params</a:t>
            </a:r>
            <a:r>
              <a:rPr lang="de-DE" dirty="0" smtClean="0"/>
              <a:t> markiert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Methoden.cs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5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Einführung Visual Studio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Anlegen eines Projekts am Beispiel eine Konsolenanwendung</a:t>
            </a:r>
          </a:p>
          <a:p>
            <a:endParaRPr lang="de-DE" dirty="0" smtClean="0"/>
          </a:p>
          <a:p>
            <a:r>
              <a:rPr lang="de-DE" dirty="0" smtClean="0"/>
              <a:t>Projekt-Artefakte</a:t>
            </a:r>
          </a:p>
          <a:p>
            <a:r>
              <a:rPr lang="de-DE" dirty="0" smtClean="0"/>
              <a:t>Code-Ablage</a:t>
            </a:r>
          </a:p>
          <a:p>
            <a:endParaRPr lang="de-DE" dirty="0"/>
          </a:p>
          <a:p>
            <a:r>
              <a:rPr lang="de-DE" dirty="0" smtClean="0"/>
              <a:t>Konsolen-Ausgabe</a:t>
            </a:r>
          </a:p>
          <a:p>
            <a:endParaRPr lang="de-DE" dirty="0"/>
          </a:p>
          <a:p>
            <a:r>
              <a:rPr lang="de-DE" dirty="0" smtClean="0"/>
              <a:t>Kompilieren und Ausführen</a:t>
            </a:r>
          </a:p>
          <a:p>
            <a:endParaRPr lang="de-DE" dirty="0"/>
          </a:p>
          <a:p>
            <a:r>
              <a:rPr lang="de-DE" dirty="0" smtClean="0"/>
              <a:t>Haltepunkte</a:t>
            </a:r>
          </a:p>
          <a:p>
            <a:pPr lvl="1"/>
            <a:r>
              <a:rPr lang="de-DE" dirty="0" smtClean="0"/>
              <a:t>Lokale Werte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5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Legen Sie ein Klasse an</a:t>
            </a:r>
          </a:p>
          <a:p>
            <a:endParaRPr lang="de-DE" dirty="0"/>
          </a:p>
          <a:p>
            <a:r>
              <a:rPr lang="de-DE" dirty="0"/>
              <a:t>Vollziehen Sie die zuletzt genannten Themen anhand eigenen Codes nach. 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Legen Sie eine Methode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Addieren(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de-DE" dirty="0" smtClean="0"/>
              <a:t>an, berechnen Sie die Summe und liefern Sie das Ergebnis.</a:t>
            </a:r>
          </a:p>
          <a:p>
            <a:endParaRPr lang="de-DE" dirty="0"/>
          </a:p>
          <a:p>
            <a:r>
              <a:rPr lang="de-DE" dirty="0" smtClean="0"/>
              <a:t>Legen Sie eine Methode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ErzeugeName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alter)</a:t>
            </a:r>
            <a:r>
              <a:rPr lang="de-DE" dirty="0" smtClean="0"/>
              <a:t> an,</a:t>
            </a:r>
          </a:p>
          <a:p>
            <a:pPr lvl="1"/>
            <a:r>
              <a:rPr lang="de-DE" dirty="0" smtClean="0"/>
              <a:t>Liefern Sie ein Ergebnis wie z.B. „Meier, Hans (57)“</a:t>
            </a:r>
          </a:p>
          <a:p>
            <a:pPr marL="357187" lvl="1" indent="0">
              <a:buNone/>
            </a:pPr>
            <a:endParaRPr lang="de-DE" dirty="0"/>
          </a:p>
          <a:p>
            <a:r>
              <a:rPr lang="de-DE" dirty="0" smtClean="0"/>
              <a:t>Bauen Sie nach Wahl optionale Parameter ein</a:t>
            </a:r>
          </a:p>
          <a:p>
            <a:endParaRPr lang="de-DE" dirty="0"/>
          </a:p>
          <a:p>
            <a:r>
              <a:rPr lang="de-DE" dirty="0" smtClean="0"/>
              <a:t>Schreiben Sie eigene Methoden und setzen Sie die demonstrierten Ausdrücke ein.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9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Stellen Getter- und Setter-Methoden zur Verfügung</a:t>
            </a:r>
          </a:p>
          <a:p>
            <a:r>
              <a:rPr lang="de-DE" dirty="0" smtClean="0"/>
              <a:t>Verwendung von außen als Klassen-Member</a:t>
            </a:r>
          </a:p>
          <a:p>
            <a:pPr lvl="1"/>
            <a:r>
              <a:rPr lang="de-DE" dirty="0" smtClean="0"/>
              <a:t>Im Gegensatz zu Methoden haben Eigenschaften keine Parameter</a:t>
            </a:r>
          </a:p>
          <a:p>
            <a:r>
              <a:rPr lang="de-DE" dirty="0" err="1" smtClean="0"/>
              <a:t>Indexer</a:t>
            </a:r>
            <a:r>
              <a:rPr lang="de-DE" dirty="0" smtClean="0"/>
              <a:t>-Properties mit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r>
              <a:rPr lang="de-DE" dirty="0" smtClean="0"/>
              <a:t>Konvention:</a:t>
            </a:r>
          </a:p>
          <a:p>
            <a:pPr lvl="1"/>
            <a:r>
              <a:rPr lang="de-DE" dirty="0" smtClean="0"/>
              <a:t>Im Getter- und Setter-Körper keine langlaufenden Operationen durchführen!</a:t>
            </a:r>
          </a:p>
          <a:p>
            <a:pPr lvl="1"/>
            <a:r>
              <a:rPr lang="de-DE" dirty="0" smtClean="0"/>
              <a:t>Eigenschaften verwendbar für bspw.: </a:t>
            </a:r>
          </a:p>
          <a:p>
            <a:pPr lvl="2"/>
            <a:r>
              <a:rPr lang="de-DE" dirty="0" smtClean="0"/>
              <a:t>Bereits vorhandene Werte liefern</a:t>
            </a:r>
          </a:p>
          <a:p>
            <a:pPr lvl="2"/>
            <a:r>
              <a:rPr lang="de-DE" dirty="0" smtClean="0"/>
              <a:t>Einfache Berechnungen o. NULL-Prüfungen durchführen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Eigenschaften.cs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Namen identisch zu Klassenname</a:t>
            </a:r>
          </a:p>
          <a:p>
            <a:r>
              <a:rPr lang="de-DE" dirty="0" smtClean="0"/>
              <a:t>Zuständig für Initialisierung einer Klasse</a:t>
            </a:r>
          </a:p>
          <a:p>
            <a:r>
              <a:rPr lang="de-DE" dirty="0" smtClean="0"/>
              <a:t>Ein öffentlicher und parameterloser </a:t>
            </a:r>
            <a:r>
              <a:rPr lang="de-DE" dirty="0" err="1" smtClean="0"/>
              <a:t>Konstruktor</a:t>
            </a:r>
            <a:r>
              <a:rPr lang="de-DE" dirty="0" smtClean="0"/>
              <a:t> wird „Default-“ oder „Standard-“</a:t>
            </a:r>
            <a:r>
              <a:rPr lang="de-DE" dirty="0" err="1" smtClean="0"/>
              <a:t>Konstruktor</a:t>
            </a:r>
            <a:r>
              <a:rPr lang="de-DE" dirty="0" smtClean="0"/>
              <a:t> genannt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Konstruktoren.cs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5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Statische 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statische Elemente enthalten</a:t>
            </a:r>
          </a:p>
          <a:p>
            <a:r>
              <a:rPr lang="de-DE" dirty="0" smtClean="0"/>
              <a:t>Eine statische Klasse stellt eine implizite Standard-Instanz dar</a:t>
            </a:r>
          </a:p>
          <a:p>
            <a:r>
              <a:rPr lang="de-DE" dirty="0" smtClean="0"/>
              <a:t>Statische Konstruktoren werden automatisch bei erstem Zugriff aufgerufen</a:t>
            </a:r>
            <a:endParaRPr lang="de-DE" dirty="0"/>
          </a:p>
          <a:p>
            <a:r>
              <a:rPr lang="de-DE" dirty="0"/>
              <a:t>eine Klasse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dirty="0"/>
              <a:t> zu markieren hilft, den Fokus auf statische Verwendung zu </a:t>
            </a:r>
            <a:r>
              <a:rPr lang="de-DE" dirty="0" smtClean="0"/>
              <a:t>wahren</a:t>
            </a:r>
          </a:p>
          <a:p>
            <a:r>
              <a:rPr lang="de-DE" dirty="0" smtClean="0"/>
              <a:t>Statische Klassen können keine Interfaces implementieren!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Vgl. Singleton-Pattern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StatischeKlassen.cs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1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Elemente der Ablaufsteuerung in C#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Kontrollstrukturen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/ </a:t>
            </a:r>
            <a:r>
              <a:rPr lang="de-DE" dirty="0" err="1" smtClean="0"/>
              <a:t>else</a:t>
            </a:r>
            <a:endParaRPr lang="de-DE" dirty="0" smtClean="0"/>
          </a:p>
          <a:p>
            <a:pPr lvl="1"/>
            <a:r>
              <a:rPr lang="de-DE" dirty="0" smtClean="0"/>
              <a:t>? (Ternärer Operator)</a:t>
            </a:r>
          </a:p>
          <a:p>
            <a:pPr lvl="1"/>
            <a:r>
              <a:rPr lang="de-DE" dirty="0" smtClean="0"/>
              <a:t>Switch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Schleifen</a:t>
            </a:r>
          </a:p>
          <a:p>
            <a:pPr lvl="1"/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err="1" smtClean="0"/>
              <a:t>foreach</a:t>
            </a:r>
            <a:endParaRPr lang="de-DE" dirty="0" smtClean="0"/>
          </a:p>
          <a:p>
            <a:pPr lvl="1"/>
            <a:r>
              <a:rPr lang="de-DE" dirty="0" err="1" smtClean="0"/>
              <a:t>while</a:t>
            </a:r>
            <a:endParaRPr lang="de-DE" dirty="0" smtClean="0"/>
          </a:p>
          <a:p>
            <a:pPr lvl="1"/>
            <a:r>
              <a:rPr lang="de-DE" dirty="0" smtClean="0"/>
              <a:t>do…</a:t>
            </a:r>
            <a:r>
              <a:rPr lang="de-DE" dirty="0" err="1" smtClean="0"/>
              <a:t>while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smtClean="0"/>
              <a:t>Aufgabe: Experimentieren mit den Strukturen und diskutieren der Erfahrungen.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Kontrollstrukturen.cs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2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– </a:t>
            </a:r>
            <a:r>
              <a:rPr lang="de-DE" dirty="0" err="1" smtClean="0"/>
              <a:t>FizzBuzz</a:t>
            </a:r>
            <a:r>
              <a:rPr lang="de-DE" dirty="0" smtClean="0"/>
              <a:t> I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Als Konsolenanwendung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Auszugeben sind alle Zahlen von 1 bis 100</a:t>
            </a:r>
          </a:p>
          <a:p>
            <a:endParaRPr lang="de-DE" dirty="0"/>
          </a:p>
          <a:p>
            <a:r>
              <a:rPr lang="de-DE" dirty="0" smtClean="0"/>
              <a:t>Für alle Zahlen, die glatt durch 3 teilbar sind -&gt; „</a:t>
            </a:r>
            <a:r>
              <a:rPr lang="de-DE" dirty="0" err="1" smtClean="0"/>
              <a:t>Fizz</a:t>
            </a:r>
            <a:r>
              <a:rPr lang="de-DE" dirty="0" smtClean="0"/>
              <a:t>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5 </a:t>
            </a:r>
            <a:r>
              <a:rPr lang="de-DE" dirty="0"/>
              <a:t>teilbar sind -&gt; </a:t>
            </a:r>
            <a:r>
              <a:rPr lang="de-DE" dirty="0" smtClean="0"/>
              <a:t>„Buzz“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3 und 5 </a:t>
            </a:r>
            <a:r>
              <a:rPr lang="de-DE" dirty="0"/>
              <a:t>teilbar sind -&gt; „</a:t>
            </a:r>
            <a:r>
              <a:rPr lang="de-DE" dirty="0" err="1" smtClean="0"/>
              <a:t>FizzBuzz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Ansonsten -&gt; Zahl ausgeben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Ausgabe auf Konsole mit </a:t>
            </a:r>
            <a:r>
              <a:rPr lang="de-DE" dirty="0" err="1" smtClean="0"/>
              <a:t>System.Console.WriteLine</a:t>
            </a:r>
            <a:r>
              <a:rPr lang="de-DE" dirty="0" smtClean="0"/>
              <a:t>(…);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Innenleben von Assemblies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Der Inhalt einer Assembly ist ein Bytecode, der beliebig in Quellcode konvertiert werden kann.</a:t>
            </a:r>
          </a:p>
          <a:p>
            <a:r>
              <a:rPr lang="de-DE" dirty="0" smtClean="0"/>
              <a:t>Die Verschleierung von Bytecode nennt man „</a:t>
            </a:r>
            <a:r>
              <a:rPr lang="de-DE" dirty="0" err="1" smtClean="0"/>
              <a:t>Obfuskierung</a:t>
            </a:r>
            <a:r>
              <a:rPr lang="de-DE" dirty="0" smtClean="0"/>
              <a:t>“ (</a:t>
            </a:r>
            <a:r>
              <a:rPr lang="de-DE" dirty="0" err="1" smtClean="0"/>
              <a:t>Obfuscation</a:t>
            </a:r>
            <a:r>
              <a:rPr lang="de-DE" dirty="0" smtClean="0"/>
              <a:t>). Sie macht den Code aber nur schwerer lesbar.</a:t>
            </a:r>
          </a:p>
          <a:p>
            <a:endParaRPr lang="de-DE" dirty="0"/>
          </a:p>
          <a:p>
            <a:r>
              <a:rPr lang="de-DE" dirty="0" smtClean="0"/>
              <a:t>Kurzer Ausflug ins Reengineering -&gt; Live Demo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 oder .Net?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Was ist besser – Java oder .Net?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Diese Frage kann nur subjektiv in einem gegebenen Kontext beantwortet werden.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Gewichten Sie Ihre Entscheidungskriterien: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Produktionseffizienz</a:t>
            </a:r>
          </a:p>
          <a:p>
            <a:pPr lvl="1"/>
            <a:r>
              <a:rPr lang="de-DE" dirty="0" smtClean="0"/>
              <a:t>Entwicklungswerkzeuge</a:t>
            </a:r>
          </a:p>
          <a:p>
            <a:pPr lvl="1"/>
            <a:r>
              <a:rPr lang="de-DE" dirty="0" smtClean="0"/>
              <a:t>Tool-Unterstützung</a:t>
            </a:r>
          </a:p>
          <a:p>
            <a:pPr lvl="1"/>
            <a:r>
              <a:rPr lang="de-DE" dirty="0" smtClean="0"/>
              <a:t>Klarheit der Syntax</a:t>
            </a:r>
          </a:p>
          <a:p>
            <a:pPr lvl="1"/>
            <a:r>
              <a:rPr lang="de-DE" dirty="0" smtClean="0"/>
              <a:t>Akzeptanz bei Kundenunternehmen</a:t>
            </a:r>
          </a:p>
          <a:p>
            <a:pPr lvl="1"/>
            <a:r>
              <a:rPr lang="de-DE" dirty="0" smtClean="0"/>
              <a:t>Integration in Systemlandschaft, Anbindung an APIs</a:t>
            </a:r>
          </a:p>
          <a:p>
            <a:pPr lvl="1"/>
            <a:r>
              <a:rPr lang="de-DE" dirty="0" smtClean="0"/>
              <a:t>Ausbildungsstand von Kollegen/Mitarbeitern</a:t>
            </a:r>
          </a:p>
          <a:p>
            <a:pPr lvl="1"/>
            <a:r>
              <a:rPr lang="de-DE" dirty="0" smtClean="0"/>
              <a:t>Quelloffenheit</a:t>
            </a:r>
          </a:p>
          <a:p>
            <a:pPr lvl="1"/>
            <a:r>
              <a:rPr lang="de-DE" dirty="0" smtClean="0"/>
              <a:t>Lebendige Community</a:t>
            </a:r>
          </a:p>
          <a:p>
            <a:pPr lvl="1"/>
            <a:r>
              <a:rPr lang="de-DE" dirty="0" smtClean="0"/>
              <a:t>Support des Herstellers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Ein Frage des Standpunkts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1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Teuflische an optionalen Parametern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Wird ein optionaler Parameter bei einem Methodenaufruf nicht angegeben, wird der Standard-Wert in das eigene </a:t>
            </a:r>
            <a:r>
              <a:rPr lang="de-DE" dirty="0" err="1" smtClean="0"/>
              <a:t>Kompilat</a:t>
            </a:r>
            <a:r>
              <a:rPr lang="de-DE" dirty="0" smtClean="0"/>
              <a:t> integriert.</a:t>
            </a:r>
          </a:p>
          <a:p>
            <a:endParaRPr lang="de-DE" dirty="0"/>
          </a:p>
          <a:p>
            <a:r>
              <a:rPr lang="de-DE" dirty="0" smtClean="0"/>
              <a:t>Ändert sich der Standardwert des Parameters durch eine neue Version der Assembly, und wird die eigene Assembly nicht neu kompiliert, ist noch der alte, falsche Wert enthalten.</a:t>
            </a:r>
          </a:p>
          <a:p>
            <a:endParaRPr lang="de-DE" dirty="0"/>
          </a:p>
          <a:p>
            <a:r>
              <a:rPr lang="de-DE" dirty="0" smtClean="0"/>
              <a:t>Live-Demo!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Aufzählungen (Enumerationen)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ein Datentyp, der seine möglichen Werte vordefiniert und nur diese einnehmen kann.</a:t>
            </a:r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technisch gesehen ein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.</a:t>
            </a:r>
          </a:p>
          <a:p>
            <a:r>
              <a:rPr lang="de-DE" dirty="0" smtClean="0"/>
              <a:t>Jeder Wert der </a:t>
            </a:r>
            <a:r>
              <a:rPr lang="de-DE" dirty="0" err="1" smtClean="0"/>
              <a:t>Enumeration</a:t>
            </a:r>
            <a:r>
              <a:rPr lang="de-DE" dirty="0" smtClean="0"/>
              <a:t> hat einen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-Wert. Wird kein Zahlwertangegeben, vergibt der Compiler einen.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Beispiele.Enumerationen.Beispiel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// Wert wird automatisch vergeben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\1_Beispiel.cs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kann als Zuweisung zu einer Zahl verwendet werden.</a:t>
            </a:r>
          </a:p>
          <a:p>
            <a:r>
              <a:rPr lang="de-DE" dirty="0" smtClean="0"/>
              <a:t>Entspricht der Verwendung als Konstante.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Beispiele.Enumerationen.ZuweisungZuZahl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= 4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zahl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Familie.Mutter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\2_Zuweisung_zu_Zahl.cs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Weitere Möglichkeiten von </a:t>
            </a:r>
            <a:r>
              <a:rPr lang="de-DE" dirty="0" err="1" smtClean="0"/>
              <a:t>Enums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Als Status-Rückgabewert einer Funktion</a:t>
            </a:r>
          </a:p>
          <a:p>
            <a:pPr lvl="1"/>
            <a:r>
              <a:rPr lang="de-DE" dirty="0"/>
              <a:t>Als </a:t>
            </a:r>
            <a:r>
              <a:rPr lang="de-DE" dirty="0" err="1"/>
              <a:t>verhaltensbestimmmender</a:t>
            </a:r>
            <a:r>
              <a:rPr lang="de-DE" dirty="0"/>
              <a:t> Parameter einer Methode</a:t>
            </a:r>
          </a:p>
          <a:p>
            <a:pPr lvl="1"/>
            <a:r>
              <a:rPr lang="de-DE" dirty="0"/>
              <a:t>Zur Unterscheidung von Zuständen</a:t>
            </a:r>
          </a:p>
          <a:p>
            <a:pPr lvl="1"/>
            <a:r>
              <a:rPr lang="de-DE" dirty="0"/>
              <a:t>Zur Abbildung von Informationen, die sich benennen </a:t>
            </a:r>
            <a:r>
              <a:rPr lang="de-DE" dirty="0" smtClean="0"/>
              <a:t>(aufzählen</a:t>
            </a:r>
            <a:r>
              <a:rPr lang="de-DE" dirty="0"/>
              <a:t>) lassen</a:t>
            </a:r>
          </a:p>
          <a:p>
            <a:pPr lvl="2"/>
            <a:r>
              <a:rPr lang="de-DE" dirty="0"/>
              <a:t>Bspw. Geschlecht, Anrede, Familienstand etc.</a:t>
            </a:r>
          </a:p>
          <a:p>
            <a:endParaRPr lang="de-DE" dirty="0" smtClean="0"/>
          </a:p>
          <a:p>
            <a:r>
              <a:rPr lang="de-DE" dirty="0" smtClean="0"/>
              <a:t>Ziele: </a:t>
            </a:r>
          </a:p>
          <a:p>
            <a:pPr lvl="1"/>
            <a:r>
              <a:rPr lang="de-DE" dirty="0" smtClean="0"/>
              <a:t>durch Einschränkung der möglichen Werte wird die Konsistenz der Logik erhöht</a:t>
            </a:r>
          </a:p>
          <a:p>
            <a:pPr lvl="1"/>
            <a:r>
              <a:rPr lang="de-DE" dirty="0" smtClean="0"/>
              <a:t>Durch die Verwendung von symbolischen Namen anstelle von Zahlen wird die Lesbarkeit und </a:t>
            </a:r>
            <a:br>
              <a:rPr lang="de-DE" dirty="0" smtClean="0"/>
            </a:br>
            <a:r>
              <a:rPr lang="de-DE" dirty="0" smtClean="0"/>
              <a:t>Nachvollziehbarkeit des Codes erhöht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5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Signatur ist die „Visitenkarte“ einer Methode und besteht aus dem Namen der Methode und den Typen aller Übergabeparametern.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EineProzedur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EineFunktion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EineProzedur</a:t>
            </a:r>
            <a:r>
              <a:rPr lang="de-DE" dirty="0" smtClean="0"/>
              <a:t> ist: </a:t>
            </a:r>
            <a:r>
              <a:rPr lang="de-DE" b="1" dirty="0" err="1" smtClean="0"/>
              <a:t>EineProzedur</a:t>
            </a:r>
            <a:r>
              <a:rPr lang="de-DE" b="1" dirty="0" smtClean="0"/>
              <a:t>(</a:t>
            </a:r>
            <a:r>
              <a:rPr lang="de-DE" b="1" dirty="0" err="1" smtClean="0"/>
              <a:t>string,int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EineFunktion</a:t>
            </a:r>
            <a:r>
              <a:rPr lang="de-DE" dirty="0" smtClean="0"/>
              <a:t> ist: </a:t>
            </a:r>
            <a:r>
              <a:rPr lang="de-DE" b="1" dirty="0" err="1" smtClean="0"/>
              <a:t>EineFunktion</a:t>
            </a:r>
            <a:r>
              <a:rPr lang="de-DE" b="1" dirty="0" smtClean="0"/>
              <a:t>(</a:t>
            </a:r>
            <a:r>
              <a:rPr lang="de-DE" b="1" dirty="0" err="1" smtClean="0"/>
              <a:t>bool</a:t>
            </a:r>
            <a:r>
              <a:rPr lang="de-DE" b="1" dirty="0" smtClean="0"/>
              <a:t>)</a:t>
            </a:r>
          </a:p>
          <a:p>
            <a:endParaRPr lang="de-DE" b="1" dirty="0"/>
          </a:p>
          <a:p>
            <a:r>
              <a:rPr lang="de-DE" dirty="0" smtClean="0"/>
              <a:t>Eine Signatur bezeichnet eine konkrete Methode, ohne dass die Parameternamen erwähnt werden müssen. Auch wird der Rückgabetyp nicht berücksichtigt.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Beispiele\Signaturen\1_Beispiel.cs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Eindeutigkeit von 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kann in einer Klasse immer nur </a:t>
            </a:r>
            <a:r>
              <a:rPr lang="de-DE" b="1" dirty="0" smtClean="0"/>
              <a:t>eine Methode</a:t>
            </a:r>
            <a:r>
              <a:rPr lang="de-DE" dirty="0" smtClean="0"/>
              <a:t> mit der </a:t>
            </a:r>
            <a:r>
              <a:rPr lang="de-DE" b="1" dirty="0" smtClean="0"/>
              <a:t>gleichen Signatur</a:t>
            </a:r>
            <a:r>
              <a:rPr lang="de-DE" dirty="0" smtClean="0"/>
              <a:t> geben.</a:t>
            </a:r>
          </a:p>
          <a:p>
            <a:endParaRPr lang="de-DE" dirty="0" smtClean="0"/>
          </a:p>
          <a:p>
            <a:r>
              <a:rPr lang="de-DE" dirty="0" smtClean="0"/>
              <a:t>Die Regeln sind:</a:t>
            </a:r>
          </a:p>
          <a:p>
            <a:pPr lvl="1"/>
            <a:r>
              <a:rPr lang="de-DE" dirty="0" smtClean="0"/>
              <a:t>Methoden müssen sich entweder im Namen oder in den übergebenen Parametern unterscheiden.</a:t>
            </a:r>
          </a:p>
          <a:p>
            <a:pPr lvl="1"/>
            <a:r>
              <a:rPr lang="de-DE" dirty="0" smtClean="0"/>
              <a:t>Eine Unterscheidung allein im Rückgabetyp reicht nicht aus!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1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Überladung von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ist möglich, einer Methode mehrere Signaturen zu geben.</a:t>
            </a:r>
          </a:p>
          <a:p>
            <a:r>
              <a:rPr lang="de-DE" dirty="0" smtClean="0"/>
              <a:t>Tatsächlich entstehen dabei mehrere Methoden mit dem gleichen Namen, aber unterschiedlichen Signaturen.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Beispiele.Signaturen.Überladungen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Code-Beispiele: </a:t>
            </a:r>
            <a:r>
              <a:rPr lang="de-DE" dirty="0" smtClean="0"/>
              <a:t>Beispiele\Signaturen\2_Überladungen.cs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Überladene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Bei überladenen Methoden entscheidet der Compiler anhand der Typen der übergeben Methoden, welche der Überladungen auszuführen ist.</a:t>
            </a:r>
          </a:p>
          <a:p>
            <a:r>
              <a:rPr lang="de-DE" dirty="0" smtClean="0"/>
              <a:t>Dabei gilt der angegebene Typ im Code, das Verhalten zur Laufzeit ist also deterministisch.</a:t>
            </a:r>
          </a:p>
          <a:p>
            <a:endParaRPr lang="de-DE" dirty="0" smtClean="0"/>
          </a:p>
          <a:p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Beispiele\Signaturen\3_Überladene_Methoden.cs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3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Auch </a:t>
            </a:r>
            <a:r>
              <a:rPr lang="de-DE" dirty="0" err="1" smtClean="0"/>
              <a:t>Konstruktoren</a:t>
            </a:r>
            <a:r>
              <a:rPr lang="de-DE" dirty="0" smtClean="0"/>
              <a:t> haben Signaturen (es sind ja auch Methoden).</a:t>
            </a:r>
          </a:p>
          <a:p>
            <a:r>
              <a:rPr lang="de-DE" dirty="0" smtClean="0"/>
              <a:t>Überladung von </a:t>
            </a:r>
            <a:r>
              <a:rPr lang="de-DE" dirty="0" err="1" smtClean="0"/>
              <a:t>Konstruktoren</a:t>
            </a:r>
            <a:r>
              <a:rPr lang="de-DE" dirty="0" smtClean="0"/>
              <a:t> wurde bereits demonstriert.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Beispiele.Signaturen.Konstruktoren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Beispiele\Signaturen\4_Konstruktoren.cs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voneinander erben, um Eigenschaften und Verhalten zu teilen.</a:t>
            </a:r>
          </a:p>
          <a:p>
            <a:r>
              <a:rPr lang="de-DE" dirty="0" smtClean="0"/>
              <a:t>Eine Klasse kann immer nur von genau einer Vater-Klasse erben.</a:t>
            </a:r>
          </a:p>
          <a:p>
            <a:r>
              <a:rPr lang="de-DE" dirty="0" smtClean="0"/>
              <a:t>Von einer Klasse können beliebig viele Klassen in beliebigen Assemblies erben.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Enkelkind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Kind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\1_Einstieg.cs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6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basiert auf einer Laufzeitumgebung</a:t>
            </a:r>
          </a:p>
          <a:p>
            <a:pPr lvl="1"/>
            <a:r>
              <a:rPr lang="de-DE" dirty="0" smtClean="0"/>
              <a:t>Speicherverwaltung (Vergabe, Freigabe, Schutz)</a:t>
            </a:r>
          </a:p>
          <a:p>
            <a:pPr lvl="1"/>
            <a:r>
              <a:rPr lang="de-DE" dirty="0" smtClean="0"/>
              <a:t>Fehlerbehandlung</a:t>
            </a:r>
          </a:p>
          <a:p>
            <a:pPr lvl="1"/>
            <a:r>
              <a:rPr lang="de-DE" dirty="0" smtClean="0"/>
              <a:t>Sicherheit</a:t>
            </a:r>
          </a:p>
          <a:p>
            <a:pPr lvl="1"/>
            <a:r>
              <a:rPr lang="de-DE" dirty="0" smtClean="0"/>
              <a:t>Plattformunabhängigkeit</a:t>
            </a:r>
          </a:p>
          <a:p>
            <a:pPr lvl="2"/>
            <a:r>
              <a:rPr lang="de-DE" dirty="0" smtClean="0"/>
              <a:t>Zwischensprache CIL wird prozessorspezifisch kompiliert und ausgeführt</a:t>
            </a:r>
          </a:p>
          <a:p>
            <a:pPr lvl="2"/>
            <a:endParaRPr lang="de-DE" dirty="0" smtClean="0"/>
          </a:p>
          <a:p>
            <a:r>
              <a:rPr lang="de-DE" dirty="0"/>
              <a:t>Sprachneutralität</a:t>
            </a:r>
          </a:p>
          <a:p>
            <a:pPr lvl="1"/>
            <a:r>
              <a:rPr lang="de-DE" dirty="0"/>
              <a:t>Unabhängigkeit von Entwicklungssprache durch gemeinsame Typ-Bibliothek</a:t>
            </a:r>
          </a:p>
          <a:p>
            <a:pPr lvl="1"/>
            <a:r>
              <a:rPr lang="de-DE" dirty="0"/>
              <a:t>Common Language Infrastructure (CLI) ist </a:t>
            </a:r>
            <a:r>
              <a:rPr lang="de-DE" dirty="0" smtClean="0"/>
              <a:t>Industriestandard</a:t>
            </a:r>
          </a:p>
          <a:p>
            <a:pPr lvl="1"/>
            <a:endParaRPr lang="de-DE" dirty="0"/>
          </a:p>
          <a:p>
            <a:r>
              <a:rPr lang="de-DE" dirty="0" smtClean="0"/>
              <a:t>Gemischtsprachige Ausführung</a:t>
            </a:r>
          </a:p>
          <a:p>
            <a:pPr lvl="1"/>
            <a:r>
              <a:rPr lang="de-DE" dirty="0" smtClean="0"/>
              <a:t>Ermöglicht durch Assembly-Konzept</a:t>
            </a:r>
          </a:p>
          <a:p>
            <a:pPr lvl="1"/>
            <a:endParaRPr lang="de-DE" dirty="0"/>
          </a:p>
          <a:p>
            <a:r>
              <a:rPr lang="de-DE" dirty="0" smtClean="0"/>
              <a:t>Framework Class Library (FCL)</a:t>
            </a:r>
          </a:p>
          <a:p>
            <a:pPr lvl="1"/>
            <a:r>
              <a:rPr lang="de-DE" dirty="0" smtClean="0"/>
              <a:t>Enthält Klassen für Standard-Aufgaben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Dateisystem</a:t>
            </a:r>
          </a:p>
          <a:p>
            <a:pPr lvl="2"/>
            <a:r>
              <a:rPr lang="de-DE" dirty="0" smtClean="0"/>
              <a:t>Datenbanken</a:t>
            </a:r>
          </a:p>
          <a:p>
            <a:pPr lvl="2"/>
            <a:r>
              <a:rPr lang="de-DE" dirty="0" smtClean="0"/>
              <a:t>User Interfaces (Web, Windows)</a:t>
            </a:r>
          </a:p>
          <a:p>
            <a:pPr lvl="2"/>
            <a:r>
              <a:rPr lang="de-DE" dirty="0" smtClean="0"/>
              <a:t>…</a:t>
            </a:r>
          </a:p>
          <a:p>
            <a:r>
              <a:rPr lang="de-DE" dirty="0" smtClean="0"/>
              <a:t>Ausblick</a:t>
            </a:r>
          </a:p>
          <a:p>
            <a:pPr lvl="1"/>
            <a:r>
              <a:rPr lang="de-DE" dirty="0" smtClean="0"/>
              <a:t>Eine Laufzeitumgebung für alle Geräteklassen (mit Windows 10)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0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Beispiele.Verbungen.DatenErben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"1234";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(1977, 8,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MeinStartsse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12";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"Ich bin umgezogen!";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// Mist!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 smtClean="0"/>
              <a:t> markierte Attribute sind den Kind-Klassen zugänglich.</a:t>
            </a:r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\1_Daten_erben.cs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Beispiele.Verbungen.Klassenattribute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schließen");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schließen");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Kind:Vater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MitarbeitImHaushalt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Der Vater legt fest, wie eine Operation auszuführen ist! </a:t>
            </a:r>
          </a:p>
          <a:p>
            <a:r>
              <a:rPr lang="de-DE" dirty="0" smtClean="0"/>
              <a:t>Das Kind verwendet die einmal festgelegte Operation unter eigenem Namen.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\3_Operation_erben.cs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2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 und ändern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Beispiele.Verbungen.OperationErbenUndÄndern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("Lecker!");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Methoden können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dirty="0" smtClean="0"/>
              <a:t> markiert werden, um Änderungen des Verhaltens zuzulassen.</a:t>
            </a: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\4_Operation_erben_und_ändern.cs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2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(Klassenebene)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ÜberDieWechseljahre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Von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markierten Klassen kann nicht (mehr) vererbt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\5_Vererbung_nicht_zulassen.cs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0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(Methodenebene)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 Methoden können in abgeleiteten Klassen nicht mehr überschrieben werden.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Beispiele.Verbungen.VererbungErzwingen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Klassen können nicht instanziiert werden.</a:t>
            </a:r>
          </a:p>
          <a:p>
            <a:r>
              <a:rPr lang="de-DE" dirty="0" smtClean="0"/>
              <a:t>Abstrakte Methoden können nur in abstrakten Klassen enthalten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\6_Vererbung_erzwingen.cs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8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 -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Beispiele.Verbungen.Basisklassen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MeineKinder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VerbessereDieWelt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Abstrakte Methoden können in Basisklassen bereits verwendet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\7_Basisklassen.cs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9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Basisklassen von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Beispiele.Verbungen.Abstrakte_Vererbung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Erwachsener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Vater : Erwachsener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Ist eine abgeleitete Klasse selbst abstrakt, müssen abstrakte Attribute der abgeleiteten Klasse nicht implementiert werden.</a:t>
            </a:r>
          </a:p>
          <a:p>
            <a:r>
              <a:rPr lang="de-DE" dirty="0" smtClean="0"/>
              <a:t>Abstrakte Attribute müssen lediglich in nicht-abstrakten Klassen implementiert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\8_Abstrakte_Vererbung.cs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Verhalten ersetzen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Beispiele.Verbungen.VerhaltenErsetzen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("Träumen");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 : 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Methoden verbergen die ursprüngliche Implementierung.</a:t>
            </a:r>
          </a:p>
          <a:p>
            <a:r>
              <a:rPr lang="de-DE" dirty="0" smtClean="0"/>
              <a:t>Verstoß gegen mehrere Prinzipien guten Stils!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\9_Verhalten_ersetzen.cs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3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und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Komplexes Beispiel!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\10_Vererbungen_und_TypeCasts.cs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75656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C#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3172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Visual Basic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1485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4" name="Rechteck 13"/>
          <p:cNvSpPr/>
          <p:nvPr/>
        </p:nvSpPr>
        <p:spPr>
          <a:xfrm>
            <a:off x="649798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5" name="Rechteck 14"/>
          <p:cNvSpPr/>
          <p:nvPr/>
        </p:nvSpPr>
        <p:spPr>
          <a:xfrm>
            <a:off x="6650388" y="14931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Rechteck 17"/>
          <p:cNvSpPr/>
          <p:nvPr/>
        </p:nvSpPr>
        <p:spPr>
          <a:xfrm>
            <a:off x="1448046" y="2552193"/>
            <a:ext cx="6634118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Intermediate Language (CIL)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5656" y="3744652"/>
            <a:ext cx="6634118" cy="648072"/>
          </a:xfrm>
          <a:prstGeom prst="rect">
            <a:avLst/>
          </a:prstGeom>
          <a:solidFill>
            <a:srgbClr val="3399FF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Language Runtime (CLR)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8046" y="4943590"/>
            <a:ext cx="6634118" cy="648072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Maschine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2159788" y="2121633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 nach unten 20"/>
          <p:cNvSpPr/>
          <p:nvPr/>
        </p:nvSpPr>
        <p:spPr>
          <a:xfrm>
            <a:off x="3811050" y="2116815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 nach unten 21"/>
          <p:cNvSpPr/>
          <p:nvPr/>
        </p:nvSpPr>
        <p:spPr>
          <a:xfrm>
            <a:off x="5498990" y="2116814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02788" y="16455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u.v.m.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4661854" y="3316750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>
            <a:off x="4661854" y="4509209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602900" y="2559666"/>
            <a:ext cx="1479263" cy="634120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Common Language Infrastructure (CLI)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Ein Type Cast ist die Umwandlung eines Typs in einen anderen.</a:t>
            </a:r>
          </a:p>
          <a:p>
            <a:r>
              <a:rPr lang="de-DE" dirty="0"/>
              <a:t>Dabei gilt, dass ein Type Cast </a:t>
            </a:r>
            <a:r>
              <a:rPr lang="de-DE" dirty="0" smtClean="0"/>
              <a:t>nur dann möglich ist, wenn die beiden Typen eine Umwandlung ineinander unterstützen.</a:t>
            </a:r>
          </a:p>
          <a:p>
            <a:pPr lvl="1"/>
            <a:r>
              <a:rPr lang="de-DE" dirty="0" smtClean="0"/>
              <a:t>Offensichtlich kann man keinen Apfel in eine Birne umwandeln, aber einen Apfel in eine Frucht.</a:t>
            </a:r>
          </a:p>
          <a:p>
            <a:pPr lvl="1"/>
            <a:endParaRPr lang="de-DE" dirty="0"/>
          </a:p>
          <a:p>
            <a:r>
              <a:rPr lang="de-DE" dirty="0" smtClean="0"/>
              <a:t>Es gibt drei Arten der Umwandlung, die sich voneinander unterscheiden.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Implizite </a:t>
            </a:r>
            <a:r>
              <a:rPr lang="de-DE" dirty="0" err="1" smtClean="0"/>
              <a:t>Casts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Die Typ-Sicherheit wird durch den Compiler gewährleistet!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Beispiele.Type_Casts.Implizit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(double zahl)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zahl = 12;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(zahl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impliziter Cast zu double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impliziter Cast zu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\1_Implizit.cs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2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Der Entwickler übernimmt die Typ-Sicherheit! Bei einem unmöglichen Cast tritt eine </a:t>
            </a:r>
            <a:r>
              <a:rPr lang="de-DE" dirty="0" err="1" smtClean="0"/>
              <a:t>Exception</a:t>
            </a:r>
            <a:r>
              <a:rPr lang="de-DE" dirty="0" smtClean="0"/>
              <a:t> auf!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Beispiele.Type_Casts.Explizit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zahl = 12.5;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zahl); // Achtung : Genauigkeitsverlust!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\2_Explizit.cs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mit „</a:t>
            </a:r>
            <a:r>
              <a:rPr lang="de-DE" dirty="0" err="1" smtClean="0"/>
              <a:t>as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Ein Type Cast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 smtClean="0"/>
              <a:t> wandelt den Typ um.</a:t>
            </a:r>
          </a:p>
          <a:p>
            <a:r>
              <a:rPr lang="de-DE" dirty="0" smtClean="0"/>
              <a:t>Ist der Typ Cast zur Laufzeit nicht möglich, enthält die Zielvariable null.</a:t>
            </a:r>
          </a:p>
          <a:p>
            <a:r>
              <a:rPr lang="de-DE" dirty="0" smtClean="0"/>
              <a:t>Der Entwickler übernimmt die Typ-Sicherheit - es tritt keine </a:t>
            </a:r>
            <a:r>
              <a:rPr lang="de-DE" dirty="0" err="1" smtClean="0"/>
              <a:t>Exception</a:t>
            </a:r>
            <a:r>
              <a:rPr lang="de-DE" dirty="0" smtClean="0"/>
              <a:t> (durch den Cast) auf!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Pflanze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BaumAlsPflanze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baum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Pflanze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\3_Explizite_Casts_mit_As.cs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5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Interfaces definieren eine öffentliche Sicht auf eine Klasse.</a:t>
            </a:r>
          </a:p>
          <a:p>
            <a:r>
              <a:rPr lang="de-DE" dirty="0"/>
              <a:t>Attribute, die in einem Interface definiert werden, haben keinen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 smtClean="0"/>
              <a:t>alle </a:t>
            </a:r>
            <a:r>
              <a:rPr lang="de-DE" dirty="0"/>
              <a:t>Attribute </a:t>
            </a:r>
            <a:r>
              <a:rPr lang="de-DE" dirty="0" smtClean="0"/>
              <a:t>eines Interfaces sind immer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Pflanze :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dirty="0"/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9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statische 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 statischen Klassen können keine Interfaces implementiert werden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6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Klassen-</a:t>
            </a:r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erbt die Interfaces, die in der Basisklasse implementiert sind.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Beispiele.Schnittstellen.SchnittstellenUndVererbung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Baum: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Tanne : Baum // enthält das Interface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Beispiele\Schnittstellen\2_Schnittstellen_und_Vererbung.cs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1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Schnittstellen können voneinander vererbt werden.</a:t>
            </a:r>
          </a:p>
          <a:p>
            <a:r>
              <a:rPr lang="de-DE" dirty="0" smtClean="0"/>
              <a:t>Anders als bei Klassen gibt es keine abstrakten Attribute und keine Überschreibung.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Beispiele.Schnittstellen.Interfacevererbung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Wurzeltiefe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Wurzeltiefe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get; set;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Beispiele\Schnittstellen\3_Interfacevererbung.cs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Interfaces können von vielen anderen Interfaces erben!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Beispiele.Schnittstellen.Vielfachvererbung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Tanne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9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kann beliebig viele Interfaces implementieren.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Beispiele.Schnittstellen.Implementierung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100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Entspricht einem „Projekt“ in Visual Studio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Wird kompiliert zu einer Exe oder </a:t>
            </a:r>
            <a:r>
              <a:rPr lang="de-DE" dirty="0" err="1" smtClean="0"/>
              <a:t>Dll</a:t>
            </a:r>
            <a:endParaRPr lang="de-DE" dirty="0" smtClean="0"/>
          </a:p>
          <a:p>
            <a:pPr lvl="1"/>
            <a:r>
              <a:rPr lang="de-DE" dirty="0" smtClean="0"/>
              <a:t>Kann von anderen Assemblies referenziert werden; diese können in anderen .Net-Sprachen geschrieben sein</a:t>
            </a:r>
          </a:p>
          <a:p>
            <a:pPr lvl="1"/>
            <a:r>
              <a:rPr lang="de-DE" dirty="0" smtClean="0"/>
              <a:t>Hat genau einen Wurzel-Namespace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Ähnlich zu Packages aus Java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Ist eine rein logische Gliederungsstruktur, ohne Zwang zu einer physischen Struktur</a:t>
            </a:r>
          </a:p>
          <a:p>
            <a:pPr lvl="1"/>
            <a:r>
              <a:rPr lang="de-DE" dirty="0" smtClean="0"/>
              <a:t>Ein Typenname ist innerhalb eines Namespaces eindeutig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Practises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Angleichung </a:t>
            </a:r>
            <a:r>
              <a:rPr lang="de-DE" dirty="0"/>
              <a:t>der Verzeichnisstruktur innerhalb eines Projektes an die Namespace-Struktur, dies erhöht die </a:t>
            </a:r>
            <a:r>
              <a:rPr lang="de-DE" dirty="0" smtClean="0"/>
              <a:t>Übersichtlichkeit</a:t>
            </a:r>
          </a:p>
          <a:p>
            <a:pPr lvl="2"/>
            <a:r>
              <a:rPr lang="de-DE" dirty="0" smtClean="0"/>
              <a:t>Vermeiden Sie gleichnamige Typen und Namespaces!</a:t>
            </a:r>
            <a:endParaRPr lang="de-DE" dirty="0"/>
          </a:p>
          <a:p>
            <a:pPr marL="357187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5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Definieren Logik für nicht näher bekannte Typen</a:t>
            </a:r>
          </a:p>
          <a:p>
            <a:r>
              <a:rPr lang="de-DE" dirty="0" smtClean="0"/>
              <a:t>Bei Verwendung in Listen:</a:t>
            </a:r>
          </a:p>
          <a:p>
            <a:pPr lvl="1"/>
            <a:r>
              <a:rPr lang="de-DE" dirty="0" smtClean="0"/>
              <a:t>Typsicherer Zugriff auf Listenelemente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Generische_Listen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Hausnummer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Verwendung_einer_generischen_Liste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List&lt;Adresse&gt;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List&lt;Adresse&gt;()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12,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"Marktplatz"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[0].Hausnummer = 13;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5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Verwendung am Beispiel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System;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Generische_Tupel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Verwendung_von_Tuple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12,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Item3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unterstützt bis zu 7+1 Eigenschaften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0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Nicht alle generischen Typen müssen Listen sein.</a:t>
            </a:r>
          </a:p>
          <a:p>
            <a:r>
              <a:rPr lang="de-DE" dirty="0" smtClean="0"/>
              <a:t>Generische Typ-Parameter können sowohl auf Ebene der Klasse als auch auf Ebene einer Methode verwendet werden.</a:t>
            </a:r>
          </a:p>
          <a:p>
            <a:r>
              <a:rPr lang="de-DE" dirty="0" smtClean="0"/>
              <a:t>Es sind Einschränkungen auf generische Typ-Parameter möglich</a:t>
            </a:r>
          </a:p>
          <a:p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err="1" smtClean="0"/>
              <a:t>Eigene_Generische_Typen.cs</a:t>
            </a:r>
            <a:endParaRPr lang="de-DE" dirty="0" smtClean="0"/>
          </a:p>
          <a:p>
            <a:pPr lvl="1"/>
            <a:r>
              <a:rPr lang="de-DE" dirty="0" err="1" smtClean="0"/>
              <a:t>Generische_Typconstraints.cs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Wichtige Listen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System.Collections.ArrayList</a:t>
            </a:r>
            <a:endParaRPr lang="de-DE" dirty="0" smtClean="0"/>
          </a:p>
          <a:p>
            <a:pPr lvl="1"/>
            <a:r>
              <a:rPr lang="de-DE" dirty="0" smtClean="0"/>
              <a:t>Einfachste </a:t>
            </a:r>
            <a:r>
              <a:rPr lang="de-DE" dirty="0" err="1"/>
              <a:t>untypisierte</a:t>
            </a:r>
            <a:r>
              <a:rPr lang="de-DE" dirty="0"/>
              <a:t> Liste;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dirty="0"/>
              <a:t> ist veraltet und sollte nicht mehr verwendet </a:t>
            </a:r>
            <a:r>
              <a:rPr lang="de-DE" dirty="0" smtClean="0"/>
              <a:t>werden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System.Collections.HashTable</a:t>
            </a:r>
            <a:endParaRPr lang="de-DE" dirty="0" smtClean="0"/>
          </a:p>
          <a:p>
            <a:pPr lvl="1"/>
            <a:r>
              <a:rPr lang="de-DE" dirty="0" smtClean="0"/>
              <a:t>Einfachstes </a:t>
            </a:r>
            <a:r>
              <a:rPr lang="de-DE" dirty="0" err="1" smtClean="0"/>
              <a:t>untypisiertes</a:t>
            </a:r>
            <a:r>
              <a:rPr lang="de-DE" dirty="0" smtClean="0"/>
              <a:t> Wörterbuch; ebenfalls veraltet</a:t>
            </a:r>
          </a:p>
          <a:p>
            <a:pPr lvl="1"/>
            <a:endParaRPr lang="de-DE" dirty="0"/>
          </a:p>
          <a:p>
            <a:r>
              <a:rPr lang="de-DE" dirty="0" err="1"/>
              <a:t>System.Collections.Generic.List</a:t>
            </a:r>
            <a:r>
              <a:rPr lang="de-DE" dirty="0"/>
              <a:t>&lt;T&gt;</a:t>
            </a:r>
          </a:p>
          <a:p>
            <a:pPr lvl="1"/>
            <a:r>
              <a:rPr lang="de-DE" dirty="0"/>
              <a:t>Generische Liste mit vollen Typsicherheit für den Typ T; Standardliste für die meisten </a:t>
            </a:r>
            <a:r>
              <a:rPr lang="de-DE" dirty="0" smtClean="0"/>
              <a:t>Einsatzzwecke</a:t>
            </a:r>
          </a:p>
          <a:p>
            <a:pPr lvl="1"/>
            <a:r>
              <a:rPr lang="de-DE" dirty="0" smtClean="0"/>
              <a:t>Implementiert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dirty="0" smtClean="0"/>
              <a:t> und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System.Collections.Generic.Dictionary</a:t>
            </a:r>
            <a:r>
              <a:rPr lang="de-DE" dirty="0" smtClean="0"/>
              <a:t>&lt;T,S&gt;</a:t>
            </a:r>
          </a:p>
          <a:p>
            <a:pPr lvl="1"/>
            <a:r>
              <a:rPr lang="de-DE" dirty="0" smtClean="0"/>
              <a:t>Generisches Wörterbuch, Standard-Typ, wenn indizierte Werte benötigt werden</a:t>
            </a:r>
          </a:p>
          <a:p>
            <a:pPr lvl="1"/>
            <a:r>
              <a:rPr lang="de-DE" dirty="0" smtClean="0"/>
              <a:t>Schlüssel müssen jeweils eindeutig sein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System.Collections.Generic.Queue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FIFO-Liste</a:t>
            </a:r>
          </a:p>
          <a:p>
            <a:pPr lvl="1"/>
            <a:r>
              <a:rPr lang="de-DE" dirty="0" smtClean="0"/>
              <a:t>Gut verwendbar für alternative Rekursionen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System.Collections.Generic.Stack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LIFO-Liste</a:t>
            </a:r>
          </a:p>
          <a:p>
            <a:pPr lvl="1"/>
            <a:endParaRPr lang="de-DE" dirty="0"/>
          </a:p>
          <a:p>
            <a:r>
              <a:rPr lang="de-DE" dirty="0"/>
              <a:t>MSDN : </a:t>
            </a:r>
            <a:r>
              <a:rPr lang="de-DE" dirty="0">
                <a:hlinkClick r:id="rId3"/>
              </a:rPr>
              <a:t>http://msdn.microsoft.com/en-us/library/vstudio/0sbxh9x2(v=vs.100).</a:t>
            </a:r>
            <a:r>
              <a:rPr lang="de-DE" dirty="0" smtClean="0">
                <a:hlinkClick r:id="rId3"/>
              </a:rPr>
              <a:t>aspx</a:t>
            </a:r>
            <a:endParaRPr lang="de-DE" dirty="0" smtClean="0"/>
          </a:p>
          <a:p>
            <a:r>
              <a:rPr lang="de-DE" dirty="0" smtClean="0"/>
              <a:t>Code-Beispiele : Beispiele\Syntax\</a:t>
            </a:r>
            <a:r>
              <a:rPr lang="de-DE" dirty="0" err="1" smtClean="0"/>
              <a:t>Listen.cs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8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„CSV-Viewer“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Anforderungen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Technische Fragen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Wichtige Funktionen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Dateizugriffe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Eine Text-Datei kann mit </a:t>
            </a:r>
            <a:r>
              <a:rPr lang="de-DE" dirty="0" err="1" smtClean="0"/>
              <a:t>System.IO.File.ReadAllLines</a:t>
            </a:r>
            <a:r>
              <a:rPr lang="de-DE" dirty="0" smtClean="0"/>
              <a:t>(…) ausgelesen werden.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String-Zerlegung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System.String.Split</a:t>
            </a:r>
            <a:r>
              <a:rPr lang="de-DE" dirty="0" smtClean="0"/>
              <a:t>(…)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7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Problem: vordefinierte Typen können nicht erweitert werden</a:t>
            </a:r>
          </a:p>
          <a:p>
            <a:r>
              <a:rPr lang="de-DE" dirty="0" smtClean="0"/>
              <a:t>Problem: Typen aus fremden Bibliotheken können nicht erweitert werden</a:t>
            </a:r>
          </a:p>
          <a:p>
            <a:endParaRPr lang="de-DE" dirty="0"/>
          </a:p>
          <a:p>
            <a:r>
              <a:rPr lang="de-DE" dirty="0" smtClean="0"/>
              <a:t>Workaround: Helferklassen mit statischen Methoden</a:t>
            </a:r>
          </a:p>
          <a:p>
            <a:r>
              <a:rPr lang="de-DE" dirty="0" smtClean="0"/>
              <a:t>Besserer Workaround: Erweiterungsmethoden</a:t>
            </a:r>
          </a:p>
          <a:p>
            <a:pPr lvl="1"/>
            <a:r>
              <a:rPr lang="de-DE" dirty="0" smtClean="0"/>
              <a:t>Syntaktischer Zucker</a:t>
            </a:r>
          </a:p>
          <a:p>
            <a:pPr lvl="1"/>
            <a:r>
              <a:rPr lang="de-DE" dirty="0" smtClean="0"/>
              <a:t>Besser lesbar</a:t>
            </a:r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Verschlüsseln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 string value,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5600" lvl="1" indent="0">
              <a:buNone/>
            </a:pP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DHBWEinstiegDotNet_1\Syntax\</a:t>
            </a:r>
            <a:r>
              <a:rPr lang="de-DE" dirty="0" err="1" smtClean="0"/>
              <a:t>Erweiterungsmethoden.cs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Delegaten sind ein Stilmittel, um eine </a:t>
            </a:r>
            <a:r>
              <a:rPr lang="de-DE" dirty="0" err="1" smtClean="0"/>
              <a:t>Indirektion</a:t>
            </a:r>
            <a:r>
              <a:rPr lang="de-DE" dirty="0" smtClean="0"/>
              <a:t> zu erreichen.</a:t>
            </a:r>
          </a:p>
          <a:p>
            <a:endParaRPr lang="de-DE" dirty="0" smtClean="0"/>
          </a:p>
          <a:p>
            <a:r>
              <a:rPr lang="de-DE" dirty="0"/>
              <a:t>Die Problemstellung: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Es soll eine bestimmte Schnittstelle aufgerufen werden, die Implementierung ist aber vom Aufrufer zu liefern</a:t>
            </a:r>
            <a:r>
              <a:rPr lang="de-DE" sz="1400" dirty="0" smtClean="0">
                <a:ea typeface="+mn-ea"/>
                <a:cs typeface="+mn-cs"/>
              </a:rPr>
              <a:t>.</a:t>
            </a:r>
          </a:p>
          <a:p>
            <a:pPr lvl="1"/>
            <a:r>
              <a:rPr lang="de-DE" sz="1400" dirty="0" smtClean="0">
                <a:ea typeface="+mn-ea"/>
                <a:cs typeface="+mn-cs"/>
              </a:rPr>
              <a:t>Als einfachste </a:t>
            </a:r>
            <a:r>
              <a:rPr lang="de-DE" sz="1400" dirty="0">
                <a:ea typeface="+mn-ea"/>
                <a:cs typeface="+mn-cs"/>
              </a:rPr>
              <a:t>L</a:t>
            </a:r>
            <a:r>
              <a:rPr lang="de-DE" sz="1400" dirty="0" smtClean="0">
                <a:ea typeface="+mn-ea"/>
                <a:cs typeface="+mn-cs"/>
              </a:rPr>
              <a:t>ösung soll der Zeiger auf eine Methode geliefert werden. </a:t>
            </a:r>
            <a:br>
              <a:rPr lang="de-DE" sz="1400" dirty="0" smtClean="0">
                <a:ea typeface="+mn-ea"/>
                <a:cs typeface="+mn-cs"/>
              </a:rPr>
            </a:br>
            <a:r>
              <a:rPr lang="de-DE" sz="1400" dirty="0" smtClean="0">
                <a:ea typeface="+mn-ea"/>
                <a:cs typeface="+mn-cs"/>
              </a:rPr>
              <a:t>Vererbung und Interface-Implementierung sind zu aufwändig für diesen Fall.</a:t>
            </a:r>
            <a:endParaRPr lang="de-DE" sz="1400" dirty="0">
              <a:ea typeface="+mn-ea"/>
              <a:cs typeface="+mn-cs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Zunächst ist ein Definition notwendig, die vorschreibt, zu welcher konkreten Signatur ein Delegat erzeugt werden kann.</a:t>
            </a:r>
          </a:p>
          <a:p>
            <a:endParaRPr lang="de-DE" dirty="0" smtClean="0"/>
          </a:p>
          <a:p>
            <a:r>
              <a:rPr lang="de-DE" dirty="0" smtClean="0"/>
              <a:t>Eine Definition entspricht einem neuen Typen.</a:t>
            </a:r>
          </a:p>
          <a:p>
            <a:endParaRPr lang="de-DE" dirty="0" smtClean="0"/>
          </a:p>
          <a:p>
            <a:r>
              <a:rPr lang="de-DE" dirty="0" smtClean="0"/>
              <a:t>Eine Delegat-Deklaration definiert die Signatur einer Methode</a:t>
            </a:r>
          </a:p>
          <a:p>
            <a:pPr lvl="1"/>
            <a:r>
              <a:rPr lang="de-DE" dirty="0" smtClean="0"/>
              <a:t>Konvention: Suffix „</a:t>
            </a:r>
            <a:r>
              <a:rPr lang="de-DE" dirty="0" err="1" smtClean="0"/>
              <a:t>Delegate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Erinnerung: bei Signaturen sind die Namen der Parameter ohne Bedeutung!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EncryptDelegate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Delegat-Instanz ist ein Zeiger auf eine Methode (mit der identischen Signatur)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DHBWEinstiegDotNet_1\Delegaten\1_Beispiel.cs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1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Aufruf von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Methode, auf die ein Delegat zeigt, kann einfach aufgerufen werden.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(„Wert“);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DHBWEinstiegDotNet_1\Delegaten\2_Logging.cs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Typen, Objekte, Methoden, </a:t>
            </a:r>
            <a:r>
              <a:rPr lang="de-DE" dirty="0" smtClean="0"/>
              <a:t>Anweisungen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Typ</a:t>
            </a:r>
          </a:p>
          <a:p>
            <a:pPr lvl="1"/>
            <a:r>
              <a:rPr lang="de-DE" dirty="0" smtClean="0"/>
              <a:t>Zusammenfassender Begriff für alle Funktionseinheiten wie Klassen, Schnittstellen, Strukturen etc.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Klasse</a:t>
            </a:r>
          </a:p>
          <a:p>
            <a:pPr lvl="1"/>
            <a:r>
              <a:rPr lang="de-DE" dirty="0"/>
              <a:t>Vorlage für ein Objekt</a:t>
            </a:r>
          </a:p>
          <a:p>
            <a:pPr lvl="1"/>
            <a:r>
              <a:rPr lang="de-DE" dirty="0"/>
              <a:t>Definiert das Aussehen und </a:t>
            </a:r>
            <a:r>
              <a:rPr lang="de-DE" dirty="0" smtClean="0"/>
              <a:t>Verhalten</a:t>
            </a:r>
          </a:p>
          <a:p>
            <a:pPr lvl="1"/>
            <a:r>
              <a:rPr lang="de-DE" dirty="0" smtClean="0"/>
              <a:t>Definiert einen Typ</a:t>
            </a:r>
          </a:p>
          <a:p>
            <a:pPr lvl="1"/>
            <a:endParaRPr lang="de-DE" dirty="0"/>
          </a:p>
          <a:p>
            <a:r>
              <a:rPr lang="de-DE" dirty="0" smtClean="0"/>
              <a:t>Objekt</a:t>
            </a:r>
          </a:p>
          <a:p>
            <a:pPr lvl="1"/>
            <a:r>
              <a:rPr lang="de-DE" dirty="0" smtClean="0"/>
              <a:t>Instanz eines Typs</a:t>
            </a:r>
          </a:p>
          <a:p>
            <a:endParaRPr lang="de-DE" dirty="0"/>
          </a:p>
          <a:p>
            <a:r>
              <a:rPr lang="de-DE" dirty="0" smtClean="0"/>
              <a:t>Methode</a:t>
            </a:r>
          </a:p>
          <a:p>
            <a:pPr lvl="1"/>
            <a:r>
              <a:rPr lang="de-DE" dirty="0" smtClean="0"/>
              <a:t>Operation/Verhalten eines Typs</a:t>
            </a:r>
          </a:p>
          <a:p>
            <a:endParaRPr lang="de-DE" dirty="0"/>
          </a:p>
          <a:p>
            <a:r>
              <a:rPr lang="de-DE" dirty="0" smtClean="0"/>
              <a:t>Anweisungen</a:t>
            </a:r>
          </a:p>
          <a:p>
            <a:pPr lvl="1"/>
            <a:r>
              <a:rPr lang="de-DE" dirty="0" smtClean="0"/>
              <a:t>Bilden den Inhalt einer Methode</a:t>
            </a:r>
          </a:p>
          <a:p>
            <a:endParaRPr lang="de-DE" dirty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Gliedert Typen hierarchisch</a:t>
            </a:r>
          </a:p>
          <a:p>
            <a:pPr lvl="1"/>
            <a:endParaRPr lang="de-DE" dirty="0"/>
          </a:p>
          <a:p>
            <a:r>
              <a:rPr lang="de-DE" dirty="0" smtClean="0"/>
              <a:t>Attribut</a:t>
            </a:r>
          </a:p>
          <a:p>
            <a:pPr lvl="1"/>
            <a:r>
              <a:rPr lang="de-DE" dirty="0" smtClean="0"/>
              <a:t>Meta-Information für Klassen, Methoden, Eigenschaften, Assemblies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5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Wird häufig mit Delegaten gearbeitet, ist es aufwändig, ständig neue Delegaten-Typen zu deklarieren.</a:t>
            </a:r>
          </a:p>
          <a:p>
            <a:endParaRPr lang="de-DE" dirty="0"/>
          </a:p>
          <a:p>
            <a:r>
              <a:rPr lang="de-DE" dirty="0" smtClean="0"/>
              <a:t>Besser: anonyme Delegaten!</a:t>
            </a:r>
          </a:p>
          <a:p>
            <a:endParaRPr lang="de-DE" dirty="0" smtClean="0"/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Action&lt;T&gt;</a:t>
            </a:r>
            <a:r>
              <a:rPr lang="de-DE" dirty="0" smtClean="0"/>
              <a:t> für Prozeduren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für Funktionen</a:t>
            </a:r>
          </a:p>
          <a:p>
            <a:pPr lvl="1"/>
            <a:endParaRPr lang="de-DE" dirty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delegat2;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Action&lt;string, double, double&gt;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delegat3;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delegate4;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delegate5;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Action und </a:t>
            </a:r>
            <a:r>
              <a:rPr lang="de-DE" dirty="0" err="1" smtClean="0"/>
              <a:t>Func</a:t>
            </a:r>
            <a:r>
              <a:rPr lang="de-DE" dirty="0" smtClean="0"/>
              <a:t> können bis zu 16 generische Parameter enthalten.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DHBWEinstiegDotNet_1\Delegaten\3_AnonymeDelegaten.cs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6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 im Einsatz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anonymer Delegat Action&lt;T&gt; oder </a:t>
            </a:r>
            <a:r>
              <a:rPr lang="de-DE" dirty="0" err="1" smtClean="0"/>
              <a:t>Func</a:t>
            </a:r>
            <a:r>
              <a:rPr lang="de-DE" dirty="0" smtClean="0"/>
              <a:t>&lt;T&gt; ist ein Typ ohne Namen, daher sind anonyme Delegaten nicht identisch mit expliziten Delegat-Definitionen, auch nicht bei identischer Signatur.</a:t>
            </a:r>
          </a:p>
          <a:p>
            <a:endParaRPr lang="de-DE" dirty="0" smtClean="0"/>
          </a:p>
          <a:p>
            <a:r>
              <a:rPr lang="de-DE" dirty="0" smtClean="0"/>
              <a:t>Die Verwendung von anonymen Delegaten ist ansonsten identisch zu expliziten Delegaten.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DHBWEinstiegDotNet_1\Delegaten\4_AnonymeDelegatenImEinsatz.cs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sind als weiteres Stilmittel zuständig für Informations-Weitergabe</a:t>
            </a:r>
          </a:p>
          <a:p>
            <a:r>
              <a:rPr lang="de-DE" dirty="0"/>
              <a:t>Events sind Multicast-</a:t>
            </a:r>
            <a:r>
              <a:rPr lang="de-DE" dirty="0" err="1"/>
              <a:t>Delegates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de-DE" sz="1400" dirty="0"/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BenutzerAnlegen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/>
          </a:p>
          <a:p>
            <a:r>
              <a:rPr lang="de-DE" dirty="0" smtClean="0"/>
              <a:t>Code-Beispiel: DHBWEinstiegDotNet_1\Delegaten\5_Ereignisse.cs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5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 Ereignisse reagieren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An Events können sog. Event-Handler gebunden werden</a:t>
            </a:r>
          </a:p>
          <a:p>
            <a:r>
              <a:rPr lang="de-DE" dirty="0" smtClean="0"/>
              <a:t>An ein Event können viele Handler angehängt werden (Multicast-Delegat!)</a:t>
            </a:r>
          </a:p>
          <a:p>
            <a:pPr lvl="1"/>
            <a:r>
              <a:rPr lang="de-DE" dirty="0" smtClean="0"/>
              <a:t>Ausführungsreihenfolge entspricht der Reihenfolge der Bindung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Code-Beispiel: DHBWEinstiegDotNet_1\Delegaten\6_EventHandler.cs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3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mit anonymen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können mit </a:t>
            </a:r>
            <a:r>
              <a:rPr lang="de-DE" i="1" dirty="0" smtClean="0"/>
              <a:t>Action&lt;T&gt;</a:t>
            </a:r>
            <a:r>
              <a:rPr lang="de-DE" dirty="0" smtClean="0"/>
              <a:t> deklariert werden</a:t>
            </a:r>
          </a:p>
          <a:p>
            <a:pPr lvl="1"/>
            <a:r>
              <a:rPr lang="de-DE" dirty="0" err="1" smtClean="0"/>
              <a:t>Func</a:t>
            </a:r>
            <a:r>
              <a:rPr lang="de-DE" dirty="0" smtClean="0"/>
              <a:t>&lt;T&gt; ist nicht möglich, Ereignisse können keine Rückgabewerte liefern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Damit Verzicht auf Delegaten-Deklarationen!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BenuterWurdeAngelegt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und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Ereignisse stellen Referenzen auf Objekte dar</a:t>
            </a:r>
          </a:p>
          <a:p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entfernt keine Objekte, auf die noch Referenzen </a:t>
            </a:r>
            <a:r>
              <a:rPr lang="de-DE" dirty="0" smtClean="0"/>
              <a:t>existieren!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Gefahr von Memory </a:t>
            </a:r>
            <a:r>
              <a:rPr lang="de-DE" b="1" dirty="0" err="1" smtClean="0">
                <a:solidFill>
                  <a:srgbClr val="FF0000"/>
                </a:solidFill>
              </a:rPr>
              <a:t>Leaks</a:t>
            </a:r>
            <a:r>
              <a:rPr lang="de-DE" b="1" dirty="0" smtClean="0">
                <a:solidFill>
                  <a:srgbClr val="FF0000"/>
                </a:solidFill>
              </a:rPr>
              <a:t> und/oder unerwartetem Verhalten durch unsauberes Abhängen von Eventhandlern!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Implizite Deklaration eines Typs</a:t>
            </a:r>
          </a:p>
          <a:p>
            <a:pPr lvl="1"/>
            <a:r>
              <a:rPr lang="de-DE" dirty="0" smtClean="0"/>
              <a:t>Kein eigener Name</a:t>
            </a:r>
          </a:p>
          <a:p>
            <a:pPr lvl="1"/>
            <a:r>
              <a:rPr lang="de-DE" dirty="0" smtClean="0"/>
              <a:t>Typsicherer Zugriff auf Eigenschaften</a:t>
            </a:r>
          </a:p>
          <a:p>
            <a:pPr lvl="1"/>
            <a:r>
              <a:rPr lang="de-DE" dirty="0" smtClean="0"/>
              <a:t>Alle Eigenschaften sind </a:t>
            </a:r>
            <a:r>
              <a:rPr lang="de-DE" dirty="0" err="1" smtClean="0"/>
              <a:t>readonly</a:t>
            </a:r>
            <a:r>
              <a:rPr lang="de-DE" dirty="0" smtClean="0"/>
              <a:t>!</a:t>
            </a:r>
          </a:p>
          <a:p>
            <a:pPr lvl="1"/>
            <a:r>
              <a:rPr lang="de-DE" dirty="0" smtClean="0"/>
              <a:t>Können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bject</a:t>
            </a:r>
            <a:r>
              <a:rPr lang="de-DE" dirty="0" smtClean="0"/>
              <a:t> übergeben werden, aber nicht als eigener Typ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7187" lvl="1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Verwendung_eines_anonymen_Types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		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Hausnummer = 12 }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7187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neuerType.Hausnummer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Einsatzzweck für anonyme Typen: </a:t>
            </a:r>
            <a:r>
              <a:rPr lang="de-DE" dirty="0" err="1" smtClean="0"/>
              <a:t>Linq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9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Einem anonymen Delegaten wird direkt ein Methodenkörper zugewiesen</a:t>
            </a:r>
          </a:p>
          <a:p>
            <a:r>
              <a:rPr lang="de-DE" dirty="0" smtClean="0"/>
              <a:t>anonyme </a:t>
            </a:r>
            <a:r>
              <a:rPr lang="de-DE" dirty="0"/>
              <a:t>Methoden </a:t>
            </a:r>
            <a:r>
              <a:rPr lang="de-DE" dirty="0" smtClean="0"/>
              <a:t>haben keinen Namen und „existieren“ nur als Wert der Delegaten-Variablen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</a:t>
            </a:r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12;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27;</a:t>
            </a:r>
          </a:p>
          <a:p>
            <a:pPr marL="355600" lvl="1" indent="0">
              <a:buNone/>
            </a:pPr>
            <a:endParaRPr lang="de-DE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b);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\1_Beispiel.cs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Parametern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Action&lt;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"...";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("mein Wert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\2_AnonymeMethodenMitParametern.cs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2875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Rückgabewerten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double&gt; Dividieren = (wert1, wert2)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wert1 / wert2;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Dividieren(12, 4);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\3_AnonymeMethodenMitRückgabewerten.cs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5189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Unterschiede zwischen Java und .Net / C#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LINQ</a:t>
            </a:r>
          </a:p>
          <a:p>
            <a:r>
              <a:rPr lang="de-DE" dirty="0" smtClean="0"/>
              <a:t>Lambda-Ausdrücke</a:t>
            </a:r>
          </a:p>
          <a:p>
            <a:r>
              <a:rPr lang="de-DE" dirty="0"/>
              <a:t>Delegaten</a:t>
            </a:r>
          </a:p>
          <a:p>
            <a:r>
              <a:rPr lang="de-DE" dirty="0"/>
              <a:t>Ereignisse</a:t>
            </a:r>
          </a:p>
          <a:p>
            <a:r>
              <a:rPr lang="de-DE" dirty="0" smtClean="0"/>
              <a:t>Enumerationen</a:t>
            </a:r>
          </a:p>
          <a:p>
            <a:endParaRPr lang="de-DE" dirty="0"/>
          </a:p>
          <a:p>
            <a:r>
              <a:rPr lang="de-DE" dirty="0" smtClean="0"/>
              <a:t>Package &lt;-&gt; Assembly und Namespaces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Detaillierte Unterschiede : </a:t>
            </a:r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Einzeilige anonyme Methoden nennt man Lambda-Ausdruck</a:t>
            </a:r>
          </a:p>
          <a:p>
            <a:r>
              <a:rPr lang="de-DE" dirty="0" smtClean="0"/>
              <a:t>Es entfallen die geschweiften Klammern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Action Log = ()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("ein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Wert");</a:t>
            </a:r>
            <a:endParaRPr lang="de-DE" sz="1000" dirty="0"/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Log2 = (wert) =&gt;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log3 = (wert,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anzahl.ToString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: " + wert);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\4_LambdaAusdrücke.cs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16513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 als Funktionen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einer Funktion entfällt </a:t>
            </a:r>
            <a:r>
              <a:rPr lang="de-DE" i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de-DE" i="1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(wert) =&gt; wert * 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lambda2 = () =&gt; 12;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lambda3 = (wert1, wert2) =&gt; wert1 == wert2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\5_LambdaAusdrückeAlsFunktion.cs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4319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als Parameter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Wiederholen(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(int i = 0; i &lt; anzahl; i++)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wiederholen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this.Wiederholen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Welt");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wiederholen(5);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\6_AnonymeMethodenAlsParameter.cs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32930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Kombination aus </a:t>
            </a:r>
          </a:p>
          <a:p>
            <a:pPr lvl="1"/>
            <a:r>
              <a:rPr lang="de-DE" dirty="0" smtClean="0"/>
              <a:t>Erweiterungsmethoden</a:t>
            </a:r>
          </a:p>
          <a:p>
            <a:pPr lvl="1"/>
            <a:r>
              <a:rPr lang="de-DE" dirty="0" smtClean="0"/>
              <a:t>Generischen Aufzählungen =&gt;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Anonymen Delegaten</a:t>
            </a:r>
          </a:p>
          <a:p>
            <a:pPr lvl="1"/>
            <a:r>
              <a:rPr lang="de-DE" dirty="0" smtClean="0"/>
              <a:t>Impliziter Typisierung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r>
              <a:rPr lang="de-DE" dirty="0" smtClean="0"/>
              <a:t>Verschiedene Ausrichtungen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Objects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XML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Verschiedene Schreibweisen</a:t>
            </a:r>
          </a:p>
          <a:p>
            <a:pPr lvl="1"/>
            <a:r>
              <a:rPr lang="de-DE" dirty="0" smtClean="0"/>
              <a:t>Abfrageform über Schlüsselwörter von C#</a:t>
            </a:r>
          </a:p>
          <a:p>
            <a:pPr lvl="1"/>
            <a:r>
              <a:rPr lang="de-DE" dirty="0" smtClean="0"/>
              <a:t>Ausdrucksform über Erweiterungsmethoden auf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r>
              <a:rPr lang="de-DE" dirty="0" smtClean="0"/>
              <a:t>Namespace </a:t>
            </a:r>
            <a:r>
              <a:rPr lang="de-DE" dirty="0" err="1" smtClean="0"/>
              <a:t>System.Linq</a:t>
            </a:r>
            <a:endParaRPr lang="de-DE" dirty="0" smtClean="0"/>
          </a:p>
          <a:p>
            <a:r>
              <a:rPr lang="de-DE" dirty="0" smtClean="0"/>
              <a:t>Anonyme Delegaten</a:t>
            </a:r>
          </a:p>
          <a:p>
            <a:pPr lvl="1"/>
            <a:r>
              <a:rPr lang="de-DE" dirty="0" smtClean="0"/>
              <a:t>Action</a:t>
            </a:r>
          </a:p>
          <a:p>
            <a:pPr lvl="1"/>
            <a:r>
              <a:rPr lang="de-DE" dirty="0" err="1" smtClean="0"/>
              <a:t>Func</a:t>
            </a:r>
            <a:endParaRPr lang="de-DE" dirty="0" smtClean="0"/>
          </a:p>
          <a:p>
            <a:r>
              <a:rPr lang="de-DE" dirty="0"/>
              <a:t>Lambda-Ausdrücke</a:t>
            </a:r>
          </a:p>
          <a:p>
            <a:pPr lvl="1"/>
            <a:r>
              <a:rPr lang="de-DE" dirty="0"/>
              <a:t>Kurzschreibweise für anonyme Delegaten</a:t>
            </a:r>
          </a:p>
          <a:p>
            <a:r>
              <a:rPr lang="de-DE" dirty="0" smtClean="0"/>
              <a:t>Wichtige Operationen</a:t>
            </a:r>
          </a:p>
          <a:p>
            <a:pPr lvl="1"/>
            <a:r>
              <a:rPr lang="de-DE" dirty="0" smtClean="0"/>
              <a:t>Select</a:t>
            </a:r>
          </a:p>
          <a:p>
            <a:pPr lvl="1"/>
            <a:r>
              <a:rPr lang="de-DE" dirty="0" err="1" smtClean="0"/>
              <a:t>Where</a:t>
            </a:r>
            <a:endParaRPr lang="de-DE" dirty="0" smtClean="0"/>
          </a:p>
          <a:p>
            <a:pPr lvl="1"/>
            <a:r>
              <a:rPr lang="de-DE" dirty="0" smtClean="0"/>
              <a:t>Union / </a:t>
            </a:r>
            <a:r>
              <a:rPr lang="de-DE" dirty="0" err="1" smtClean="0"/>
              <a:t>Intersect</a:t>
            </a:r>
            <a:r>
              <a:rPr lang="de-DE" dirty="0" smtClean="0"/>
              <a:t> / </a:t>
            </a:r>
            <a:r>
              <a:rPr lang="de-DE" dirty="0" err="1" smtClean="0"/>
              <a:t>Except</a:t>
            </a:r>
            <a:endParaRPr lang="de-DE" dirty="0" smtClean="0"/>
          </a:p>
          <a:p>
            <a:pPr lvl="1"/>
            <a:r>
              <a:rPr lang="de-DE" dirty="0" err="1" smtClean="0"/>
              <a:t>ToList</a:t>
            </a:r>
            <a:r>
              <a:rPr lang="de-DE" dirty="0" smtClean="0"/>
              <a:t> / </a:t>
            </a:r>
            <a:r>
              <a:rPr lang="de-DE" dirty="0" err="1" smtClean="0"/>
              <a:t>ToArray</a:t>
            </a:r>
            <a:r>
              <a:rPr lang="de-DE" dirty="0" smtClean="0"/>
              <a:t> / </a:t>
            </a:r>
            <a:r>
              <a:rPr lang="de-DE" dirty="0" err="1" smtClean="0"/>
              <a:t>ToDictionary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Syntax-Erweiterung von C#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("H")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\1_Syntax.cs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 in Methodenschreibweise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Funktionsumfang von LINQ steht auch als eine umfangreiche Sammlung von Erweiterungsmethoden 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/>
              <a:t> zur Verfügung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\2_Methodenschreibweise.cs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LINQ-Abfragen sind Abfragen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Linq</a:t>
            </a:r>
            <a:r>
              <a:rPr lang="de-DE" dirty="0" smtClean="0"/>
              <a:t>-Statement ist eine Abfrage, die erst bei Verwendung ausgeführt wird, </a:t>
            </a:r>
            <a:br>
              <a:rPr lang="de-DE" dirty="0" smtClean="0"/>
            </a:br>
            <a:r>
              <a:rPr lang="de-DE" dirty="0" smtClean="0"/>
              <a:t>daher kann das Ergebnis einer Query bei Veränderungen der Liste unterschiedlich ausfallen.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\3_Query.cs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Manifestierung einer LINQ-Abfrage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Linq</a:t>
            </a:r>
            <a:r>
              <a:rPr lang="de-DE" dirty="0" smtClean="0"/>
              <a:t>-Abfrage kann explizit „manifestiert“ werden, um die Ausführungszeit zu bestimmen.</a:t>
            </a:r>
          </a:p>
          <a:p>
            <a:r>
              <a:rPr lang="de-DE" dirty="0" smtClean="0"/>
              <a:t>Dies gilt es zu beachten, wenn die Query als Funktionsergebnis weitergereicht wird.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abfrage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person.Alter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30)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de-DE" sz="1100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\4_Manifestierung.cs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4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– Metainformationen für Code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Reflection</a:t>
            </a:r>
            <a:r>
              <a:rPr lang="de-DE" dirty="0" smtClean="0"/>
              <a:t> können Typen zur Laufzeit analysiert und manipuliert werden.</a:t>
            </a:r>
          </a:p>
          <a:p>
            <a:r>
              <a:rPr lang="de-DE" dirty="0" smtClean="0"/>
              <a:t>Typen können </a:t>
            </a:r>
            <a:r>
              <a:rPr lang="de-DE" dirty="0" err="1" smtClean="0"/>
              <a:t>instantiiert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Eigenschaften können gelesen und geschrieben werden</a:t>
            </a:r>
          </a:p>
          <a:p>
            <a:r>
              <a:rPr lang="de-DE" dirty="0" smtClean="0"/>
              <a:t>Methoden können ausgeführt werden</a:t>
            </a:r>
          </a:p>
          <a:p>
            <a:r>
              <a:rPr lang="de-DE" dirty="0" smtClean="0"/>
              <a:t>Selbst private Felder können gelesen und geschrieben werden!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Grundmuster einer Klasse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Beispiele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class Musterklasse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readonly int _id;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string _vorname;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Musterklasse(int id)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_id = 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int Id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_id;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Vorname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_vorname;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{ _vorname = value;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Nachname { get; set;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GetDisplayname()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Vorname + " " + Nachname;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4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Einsprungpunkt</a:t>
            </a:r>
            <a:r>
              <a:rPr lang="de-DE" dirty="0" smtClean="0"/>
              <a:t> für </a:t>
            </a:r>
            <a:r>
              <a:rPr lang="de-DE" dirty="0" err="1" smtClean="0"/>
              <a:t>Reflection</a:t>
            </a:r>
            <a:r>
              <a:rPr lang="de-DE" dirty="0" smtClean="0"/>
              <a:t> ist der 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sz="1400" b="1" i="1" dirty="0" smtClean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TypEinerInstanz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EineInstanz.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GetType</a:t>
            </a:r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ermittelterTyp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typeof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lvl="1"/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ea typeface="+mn-ea"/>
                <a:cs typeface="+mn-cs"/>
              </a:rPr>
              <a:t>Der Typ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sz="1400" dirty="0" smtClean="0">
                <a:ea typeface="+mn-ea"/>
                <a:cs typeface="+mn-cs"/>
              </a:rPr>
              <a:t> beschreibt einen Typ und liefert alle vorhandenen Informationen</a:t>
            </a:r>
          </a:p>
          <a:p>
            <a:pPr lvl="1"/>
            <a:r>
              <a:rPr lang="de-DE" dirty="0" smtClean="0"/>
              <a:t>Name des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Ist der Typ generisch?</a:t>
            </a:r>
          </a:p>
          <a:p>
            <a:pPr lvl="1"/>
            <a:r>
              <a:rPr lang="de-DE" dirty="0" smtClean="0"/>
              <a:t>Ist der Typ abstrakt?</a:t>
            </a:r>
          </a:p>
          <a:p>
            <a:pPr lvl="1"/>
            <a:r>
              <a:rPr lang="de-DE" dirty="0" smtClean="0"/>
              <a:t>Ist es ein Interface?</a:t>
            </a:r>
          </a:p>
          <a:p>
            <a:pPr lvl="1"/>
            <a:r>
              <a:rPr lang="de-DE" dirty="0" smtClean="0"/>
              <a:t>Ist es eine </a:t>
            </a:r>
            <a:r>
              <a:rPr lang="de-DE" dirty="0" err="1" smtClean="0"/>
              <a:t>Enumeration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Hat der Typ generische Parameter?</a:t>
            </a:r>
          </a:p>
          <a:p>
            <a:pPr lvl="1"/>
            <a:r>
              <a:rPr lang="de-DE" dirty="0" smtClean="0"/>
              <a:t>Ist der Typ ein Derivat eines bestimmten Typs?</a:t>
            </a:r>
          </a:p>
          <a:p>
            <a:pPr lvl="1"/>
            <a:r>
              <a:rPr lang="de-DE" dirty="0" smtClean="0"/>
              <a:t>u.v.m.</a:t>
            </a:r>
            <a:endParaRPr lang="de-DE" dirty="0"/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Informationen sind vollumfänglich, teilweise aber ob der Vielfalt schwer zu verstehen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9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dirty="0" smtClean="0"/>
              <a:t> stehen </a:t>
            </a:r>
            <a:r>
              <a:rPr lang="de-DE" dirty="0"/>
              <a:t>u.a. </a:t>
            </a:r>
            <a:r>
              <a:rPr lang="de-DE" dirty="0" smtClean="0"/>
              <a:t>folgende Methoden zur Verfügung: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IEumerable</a:t>
            </a:r>
            <a:r>
              <a:rPr lang="de-DE" sz="1200" dirty="0" smtClean="0">
                <a:ea typeface="+mn-ea"/>
                <a:cs typeface="+mn-cs"/>
              </a:rPr>
              <a:t>&lt;</a:t>
            </a:r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&gt; </a:t>
            </a:r>
            <a:r>
              <a:rPr lang="de-DE" sz="1200" dirty="0" err="1" smtClean="0">
                <a:ea typeface="+mn-ea"/>
                <a:cs typeface="+mn-cs"/>
              </a:rPr>
              <a:t>GetMethods</a:t>
            </a:r>
            <a:r>
              <a:rPr lang="de-DE" sz="1200" dirty="0" smtClean="0">
                <a:ea typeface="+mn-ea"/>
                <a:cs typeface="+mn-cs"/>
              </a:rPr>
              <a:t>()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GetMethod</a:t>
            </a:r>
            <a:r>
              <a:rPr lang="de-DE" sz="1200" dirty="0" smtClean="0">
                <a:ea typeface="+mn-ea"/>
                <a:cs typeface="+mn-cs"/>
              </a:rPr>
              <a:t>(</a:t>
            </a:r>
            <a:r>
              <a:rPr lang="de-DE" sz="1200" dirty="0" err="1" smtClean="0">
                <a:ea typeface="+mn-ea"/>
                <a:cs typeface="+mn-cs"/>
              </a:rPr>
              <a:t>string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name</a:t>
            </a:r>
            <a:r>
              <a:rPr lang="de-DE" sz="1200" dirty="0" smtClean="0">
                <a:ea typeface="+mn-ea"/>
                <a:cs typeface="+mn-cs"/>
              </a:rPr>
              <a:t>)</a:t>
            </a:r>
          </a:p>
          <a:p>
            <a:pPr lvl="1"/>
            <a:r>
              <a:rPr lang="de-DE" dirty="0" err="1" smtClean="0"/>
              <a:t>IEumerable</a:t>
            </a:r>
            <a:r>
              <a:rPr lang="de-DE" dirty="0" smtClean="0"/>
              <a:t>&lt;</a:t>
            </a:r>
            <a:r>
              <a:rPr lang="de-DE" dirty="0" err="1" smtClean="0"/>
              <a:t>FieldInfo</a:t>
            </a:r>
            <a:r>
              <a:rPr lang="de-DE" dirty="0"/>
              <a:t>&gt; </a:t>
            </a:r>
            <a:r>
              <a:rPr lang="de-DE" dirty="0" err="1" smtClean="0"/>
              <a:t>GetFields</a:t>
            </a:r>
            <a:r>
              <a:rPr lang="de-DE" dirty="0" smtClean="0"/>
              <a:t>()</a:t>
            </a:r>
            <a:endParaRPr lang="de-DE" dirty="0"/>
          </a:p>
          <a:p>
            <a:pPr lvl="1"/>
            <a:r>
              <a:rPr lang="de-DE" dirty="0" err="1" smtClean="0"/>
              <a:t>FieldInfo</a:t>
            </a:r>
            <a:r>
              <a:rPr lang="de-DE" dirty="0" smtClean="0"/>
              <a:t> </a:t>
            </a:r>
            <a:r>
              <a:rPr lang="de-DE" dirty="0" err="1" smtClean="0"/>
              <a:t>GetField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u.v.m</a:t>
            </a:r>
            <a:endParaRPr lang="de-DE" dirty="0"/>
          </a:p>
          <a:p>
            <a:pPr lvl="1"/>
            <a:endParaRPr lang="de-DE" sz="12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Typen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System.MethodInfo</a:t>
            </a:r>
            <a:r>
              <a:rPr lang="de-DE" sz="1400" dirty="0" smtClean="0">
                <a:ea typeface="+mn-ea"/>
                <a:cs typeface="+mn-cs"/>
              </a:rPr>
              <a:t> oder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System.FieldInfo</a:t>
            </a:r>
            <a:r>
              <a:rPr lang="de-DE" sz="1400" dirty="0" smtClean="0">
                <a:ea typeface="+mn-ea"/>
                <a:cs typeface="+mn-cs"/>
              </a:rPr>
              <a:t> enthalten wiederum Informationen über die entsprechenden Typ-Elemente</a:t>
            </a:r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dirty="0" smtClean="0"/>
              <a:t>Über Methoden wie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e-DE" dirty="0" smtClean="0"/>
              <a:t> und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e-DE" dirty="0" smtClean="0"/>
              <a:t> können Werte geschrieben werden, das Verhalten hierbei ist identisch zu einem entsprechenden Algorithmus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0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AlleÖffentlichenMethoden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AlleÖffentlichenEigenschaften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ZielTyp.GetProperties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sz="2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Ausführend einer Methode: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Methode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Methode.Invoke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 object[]{"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erforderlicher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marL="355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per Dateiname oder Ass</a:t>
            </a:r>
            <a:endParaRPr lang="de-DE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mit Datei- oder </a:t>
            </a:r>
            <a:r>
              <a:rPr lang="de-DE" dirty="0" err="1" smtClean="0"/>
              <a:t>Assemblynamen</a:t>
            </a:r>
            <a:endParaRPr lang="de-DE" dirty="0" smtClean="0"/>
          </a:p>
          <a:p>
            <a:r>
              <a:rPr lang="de-DE" dirty="0" smtClean="0"/>
              <a:t>Dynamische Assemblies erzeugen</a:t>
            </a:r>
          </a:p>
          <a:p>
            <a:pPr lvl="1"/>
            <a:r>
              <a:rPr lang="de-DE" dirty="0" smtClean="0"/>
              <a:t>Es kann Code aus </a:t>
            </a:r>
            <a:r>
              <a:rPr lang="de-DE" dirty="0" err="1" smtClean="0"/>
              <a:t>string</a:t>
            </a:r>
            <a:r>
              <a:rPr lang="de-DE" dirty="0" smtClean="0"/>
              <a:t>-Variablen kompiliert werden</a:t>
            </a:r>
          </a:p>
          <a:p>
            <a:pPr lvl="1"/>
            <a:r>
              <a:rPr lang="de-DE" dirty="0" smtClean="0"/>
              <a:t>C# und </a:t>
            </a:r>
            <a:r>
              <a:rPr lang="de-DE" dirty="0" err="1" smtClean="0"/>
              <a:t>VB.Net</a:t>
            </a:r>
            <a:r>
              <a:rPr lang="de-DE" dirty="0" smtClean="0"/>
              <a:t> sowie IL werden unterstützt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Dynamische Erzeugung von Typen </a:t>
            </a:r>
          </a:p>
          <a:p>
            <a:pPr lvl="1"/>
            <a:r>
              <a:rPr lang="de-DE" dirty="0" smtClean="0"/>
              <a:t>Beispiel: </a:t>
            </a:r>
          </a:p>
          <a:p>
            <a:pPr marL="812800" lvl="2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Activator.CreateInstance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3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reichern Elemente des Codes mit Metainformationen an</a:t>
            </a:r>
          </a:p>
          <a:p>
            <a:endParaRPr lang="de-DE" dirty="0" smtClean="0"/>
          </a:p>
          <a:p>
            <a:r>
              <a:rPr lang="de-DE" dirty="0" smtClean="0"/>
              <a:t>Attribute haben keine Auswirkungen auf die Funktionalität oder die Performanz des Codes!</a:t>
            </a:r>
          </a:p>
          <a:p>
            <a:r>
              <a:rPr lang="de-DE" dirty="0" smtClean="0"/>
              <a:t>Praktisch alle Elemente eines Typs können </a:t>
            </a:r>
            <a:r>
              <a:rPr lang="de-DE" dirty="0" err="1" smtClean="0"/>
              <a:t>attributiert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("Diese Klasse dient als Beispiel für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 </a:t>
            </a:r>
            <a:r>
              <a:rPr lang="de-DE" dirty="0" smtClean="0"/>
              <a:t>DHBWEinstiegDotNet_3\Attribute\1_Syntax.cs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9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Nutzen von Attributen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ermöglichen es, Code algorithmisch zu analysieren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Serialisierung</a:t>
            </a:r>
            <a:r>
              <a:rPr lang="de-DE" dirty="0" smtClean="0"/>
              <a:t>, Designer für Windows Forms und WPF</a:t>
            </a:r>
          </a:p>
          <a:p>
            <a:endParaRPr lang="de-DE" dirty="0" smtClean="0"/>
          </a:p>
          <a:p>
            <a:r>
              <a:rPr lang="de-DE" dirty="0" smtClean="0"/>
              <a:t>Attribute enthalten Informationen, die den Code für Menschen verständlich machen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CategoryAttribute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2" y="2136241"/>
            <a:ext cx="7644298" cy="39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Attributklassen erben von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Attributklassen haben per Konvention die Endung „Attribute“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System.ComponentModel.Description</a:t>
            </a:r>
            <a:r>
              <a:rPr lang="de-DE" b="1" dirty="0" err="1" smtClean="0">
                <a:solidFill>
                  <a:srgbClr val="3399FF"/>
                </a:solidFill>
              </a:rPr>
              <a:t>Attribute</a:t>
            </a:r>
            <a:endParaRPr lang="de-DE" b="1" dirty="0" smtClean="0">
              <a:solidFill>
                <a:srgbClr val="3399FF"/>
              </a:solidFill>
            </a:endParaRPr>
          </a:p>
          <a:p>
            <a:pPr lvl="1"/>
            <a:r>
              <a:rPr lang="de-DE" dirty="0" smtClean="0"/>
              <a:t>Die Endung Attribute kann bei der Verwendung eines Attributs weggelassen werden</a:t>
            </a:r>
          </a:p>
          <a:p>
            <a:pPr lvl="1"/>
            <a:endParaRPr lang="de-DE" dirty="0" smtClean="0"/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endParaRPr lang="de-DE" sz="105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b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1310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07.05.2015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Verwendung eines Attributs kann mit dem Attribut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System.AttributeUsage</a:t>
            </a:r>
            <a:r>
              <a:rPr lang="de-DE" dirty="0" smtClean="0"/>
              <a:t> eingeschränkt werden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355600" lvl="1" indent="0">
              <a:buNone/>
            </a:pP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AttributeUsage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AttributeTargets.Method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CustomMetadataAttribute:Attribute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3915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.de - PowerPoint - Vorlag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EB94C1A521C444B052FD14F164FA4E" ma:contentTypeVersion="0" ma:contentTypeDescription="Ein neues Dokument erstellen." ma:contentTypeScope="" ma:versionID="a6f25ce2ed8ec91826588697b0190f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EF8D6B7-4913-48EF-B065-A7993D5A0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DDF23-0A8E-4244-9129-5A653DD9F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B0BE6F-AA04-4B95-AF2B-2DB73D57B8E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7636</Words>
  <Application>Microsoft Office PowerPoint</Application>
  <PresentationFormat>Bildschirmpräsentation (4:3)</PresentationFormat>
  <Paragraphs>2385</Paragraphs>
  <Slides>115</Slides>
  <Notes>114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115</vt:i4>
      </vt:variant>
    </vt:vector>
  </HeadingPairs>
  <TitlesOfParts>
    <vt:vector size="121" baseType="lpstr">
      <vt:lpstr>Arial</vt:lpstr>
      <vt:lpstr>Calibri</vt:lpstr>
      <vt:lpstr>Courier New</vt:lpstr>
      <vt:lpstr>Segoe UI</vt:lpstr>
      <vt:lpstr>Stone Sans ITC TT</vt:lpstr>
      <vt:lpstr>generic.de - PowerPoint - Vorlage</vt:lpstr>
      <vt:lpstr>Einführung in .Net</vt:lpstr>
      <vt:lpstr>Vorstellung</vt:lpstr>
      <vt:lpstr>Java oder .Net?</vt:lpstr>
      <vt:lpstr>.Net-Plattform</vt:lpstr>
      <vt:lpstr>.Net-Plattform</vt:lpstr>
      <vt:lpstr>.Net-Plattform</vt:lpstr>
      <vt:lpstr>.Net-Plattform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Einführung in .Net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Kontakt</vt:lpstr>
      <vt:lpstr>Kontakt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Michael Speer</dc:creator>
  <cp:lastModifiedBy>Michael Speer</cp:lastModifiedBy>
  <cp:revision>713</cp:revision>
  <cp:lastPrinted>2012-10-11T08:51:39Z</cp:lastPrinted>
  <dcterms:created xsi:type="dcterms:W3CDTF">2012-09-25T10:12:19Z</dcterms:created>
  <dcterms:modified xsi:type="dcterms:W3CDTF">2015-05-07T08:44:30Z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ContentTypeId">
    <vt:lpwstr>0x0101009DEB94C1A521C444B052FD14F164FA4E</vt:lpwstr>
  </property>
</Properties>
</file>