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319" r:id="rId4"/>
    <p:sldId id="301" r:id="rId5"/>
    <p:sldId id="308" r:id="rId6"/>
    <p:sldId id="309" r:id="rId7"/>
    <p:sldId id="302" r:id="rId8"/>
    <p:sldId id="310" r:id="rId9"/>
    <p:sldId id="306" r:id="rId10"/>
    <p:sldId id="318" r:id="rId11"/>
    <p:sldId id="311" r:id="rId12"/>
    <p:sldId id="312" r:id="rId13"/>
    <p:sldId id="313" r:id="rId14"/>
    <p:sldId id="316" r:id="rId15"/>
    <p:sldId id="315" r:id="rId16"/>
    <p:sldId id="317" r:id="rId17"/>
  </p:sldIdLst>
  <p:sldSz cx="16256000" cy="914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ctr" rtl="0" fontAlgn="base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393" algn="ctr" rtl="0" fontAlgn="base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589" algn="ctr" rtl="0" fontAlgn="base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789" algn="ctr" rtl="0" fontAlgn="base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5983" algn="l" defTabSz="914393" rtl="0" eaLnBrk="1" latinLnBrk="0" hangingPunct="1">
      <a:defRPr sz="37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180" algn="l" defTabSz="914393" rtl="0" eaLnBrk="1" latinLnBrk="0" hangingPunct="1">
      <a:defRPr sz="37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378" algn="l" defTabSz="914393" rtl="0" eaLnBrk="1" latinLnBrk="0" hangingPunct="1">
      <a:defRPr sz="37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573" algn="l" defTabSz="914393" rtl="0" eaLnBrk="1" latinLnBrk="0" hangingPunct="1">
      <a:defRPr sz="37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6"/>
    <a:srgbClr val="808080"/>
    <a:srgbClr val="EE5D1A"/>
    <a:srgbClr val="666666"/>
    <a:srgbClr val="94BCBF"/>
    <a:srgbClr val="B9DADD"/>
    <a:srgbClr val="9A9A9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7" autoAdjust="0"/>
    <p:restoredTop sz="87409" autoAdjust="0"/>
  </p:normalViewPr>
  <p:slideViewPr>
    <p:cSldViewPr>
      <p:cViewPr>
        <p:scale>
          <a:sx n="51" d="100"/>
          <a:sy n="51" d="100"/>
        </p:scale>
        <p:origin x="-840" y="-69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06F06A1-69E9-4056-BB8C-C94E7F82C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685DA22-D982-4E63-8878-05480C25C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39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589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789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5983" algn="l" defTabSz="9143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180" algn="l" defTabSz="9143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378" algn="l" defTabSz="9143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573" algn="l" defTabSz="9143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62795-0AB7-4C6F-A32E-1F0CB3512380}" type="slidenum">
              <a:rPr lang="en-US"/>
              <a:pPr/>
              <a:t>1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FA6ED-882C-4732-85A8-256D34898D2D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FA6ED-882C-4732-85A8-256D34898D2D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FA6ED-882C-4732-85A8-256D34898D2D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FA6ED-882C-4732-85A8-256D34898D2D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FA6ED-882C-4732-85A8-256D34898D2D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62795-0AB7-4C6F-A32E-1F0CB3512380}" type="slidenum">
              <a:rPr lang="en-US"/>
              <a:pPr/>
              <a:t>15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62795-0AB7-4C6F-A32E-1F0CB3512380}" type="slidenum">
              <a:rPr lang="en-US"/>
              <a:pPr/>
              <a:t>2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FA6ED-882C-4732-85A8-256D34898D2D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FA6ED-882C-4732-85A8-256D34898D2D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FA6ED-882C-4732-85A8-256D34898D2D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FA6ED-882C-4732-85A8-256D34898D2D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FA6ED-882C-4732-85A8-256D34898D2D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FA6ED-882C-4732-85A8-256D34898D2D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FA6ED-882C-4732-85A8-256D34898D2D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Sli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14" y="0"/>
            <a:ext cx="16244382" cy="91440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66975" y="3617922"/>
            <a:ext cx="11522075" cy="841375"/>
          </a:xfrm>
          <a:prstGeom prst="rect">
            <a:avLst/>
          </a:prstGeom>
        </p:spPr>
        <p:txBody>
          <a:bodyPr lIns="91440" tIns="45721" rIns="91440" bIns="45721"/>
          <a:lstStyle>
            <a:lvl1pPr>
              <a:defRPr sz="3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856719" y="4305303"/>
            <a:ext cx="10542587" cy="952500"/>
          </a:xfrm>
          <a:prstGeom prst="rect">
            <a:avLst/>
          </a:prstGeom>
        </p:spPr>
        <p:txBody>
          <a:bodyPr lIns="135852" tIns="67925" rIns="135852" bIns="67925"/>
          <a:lstStyle>
            <a:lvl1pPr marL="0" indent="0">
              <a:lnSpc>
                <a:spcPct val="90000"/>
              </a:lnSpc>
              <a:spcBef>
                <a:spcPct val="0"/>
              </a:spcBef>
              <a:defRPr sz="2400" b="0">
                <a:solidFill>
                  <a:srgbClr val="B9DADD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6" name="Picture 9" descr="Master_TMPLogo_ppt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3239363" y="8324464"/>
            <a:ext cx="2738795" cy="54547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rm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22" y="343687"/>
            <a:ext cx="14630400" cy="665583"/>
          </a:xfrm>
          <a:prstGeom prst="rect">
            <a:avLst/>
          </a:prstGeom>
        </p:spPr>
        <p:txBody>
          <a:bodyPr lIns="91440" tIns="45721" rIns="91440" bIns="45721"/>
          <a:lstStyle>
            <a:lvl1pPr algn="l">
              <a:defRPr sz="3500">
                <a:solidFill>
                  <a:srgbClr val="EE5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lIns="91440" tIns="45721" rIns="91440" bIns="45721"/>
          <a:lstStyle>
            <a:lvl1pPr algn="l">
              <a:defRPr sz="2500">
                <a:solidFill>
                  <a:srgbClr val="666666"/>
                </a:solidFill>
              </a:defRPr>
            </a:lvl1pPr>
            <a:lvl2pPr marL="690563" indent="-223838" algn="l">
              <a:buFont typeface="Arial" pitchFamily="34" charset="0"/>
              <a:buChar char="•"/>
              <a:defRPr sz="2500">
                <a:solidFill>
                  <a:srgbClr val="666666"/>
                </a:solidFill>
              </a:defRPr>
            </a:lvl2pPr>
            <a:lvl3pPr marL="1138231" indent="-223838" algn="l">
              <a:buFont typeface="Arial" pitchFamily="34" charset="0"/>
              <a:buChar char="–"/>
              <a:defRPr sz="2500">
                <a:solidFill>
                  <a:srgbClr val="666666"/>
                </a:solidFill>
              </a:defRPr>
            </a:lvl3pPr>
            <a:lvl4pPr marL="1604952" indent="-223838" algn="l">
              <a:buFont typeface="Wingdings" pitchFamily="2" charset="2"/>
              <a:buChar char="§"/>
              <a:defRPr sz="2500">
                <a:solidFill>
                  <a:srgbClr val="666666"/>
                </a:solidFill>
              </a:defRPr>
            </a:lvl4pPr>
            <a:lvl5pPr marL="2052625" indent="-223838" algn="l">
              <a:buFont typeface="Wingdings" pitchFamily="2" charset="2"/>
              <a:buChar char="Ø"/>
              <a:defRPr sz="25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4322" y="8458200"/>
            <a:ext cx="21336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163681E-CA6F-430A-BD30-A06231E261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Content He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mp_bkgrd_SecondaryNoBanMed"/>
          <p:cNvPicPr>
            <a:picLocks noChangeAspect="1" noChangeArrowheads="1"/>
          </p:cNvPicPr>
          <p:nvPr userDrawn="1"/>
        </p:nvPicPr>
        <p:blipFill>
          <a:blip r:embed="rId2" cstate="print"/>
          <a:srcRect t="89999" r="14688"/>
          <a:stretch>
            <a:fillRect/>
          </a:stretch>
        </p:blipFill>
        <p:spPr bwMode="auto">
          <a:xfrm>
            <a:off x="4" y="8229600"/>
            <a:ext cx="13868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22" y="343687"/>
            <a:ext cx="14630400" cy="665583"/>
          </a:xfrm>
          <a:prstGeom prst="rect">
            <a:avLst/>
          </a:prstGeom>
        </p:spPr>
        <p:txBody>
          <a:bodyPr lIns="91440" tIns="45721" rIns="91440" bIns="45721"/>
          <a:lstStyle>
            <a:lvl1pPr algn="l">
              <a:defRPr sz="3500">
                <a:solidFill>
                  <a:srgbClr val="EE5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79405" y="1371600"/>
            <a:ext cx="15697200" cy="7010400"/>
          </a:xfrm>
          <a:prstGeom prst="rect">
            <a:avLst/>
          </a:prstGeom>
        </p:spPr>
        <p:txBody>
          <a:bodyPr lIns="91440" tIns="45721" rIns="91440" bIns="45721"/>
          <a:lstStyle/>
          <a:p>
            <a:pPr lvl="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4322" y="8458200"/>
            <a:ext cx="21336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163681E-CA6F-430A-BD30-A06231E261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1" cy="6034088"/>
          </a:xfrm>
          <a:prstGeom prst="rect">
            <a:avLst/>
          </a:prstGeom>
        </p:spPr>
        <p:txBody>
          <a:bodyPr lIns="91440" tIns="45721" rIns="91440" bIns="45721"/>
          <a:lstStyle>
            <a:lvl1pPr algn="ctr">
              <a:defRPr sz="2500">
                <a:solidFill>
                  <a:srgbClr val="666666"/>
                </a:solidFill>
              </a:defRPr>
            </a:lvl1pPr>
            <a:lvl2pPr marL="690563" indent="-242887" algn="ctr">
              <a:buFont typeface="Arial" pitchFamily="34" charset="0"/>
              <a:buChar char="•"/>
              <a:defRPr sz="2500">
                <a:solidFill>
                  <a:srgbClr val="666666"/>
                </a:solidFill>
              </a:defRPr>
            </a:lvl2pPr>
            <a:lvl3pPr marL="1138231" indent="-242887" algn="ctr">
              <a:buFont typeface="Arial" pitchFamily="34" charset="0"/>
              <a:buChar char="–"/>
              <a:defRPr sz="2500">
                <a:solidFill>
                  <a:srgbClr val="666666"/>
                </a:solidFill>
              </a:defRPr>
            </a:lvl3pPr>
            <a:lvl4pPr marL="1604952" indent="-242887" algn="ctr">
              <a:buFont typeface="Wingdings" pitchFamily="2" charset="2"/>
              <a:buChar char="§"/>
              <a:defRPr sz="2500">
                <a:solidFill>
                  <a:srgbClr val="666666"/>
                </a:solidFill>
              </a:defRPr>
            </a:lvl4pPr>
            <a:lvl5pPr marL="2052625" indent="-242887" algn="ctr">
              <a:buFont typeface="Wingdings" pitchFamily="2" charset="2"/>
              <a:buChar char="Ø"/>
              <a:defRPr sz="2500">
                <a:solidFill>
                  <a:srgbClr val="666666"/>
                </a:solidFill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199" y="2133600"/>
            <a:ext cx="7239001" cy="6034088"/>
          </a:xfrm>
          <a:prstGeom prst="rect">
            <a:avLst/>
          </a:prstGeom>
        </p:spPr>
        <p:txBody>
          <a:bodyPr lIns="91440" tIns="45721" rIns="91440" bIns="45721"/>
          <a:lstStyle>
            <a:lvl1pPr algn="ctr">
              <a:defRPr sz="2500">
                <a:solidFill>
                  <a:srgbClr val="666666"/>
                </a:solidFill>
              </a:defRPr>
            </a:lvl1pPr>
            <a:lvl2pPr marL="690563" indent="-242887" algn="ctr">
              <a:buFont typeface="Arial" pitchFamily="34" charset="0"/>
              <a:buChar char="•"/>
              <a:defRPr sz="2500">
                <a:solidFill>
                  <a:srgbClr val="666666"/>
                </a:solidFill>
              </a:defRPr>
            </a:lvl2pPr>
            <a:lvl3pPr marL="1138231" indent="-242887" algn="ctr">
              <a:buFont typeface="Arial" pitchFamily="34" charset="0"/>
              <a:buChar char="–"/>
              <a:defRPr sz="2500">
                <a:solidFill>
                  <a:srgbClr val="666666"/>
                </a:solidFill>
              </a:defRPr>
            </a:lvl3pPr>
            <a:lvl4pPr marL="1604952" indent="-242887" algn="ctr">
              <a:buFont typeface="Wingdings" pitchFamily="2" charset="2"/>
              <a:buChar char="§"/>
              <a:defRPr sz="2500">
                <a:solidFill>
                  <a:srgbClr val="666666"/>
                </a:solidFill>
              </a:defRPr>
            </a:lvl4pPr>
            <a:lvl5pPr marL="2052625" indent="-242887" algn="ctr">
              <a:buFont typeface="Wingdings" pitchFamily="2" charset="2"/>
              <a:buChar char="Ø"/>
              <a:defRPr sz="2500">
                <a:solidFill>
                  <a:srgbClr val="666666"/>
                </a:solidFill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8722" y="343687"/>
            <a:ext cx="14630400" cy="665583"/>
          </a:xfrm>
          <a:prstGeom prst="rect">
            <a:avLst/>
          </a:prstGeom>
        </p:spPr>
        <p:txBody>
          <a:bodyPr lIns="91440" tIns="45721" rIns="91440" bIns="45721"/>
          <a:lstStyle>
            <a:lvl1pPr algn="l">
              <a:defRPr sz="3500">
                <a:solidFill>
                  <a:srgbClr val="EE5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4322" y="8458200"/>
            <a:ext cx="21336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163681E-CA6F-430A-BD30-A06231E261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78722" y="343687"/>
            <a:ext cx="14630400" cy="665583"/>
          </a:xfrm>
          <a:prstGeom prst="rect">
            <a:avLst/>
          </a:prstGeom>
        </p:spPr>
        <p:txBody>
          <a:bodyPr lIns="91440" tIns="45721" rIns="91440" bIns="45721"/>
          <a:lstStyle>
            <a:lvl1pPr algn="l">
              <a:defRPr sz="3500">
                <a:solidFill>
                  <a:srgbClr val="EE5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4322" y="8458200"/>
            <a:ext cx="21336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163681E-CA6F-430A-BD30-A06231E261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4322" y="8458200"/>
            <a:ext cx="21336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163681E-CA6F-430A-BD30-A06231E261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1" rIns="91440" bIns="4572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818" y="8409418"/>
            <a:ext cx="12315826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Master_TMPLogo_ppt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3925161" y="8487717"/>
            <a:ext cx="2133899" cy="425001"/>
          </a:xfrm>
          <a:prstGeom prst="rect">
            <a:avLst/>
          </a:prstGeom>
          <a:noFill/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4322" y="8458200"/>
            <a:ext cx="21336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163681E-CA6F-430A-BD30-A06231E261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347200" y="2743200"/>
            <a:ext cx="4267200" cy="4191000"/>
          </a:xfrm>
          <a:prstGeom prst="rect">
            <a:avLst/>
          </a:prstGeom>
        </p:spPr>
        <p:txBody>
          <a:bodyPr lIns="91440" tIns="45721" rIns="91440" bIns="45721"/>
          <a:lstStyle>
            <a:lvl1pPr marL="457200" indent="-457200">
              <a:lnSpc>
                <a:spcPct val="100000"/>
              </a:lnSpc>
              <a:buAutoNum type="arabicPeriod"/>
              <a:defRPr sz="2100">
                <a:solidFill>
                  <a:srgbClr val="94BCB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6876" y="3429000"/>
            <a:ext cx="6740137" cy="1600200"/>
          </a:xfrm>
          <a:prstGeom prst="rect">
            <a:avLst/>
          </a:prstGeom>
        </p:spPr>
        <p:txBody>
          <a:bodyPr lIns="91440" tIns="45721" rIns="91440" bIns="45721"/>
          <a:lstStyle>
            <a:lvl1pPr algn="l">
              <a:defRPr sz="13000">
                <a:solidFill>
                  <a:srgbClr val="D4D4D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8509001" y="3073400"/>
            <a:ext cx="0" cy="3098800"/>
          </a:xfrm>
          <a:prstGeom prst="line">
            <a:avLst/>
          </a:prstGeom>
          <a:solidFill>
            <a:srgbClr val="EE5D1A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4322" y="8458200"/>
            <a:ext cx="21336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163681E-CA6F-430A-BD30-A06231E261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4322" y="8458200"/>
            <a:ext cx="21336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163681E-CA6F-430A-BD30-A06231E261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dy Slide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14" y="0"/>
            <a:ext cx="16244382" cy="9144000"/>
          </a:xfrm>
          <a:prstGeom prst="rect">
            <a:avLst/>
          </a:prstGeom>
        </p:spPr>
      </p:pic>
      <p:pic>
        <p:nvPicPr>
          <p:cNvPr id="5" name="Picture 10" descr="Master_TMPLogo_ppt"/>
          <p:cNvPicPr>
            <a:picLocks noChangeAspect="1" noChangeArrowheads="1"/>
          </p:cNvPicPr>
          <p:nvPr userDrawn="1"/>
        </p:nvPicPr>
        <p:blipFill>
          <a:blip r:embed="rId10" cstate="print"/>
          <a:stretch>
            <a:fillRect/>
          </a:stretch>
        </p:blipFill>
        <p:spPr bwMode="auto">
          <a:xfrm>
            <a:off x="13925161" y="8487717"/>
            <a:ext cx="2133899" cy="425001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4322" y="8458200"/>
            <a:ext cx="21336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163681E-CA6F-430A-BD30-A06231E261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5" r:id="rId2"/>
    <p:sldLayoutId id="2147483681" r:id="rId3"/>
    <p:sldLayoutId id="2147483676" r:id="rId4"/>
    <p:sldLayoutId id="2147483677" r:id="rId5"/>
    <p:sldLayoutId id="2147483678" r:id="rId6"/>
    <p:sldLayoutId id="2147483683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itchFamily="34" charset="0"/>
          <a:ea typeface="ヒラギノ角ゴ ProN W3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itchFamily="34" charset="0"/>
          <a:ea typeface="ヒラギノ角ゴ ProN W3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itchFamily="34" charset="0"/>
          <a:ea typeface="ヒラギノ角ゴ ProN W3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itchFamily="34" charset="0"/>
          <a:ea typeface="ヒラギノ角ゴ ProN W3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itchFamily="34" charset="0"/>
          <a:ea typeface="ヒラギノ角ゴ ProN W3" pitchFamily="1" charset="-128"/>
        </a:defRPr>
      </a:lvl6pPr>
      <a:lvl7pPr marL="914393" algn="ctr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itchFamily="34" charset="0"/>
          <a:ea typeface="ヒラギノ角ゴ ProN W3" pitchFamily="1" charset="-128"/>
        </a:defRPr>
      </a:lvl7pPr>
      <a:lvl8pPr marL="1371589" algn="ctr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itchFamily="34" charset="0"/>
          <a:ea typeface="ヒラギノ角ゴ ProN W3" pitchFamily="1" charset="-128"/>
        </a:defRPr>
      </a:lvl8pPr>
      <a:lvl9pPr marL="1828789" algn="ctr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itchFamily="34" charset="0"/>
          <a:ea typeface="ヒラギノ角ゴ ProN W3" pitchFamily="1" charset="-128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1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2pPr>
      <a:lvl3pPr marL="1142993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3pPr>
      <a:lvl4pPr marL="1600189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4pPr>
      <a:lvl5pPr marL="2057385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6pPr>
      <a:lvl7pPr marL="914393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7pPr>
      <a:lvl8pPr marL="1371589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8pPr>
      <a:lvl9pPr marL="1828789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3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9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3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0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8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3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genda slid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814" y="0"/>
            <a:ext cx="16244382" cy="9144000"/>
          </a:xfrm>
          <a:prstGeom prst="rect">
            <a:avLst/>
          </a:prstGeom>
        </p:spPr>
      </p:pic>
      <p:pic>
        <p:nvPicPr>
          <p:cNvPr id="7" name="Picture 10" descr="Master_TMPLogo_ppt"/>
          <p:cNvPicPr>
            <a:picLocks noChangeAspect="1" noChangeArrowheads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3925161" y="8487717"/>
            <a:ext cx="2133899" cy="425001"/>
          </a:xfrm>
          <a:prstGeom prst="rect">
            <a:avLst/>
          </a:prstGeom>
          <a:noFill/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4322" y="8458200"/>
            <a:ext cx="21336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163681E-CA6F-430A-BD30-A06231E261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9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1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9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5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0" indent="-228600" algn="l" defTabSz="91439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8" indent="-228600" algn="l" defTabSz="91439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8" indent="-228600" algn="l" defTabSz="91439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1" indent="-228600" algn="l" defTabSz="91439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3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9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3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0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8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3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4000" y="3657600"/>
            <a:ext cx="10683875" cy="841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Untitled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575" y="600075"/>
            <a:ext cx="10610850" cy="7705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65200" y="1828800"/>
            <a:ext cx="14630400" cy="6491288"/>
          </a:xfrm>
          <a:prstGeom prst="rect">
            <a:avLst/>
          </a:prstGeom>
        </p:spPr>
        <p:txBody>
          <a:bodyPr lIns="91440" tIns="45721" rIns="91440" bIns="45721"/>
          <a:lstStyle/>
          <a:p>
            <a:pPr algn="l" eaLnBrk="0" hangingPunct="0">
              <a:lnSpc>
                <a:spcPct val="150000"/>
              </a:lnSpc>
            </a:pPr>
            <a:r>
              <a:rPr lang="en-US" sz="3200" kern="0" dirty="0" smtClean="0">
                <a:solidFill>
                  <a:schemeClr val="bg2"/>
                </a:solidFill>
              </a:rPr>
              <a:t>Overview</a:t>
            </a:r>
            <a:endParaRPr lang="en-US" sz="3200" kern="0" dirty="0" smtClean="0">
              <a:solidFill>
                <a:schemeClr val="bg2"/>
              </a:solidFill>
            </a:endParaRPr>
          </a:p>
          <a:p>
            <a:pPr lvl="0" algn="l" eaLnBrk="0" hangingPunct="0"/>
            <a:endParaRPr lang="en-US" sz="320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0" algn="l" eaLnBrk="0" hangingPunct="0"/>
            <a:r>
              <a:rPr lang="en-US" sz="3200" dirty="0" smtClean="0"/>
              <a:t>[</a:t>
            </a:r>
            <a:r>
              <a:rPr lang="en-US" sz="3200" dirty="0" err="1" smtClean="0"/>
              <a:t>attr</a:t>
            </a:r>
            <a:r>
              <a:rPr lang="en-US" sz="3200" dirty="0" smtClean="0"/>
              <a:t>^="</a:t>
            </a:r>
            <a:r>
              <a:rPr lang="en-US" sz="3200" dirty="0" smtClean="0"/>
              <a:t>value"] </a:t>
            </a:r>
            <a:endParaRPr lang="en-US" sz="3200" dirty="0" smtClean="0"/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Attribute </a:t>
            </a:r>
            <a:r>
              <a:rPr lang="en-US" sz="3200" dirty="0" smtClean="0"/>
              <a:t>begins with certain </a:t>
            </a:r>
            <a:r>
              <a:rPr lang="en-US" sz="3200" dirty="0" smtClean="0"/>
              <a:t>value</a:t>
            </a:r>
          </a:p>
          <a:p>
            <a:pPr lvl="0" algn="l" eaLnBrk="0" hangingPunct="0"/>
            <a:endParaRPr lang="en-US" sz="3200" dirty="0" smtClean="0"/>
          </a:p>
          <a:p>
            <a:pPr algn="l" eaLnBrk="0" hangingPunct="0"/>
            <a:r>
              <a:rPr lang="en-US" sz="3200" kern="0" dirty="0" smtClean="0">
                <a:solidFill>
                  <a:schemeClr val="bg2"/>
                </a:solidFill>
              </a:rPr>
              <a:t>Example</a:t>
            </a: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HTML: &lt;a </a:t>
            </a:r>
            <a:r>
              <a:rPr lang="en-US" sz="3200" kern="0" dirty="0" err="1" smtClean="0">
                <a:solidFill>
                  <a:schemeClr val="tx1"/>
                </a:solidFill>
              </a:rPr>
              <a:t>href</a:t>
            </a:r>
            <a:r>
              <a:rPr lang="en-US" sz="3200" kern="0" dirty="0" smtClean="0">
                <a:solidFill>
                  <a:schemeClr val="tx1"/>
                </a:solidFill>
              </a:rPr>
              <a:t>=“</a:t>
            </a:r>
            <a:r>
              <a:rPr lang="en-US" sz="3200" b="1" kern="0" dirty="0" smtClean="0">
                <a:solidFill>
                  <a:srgbClr val="C00000"/>
                </a:solidFill>
              </a:rPr>
              <a:t>http://</a:t>
            </a:r>
            <a:r>
              <a:rPr lang="en-US" sz="3200" kern="0" dirty="0" smtClean="0">
                <a:solidFill>
                  <a:schemeClr val="tx1"/>
                </a:solidFill>
              </a:rPr>
              <a:t>www.myawesomewebsite.com”&gt; </a:t>
            </a:r>
            <a:r>
              <a:rPr lang="en-US" sz="3200" kern="0" dirty="0" smtClean="0">
                <a:solidFill>
                  <a:schemeClr val="tx1"/>
                </a:solidFill>
              </a:rPr>
              <a:t>… &lt;/a&gt;</a:t>
            </a: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CSS: </a:t>
            </a:r>
            <a:r>
              <a:rPr lang="en-US" sz="3200" kern="0" dirty="0" smtClean="0">
                <a:solidFill>
                  <a:schemeClr val="tx1"/>
                </a:solidFill>
              </a:rPr>
              <a:t>a</a:t>
            </a:r>
            <a:r>
              <a:rPr lang="en-US" sz="3200" kern="0" dirty="0" smtClean="0">
                <a:solidFill>
                  <a:srgbClr val="C00000"/>
                </a:solidFill>
              </a:rPr>
              <a:t>[</a:t>
            </a:r>
            <a:r>
              <a:rPr lang="en-US" sz="3200" kern="0" dirty="0" err="1" smtClean="0">
                <a:solidFill>
                  <a:srgbClr val="C00000"/>
                </a:solidFill>
              </a:rPr>
              <a:t>href</a:t>
            </a:r>
            <a:r>
              <a:rPr lang="en-US" sz="3200" kern="0" dirty="0" smtClean="0">
                <a:solidFill>
                  <a:srgbClr val="C00000"/>
                </a:solidFill>
              </a:rPr>
              <a:t>^</a:t>
            </a:r>
            <a:r>
              <a:rPr lang="en-US" sz="3200" kern="0" dirty="0" smtClean="0">
                <a:solidFill>
                  <a:srgbClr val="C00000"/>
                </a:solidFill>
              </a:rPr>
              <a:t>=“http://”]</a:t>
            </a:r>
            <a:r>
              <a:rPr lang="en-US" sz="3200" kern="0" dirty="0" smtClean="0">
                <a:solidFill>
                  <a:schemeClr val="tx1"/>
                </a:solidFill>
              </a:rPr>
              <a:t> </a:t>
            </a:r>
            <a:r>
              <a:rPr lang="en-US" sz="3200" kern="0" dirty="0" smtClean="0">
                <a:solidFill>
                  <a:schemeClr val="tx1"/>
                </a:solidFill>
              </a:rPr>
              <a:t>{ … }</a:t>
            </a:r>
          </a:p>
          <a:p>
            <a:pPr lvl="0" algn="l" eaLnBrk="0" hangingPunct="0"/>
            <a:r>
              <a:rPr lang="en-US" sz="3200" dirty="0" smtClean="0"/>
              <a:t> </a:t>
            </a:r>
          </a:p>
          <a:p>
            <a:pPr lvl="0" algn="l" eaLnBrk="0" hangingPunct="0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09412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65200" y="1828800"/>
            <a:ext cx="14630400" cy="6491288"/>
          </a:xfrm>
          <a:prstGeom prst="rect">
            <a:avLst/>
          </a:prstGeom>
        </p:spPr>
        <p:txBody>
          <a:bodyPr lIns="91440" tIns="45721" rIns="91440" bIns="45721"/>
          <a:lstStyle/>
          <a:p>
            <a:pPr algn="l" eaLnBrk="0" hangingPunct="0">
              <a:lnSpc>
                <a:spcPct val="150000"/>
              </a:lnSpc>
            </a:pPr>
            <a:r>
              <a:rPr lang="en-US" sz="3200" kern="0" dirty="0" smtClean="0">
                <a:solidFill>
                  <a:schemeClr val="bg2"/>
                </a:solidFill>
              </a:rPr>
              <a:t>Overview</a:t>
            </a:r>
            <a:endParaRPr lang="en-US" sz="3200" kern="0" dirty="0" smtClean="0">
              <a:solidFill>
                <a:schemeClr val="bg2"/>
              </a:solidFill>
            </a:endParaRPr>
          </a:p>
          <a:p>
            <a:pPr lvl="0" algn="l" eaLnBrk="0" hangingPunct="0"/>
            <a:endParaRPr lang="en-US" sz="320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0" algn="l" eaLnBrk="0" hangingPunct="0"/>
            <a:r>
              <a:rPr lang="en-US" sz="3200" dirty="0" smtClean="0"/>
              <a:t>[</a:t>
            </a:r>
            <a:r>
              <a:rPr lang="en-US" sz="3200" dirty="0" err="1" smtClean="0"/>
              <a:t>attr</a:t>
            </a:r>
            <a:r>
              <a:rPr lang="en-US" sz="3200" dirty="0" smtClean="0"/>
              <a:t>$="</a:t>
            </a:r>
            <a:r>
              <a:rPr lang="en-US" sz="3200" dirty="0" smtClean="0"/>
              <a:t>value"] </a:t>
            </a:r>
            <a:endParaRPr lang="en-US" sz="3200" dirty="0" smtClean="0"/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Attribute </a:t>
            </a:r>
            <a:r>
              <a:rPr lang="en-US" sz="3200" dirty="0" smtClean="0"/>
              <a:t>ends with certain </a:t>
            </a:r>
            <a:r>
              <a:rPr lang="en-US" sz="3200" dirty="0" smtClean="0"/>
              <a:t>value</a:t>
            </a:r>
          </a:p>
          <a:p>
            <a:pPr lvl="0" algn="l" eaLnBrk="0" hangingPunct="0"/>
            <a:endParaRPr lang="en-US" sz="3200" dirty="0" smtClean="0"/>
          </a:p>
          <a:p>
            <a:pPr algn="l" eaLnBrk="0" hangingPunct="0"/>
            <a:r>
              <a:rPr lang="en-US" sz="3200" kern="0" dirty="0" smtClean="0">
                <a:solidFill>
                  <a:schemeClr val="bg2"/>
                </a:solidFill>
              </a:rPr>
              <a:t>Example</a:t>
            </a: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HTML: &lt;a </a:t>
            </a:r>
            <a:r>
              <a:rPr lang="en-US" sz="3200" kern="0" dirty="0" err="1" smtClean="0">
                <a:solidFill>
                  <a:schemeClr val="tx1"/>
                </a:solidFill>
              </a:rPr>
              <a:t>href</a:t>
            </a:r>
            <a:r>
              <a:rPr lang="en-US" sz="3200" kern="0" dirty="0" smtClean="0">
                <a:solidFill>
                  <a:schemeClr val="tx1"/>
                </a:solidFill>
              </a:rPr>
              <a:t>=“http://www.myawesomewebsite</a:t>
            </a:r>
            <a:r>
              <a:rPr lang="en-US" sz="3200" b="1" kern="0" dirty="0" smtClean="0">
                <a:solidFill>
                  <a:srgbClr val="C00000"/>
                </a:solidFill>
              </a:rPr>
              <a:t>.com</a:t>
            </a:r>
            <a:r>
              <a:rPr lang="en-US" sz="3200" kern="0" dirty="0" smtClean="0">
                <a:solidFill>
                  <a:schemeClr val="tx1"/>
                </a:solidFill>
              </a:rPr>
              <a:t>”&gt; … &lt;/a&gt;</a:t>
            </a: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CSS: </a:t>
            </a:r>
            <a:r>
              <a:rPr lang="en-US" sz="3200" kern="0" dirty="0" smtClean="0">
                <a:solidFill>
                  <a:schemeClr val="tx1"/>
                </a:solidFill>
              </a:rPr>
              <a:t>a</a:t>
            </a:r>
            <a:r>
              <a:rPr lang="en-US" sz="3200" kern="0" dirty="0" smtClean="0">
                <a:solidFill>
                  <a:srgbClr val="C00000"/>
                </a:solidFill>
              </a:rPr>
              <a:t>[</a:t>
            </a:r>
            <a:r>
              <a:rPr lang="en-US" sz="3200" kern="0" dirty="0" err="1" smtClean="0">
                <a:solidFill>
                  <a:srgbClr val="C00000"/>
                </a:solidFill>
              </a:rPr>
              <a:t>href</a:t>
            </a:r>
            <a:r>
              <a:rPr lang="en-US" sz="3200" kern="0" dirty="0" smtClean="0">
                <a:solidFill>
                  <a:srgbClr val="C00000"/>
                </a:solidFill>
              </a:rPr>
              <a:t>$=“.com”]</a:t>
            </a:r>
            <a:r>
              <a:rPr lang="en-US" sz="3200" kern="0" dirty="0" smtClean="0">
                <a:solidFill>
                  <a:schemeClr val="tx1"/>
                </a:solidFill>
              </a:rPr>
              <a:t> </a:t>
            </a:r>
            <a:r>
              <a:rPr lang="en-US" sz="3200" kern="0" dirty="0" smtClean="0">
                <a:solidFill>
                  <a:schemeClr val="tx1"/>
                </a:solidFill>
              </a:rPr>
              <a:t>{ … }</a:t>
            </a:r>
          </a:p>
          <a:p>
            <a:pPr lvl="0" algn="l" eaLnBrk="0" hangingPunct="0"/>
            <a:r>
              <a:rPr lang="en-US" sz="3200" dirty="0" smtClean="0"/>
              <a:t> </a:t>
            </a:r>
          </a:p>
          <a:p>
            <a:pPr lvl="0" algn="l" eaLnBrk="0" hangingPunct="0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09412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65200" y="1828800"/>
            <a:ext cx="14630400" cy="6491288"/>
          </a:xfrm>
          <a:prstGeom prst="rect">
            <a:avLst/>
          </a:prstGeom>
        </p:spPr>
        <p:txBody>
          <a:bodyPr lIns="91440" tIns="45721" rIns="91440" bIns="45721"/>
          <a:lstStyle/>
          <a:p>
            <a:pPr algn="l" eaLnBrk="0" hangingPunct="0">
              <a:lnSpc>
                <a:spcPct val="150000"/>
              </a:lnSpc>
            </a:pPr>
            <a:r>
              <a:rPr lang="en-US" sz="3200" kern="0" dirty="0" smtClean="0">
                <a:solidFill>
                  <a:schemeClr val="bg2"/>
                </a:solidFill>
              </a:rPr>
              <a:t>Overview</a:t>
            </a:r>
            <a:endParaRPr lang="en-US" sz="3200" kern="0" dirty="0" smtClean="0">
              <a:solidFill>
                <a:schemeClr val="bg2"/>
              </a:solidFill>
            </a:endParaRPr>
          </a:p>
          <a:p>
            <a:pPr lvl="0" algn="l" eaLnBrk="0" hangingPunct="0"/>
            <a:endParaRPr lang="en-US" sz="320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0" algn="l" eaLnBrk="0" hangingPunct="0"/>
            <a:r>
              <a:rPr lang="en-US" sz="3200" dirty="0" smtClean="0"/>
              <a:t>[</a:t>
            </a:r>
            <a:r>
              <a:rPr lang="en-US" sz="3200" dirty="0" err="1" smtClean="0"/>
              <a:t>attr</a:t>
            </a:r>
            <a:r>
              <a:rPr lang="en-US" sz="3200" dirty="0" smtClean="0"/>
              <a:t>~="</a:t>
            </a:r>
            <a:r>
              <a:rPr lang="en-US" sz="3200" dirty="0" smtClean="0"/>
              <a:t>value"] </a:t>
            </a:r>
            <a:endParaRPr lang="en-US" sz="3200" dirty="0" smtClean="0"/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Attribute </a:t>
            </a:r>
            <a:r>
              <a:rPr lang="en-US" sz="3200" dirty="0" smtClean="0"/>
              <a:t>is within a space </a:t>
            </a:r>
            <a:r>
              <a:rPr lang="en-US" sz="3200" dirty="0" smtClean="0"/>
              <a:t>separated list</a:t>
            </a:r>
          </a:p>
          <a:p>
            <a:pPr lvl="0" algn="l" eaLnBrk="0" hangingPunct="0"/>
            <a:endParaRPr lang="en-US" sz="3200" dirty="0" smtClean="0"/>
          </a:p>
          <a:p>
            <a:pPr algn="l" eaLnBrk="0" hangingPunct="0"/>
            <a:r>
              <a:rPr lang="en-US" sz="3200" kern="0" dirty="0" smtClean="0">
                <a:solidFill>
                  <a:schemeClr val="bg2"/>
                </a:solidFill>
              </a:rPr>
              <a:t>Example</a:t>
            </a: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HTML: </a:t>
            </a:r>
            <a:r>
              <a:rPr lang="en-US" sz="3200" kern="0" dirty="0" smtClean="0">
                <a:solidFill>
                  <a:schemeClr val="tx1"/>
                </a:solidFill>
              </a:rPr>
              <a:t>&lt;a </a:t>
            </a:r>
            <a:r>
              <a:rPr lang="en-US" sz="3200" kern="0" dirty="0" err="1" smtClean="0">
                <a:solidFill>
                  <a:schemeClr val="tx1"/>
                </a:solidFill>
              </a:rPr>
              <a:t>href</a:t>
            </a:r>
            <a:r>
              <a:rPr lang="en-US" sz="3200" kern="0" dirty="0" smtClean="0">
                <a:solidFill>
                  <a:schemeClr val="tx1"/>
                </a:solidFill>
              </a:rPr>
              <a:t>=“#” </a:t>
            </a:r>
            <a:r>
              <a:rPr lang="en-US" sz="3200" kern="0" dirty="0" err="1" smtClean="0">
                <a:solidFill>
                  <a:schemeClr val="tx1"/>
                </a:solidFill>
              </a:rPr>
              <a:t>rel</a:t>
            </a:r>
            <a:r>
              <a:rPr lang="en-US" sz="3200" kern="0" dirty="0" smtClean="0">
                <a:solidFill>
                  <a:schemeClr val="tx1"/>
                </a:solidFill>
              </a:rPr>
              <a:t>=“help </a:t>
            </a:r>
            <a:r>
              <a:rPr lang="en-US" sz="3200" b="1" kern="0" dirty="0" err="1" smtClean="0">
                <a:solidFill>
                  <a:srgbClr val="C00000"/>
                </a:solidFill>
              </a:rPr>
              <a:t>nofollow</a:t>
            </a:r>
            <a:r>
              <a:rPr lang="en-US" sz="3200" kern="0" dirty="0" smtClean="0">
                <a:solidFill>
                  <a:schemeClr val="tx1"/>
                </a:solidFill>
              </a:rPr>
              <a:t> </a:t>
            </a:r>
            <a:r>
              <a:rPr lang="en-US" sz="3200" kern="0" dirty="0" err="1" smtClean="0">
                <a:solidFill>
                  <a:schemeClr val="tx1"/>
                </a:solidFill>
              </a:rPr>
              <a:t>liscence</a:t>
            </a:r>
            <a:r>
              <a:rPr lang="en-US" sz="3200" kern="0" dirty="0" smtClean="0">
                <a:solidFill>
                  <a:schemeClr val="tx1"/>
                </a:solidFill>
              </a:rPr>
              <a:t>”&gt; </a:t>
            </a:r>
            <a:r>
              <a:rPr lang="en-US" sz="3200" kern="0" dirty="0" smtClean="0">
                <a:solidFill>
                  <a:schemeClr val="tx1"/>
                </a:solidFill>
              </a:rPr>
              <a:t>… </a:t>
            </a:r>
            <a:r>
              <a:rPr lang="en-US" sz="3200" kern="0" dirty="0" smtClean="0">
                <a:solidFill>
                  <a:schemeClr val="tx1"/>
                </a:solidFill>
              </a:rPr>
              <a:t>&lt;/a&gt;</a:t>
            </a:r>
            <a:endParaRPr lang="en-US" sz="3200" kern="0" dirty="0" smtClean="0">
              <a:solidFill>
                <a:schemeClr val="tx1"/>
              </a:solidFill>
            </a:endParaRP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CSS: </a:t>
            </a:r>
            <a:r>
              <a:rPr lang="en-US" sz="3200" kern="0" dirty="0" smtClean="0">
                <a:solidFill>
                  <a:schemeClr val="tx1"/>
                </a:solidFill>
              </a:rPr>
              <a:t>a</a:t>
            </a:r>
            <a:r>
              <a:rPr lang="en-US" sz="3200" kern="0" dirty="0" smtClean="0">
                <a:solidFill>
                  <a:srgbClr val="C00000"/>
                </a:solidFill>
              </a:rPr>
              <a:t>[</a:t>
            </a:r>
            <a:r>
              <a:rPr lang="en-US" sz="3200" kern="0" dirty="0" err="1" smtClean="0">
                <a:solidFill>
                  <a:srgbClr val="C00000"/>
                </a:solidFill>
              </a:rPr>
              <a:t>href</a:t>
            </a:r>
            <a:r>
              <a:rPr lang="en-US" sz="3200" kern="0" dirty="0" smtClean="0">
                <a:solidFill>
                  <a:srgbClr val="C00000"/>
                </a:solidFill>
              </a:rPr>
              <a:t>~=“</a:t>
            </a:r>
            <a:r>
              <a:rPr lang="en-US" sz="3200" kern="0" dirty="0" err="1" smtClean="0">
                <a:solidFill>
                  <a:srgbClr val="C00000"/>
                </a:solidFill>
              </a:rPr>
              <a:t>nofollow</a:t>
            </a:r>
            <a:r>
              <a:rPr lang="en-US" sz="3200" kern="0" dirty="0" smtClean="0">
                <a:solidFill>
                  <a:srgbClr val="C00000"/>
                </a:solidFill>
              </a:rPr>
              <a:t>”]</a:t>
            </a:r>
            <a:r>
              <a:rPr lang="en-US" sz="3200" kern="0" dirty="0" smtClean="0">
                <a:solidFill>
                  <a:schemeClr val="tx1"/>
                </a:solidFill>
              </a:rPr>
              <a:t> </a:t>
            </a:r>
            <a:r>
              <a:rPr lang="en-US" sz="3200" kern="0" dirty="0" smtClean="0">
                <a:solidFill>
                  <a:schemeClr val="tx1"/>
                </a:solidFill>
              </a:rPr>
              <a:t>{ … }</a:t>
            </a:r>
          </a:p>
          <a:p>
            <a:pPr lvl="0" algn="l" eaLnBrk="0" hangingPunct="0"/>
            <a:r>
              <a:rPr lang="en-US" sz="3200" dirty="0" smtClean="0"/>
              <a:t> </a:t>
            </a:r>
          </a:p>
          <a:p>
            <a:pPr lvl="0" algn="l" eaLnBrk="0" hangingPunct="0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09412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65200" y="1828800"/>
            <a:ext cx="14630400" cy="6491288"/>
          </a:xfrm>
          <a:prstGeom prst="rect">
            <a:avLst/>
          </a:prstGeom>
        </p:spPr>
        <p:txBody>
          <a:bodyPr lIns="91440" tIns="45721" rIns="91440" bIns="45721"/>
          <a:lstStyle/>
          <a:p>
            <a:pPr algn="l" eaLnBrk="0" hangingPunct="0">
              <a:lnSpc>
                <a:spcPct val="150000"/>
              </a:lnSpc>
            </a:pPr>
            <a:r>
              <a:rPr lang="en-US" sz="3200" kern="0" dirty="0" smtClean="0">
                <a:solidFill>
                  <a:schemeClr val="bg2"/>
                </a:solidFill>
              </a:rPr>
              <a:t>Overview</a:t>
            </a:r>
            <a:endParaRPr lang="en-US" sz="3200" kern="0" dirty="0" smtClean="0">
              <a:solidFill>
                <a:schemeClr val="bg2"/>
              </a:solidFill>
            </a:endParaRPr>
          </a:p>
          <a:p>
            <a:pPr lvl="0" algn="l" eaLnBrk="0" hangingPunct="0"/>
            <a:endParaRPr lang="en-US" sz="320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0" algn="l" eaLnBrk="0" hangingPunct="0"/>
            <a:r>
              <a:rPr lang="en-US" sz="3200" dirty="0" smtClean="0"/>
              <a:t>[</a:t>
            </a:r>
            <a:r>
              <a:rPr lang="en-US" sz="3200" dirty="0" smtClean="0"/>
              <a:t>first-</a:t>
            </a:r>
            <a:r>
              <a:rPr lang="en-US" sz="3200" dirty="0" err="1" smtClean="0"/>
              <a:t>attr</a:t>
            </a:r>
            <a:r>
              <a:rPr lang="en-US" sz="3200" dirty="0" smtClean="0"/>
              <a:t>="value"] [second-</a:t>
            </a:r>
            <a:r>
              <a:rPr lang="en-US" sz="3200" dirty="0" err="1" smtClean="0"/>
              <a:t>attr</a:t>
            </a:r>
            <a:r>
              <a:rPr lang="en-US" sz="3200" dirty="0" smtClean="0"/>
              <a:t>^="value"] </a:t>
            </a:r>
            <a:endParaRPr lang="en-US" sz="3200" dirty="0" smtClean="0"/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Multiple </a:t>
            </a:r>
            <a:r>
              <a:rPr lang="en-US" sz="3200" dirty="0" smtClean="0"/>
              <a:t>attribute </a:t>
            </a:r>
            <a:r>
              <a:rPr lang="en-US" sz="3200" dirty="0" smtClean="0"/>
              <a:t>matches.</a:t>
            </a:r>
          </a:p>
          <a:p>
            <a:pPr lvl="0" algn="l" eaLnBrk="0" hangingPunct="0"/>
            <a:endParaRPr lang="en-US" sz="3200" dirty="0" smtClean="0"/>
          </a:p>
          <a:p>
            <a:pPr algn="l" eaLnBrk="0" hangingPunct="0"/>
            <a:r>
              <a:rPr lang="en-US" sz="3200" kern="0" dirty="0" smtClean="0">
                <a:solidFill>
                  <a:schemeClr val="bg2"/>
                </a:solidFill>
              </a:rPr>
              <a:t>Example</a:t>
            </a: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HTML: &lt;a </a:t>
            </a:r>
            <a:r>
              <a:rPr lang="en-US" sz="3200" kern="0" dirty="0" err="1" smtClean="0">
                <a:solidFill>
                  <a:schemeClr val="tx1"/>
                </a:solidFill>
              </a:rPr>
              <a:t>rel</a:t>
            </a:r>
            <a:r>
              <a:rPr lang="en-US" sz="3200" kern="0" dirty="0" smtClean="0">
                <a:solidFill>
                  <a:schemeClr val="tx1"/>
                </a:solidFill>
              </a:rPr>
              <a:t>=“</a:t>
            </a:r>
            <a:r>
              <a:rPr lang="en-US" sz="3200" kern="0" dirty="0" err="1" smtClean="0">
                <a:solidFill>
                  <a:schemeClr val="tx1"/>
                </a:solidFill>
              </a:rPr>
              <a:t>nofollow</a:t>
            </a:r>
            <a:r>
              <a:rPr lang="en-US" sz="3200" kern="0" dirty="0" smtClean="0">
                <a:solidFill>
                  <a:schemeClr val="tx1"/>
                </a:solidFill>
              </a:rPr>
              <a:t>” title=“Find out more about artichokes”&gt; </a:t>
            </a:r>
            <a:r>
              <a:rPr lang="en-US" sz="3200" kern="0" dirty="0" smtClean="0">
                <a:solidFill>
                  <a:schemeClr val="tx1"/>
                </a:solidFill>
              </a:rPr>
              <a:t>… &lt;/a&gt;</a:t>
            </a: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CSS: </a:t>
            </a:r>
            <a:r>
              <a:rPr lang="en-US" sz="3200" kern="0" dirty="0" smtClean="0">
                <a:solidFill>
                  <a:schemeClr val="tx1"/>
                </a:solidFill>
              </a:rPr>
              <a:t>a</a:t>
            </a:r>
            <a:r>
              <a:rPr lang="en-US" sz="3200" kern="0" dirty="0" smtClean="0">
                <a:solidFill>
                  <a:srgbClr val="C00000"/>
                </a:solidFill>
              </a:rPr>
              <a:t>[</a:t>
            </a:r>
            <a:r>
              <a:rPr lang="en-US" sz="3200" kern="0" dirty="0" err="1" smtClean="0">
                <a:solidFill>
                  <a:srgbClr val="C00000"/>
                </a:solidFill>
              </a:rPr>
              <a:t>rel</a:t>
            </a:r>
            <a:r>
              <a:rPr lang="en-US" sz="3200" kern="0" dirty="0" smtClean="0">
                <a:solidFill>
                  <a:srgbClr val="C00000"/>
                </a:solidFill>
              </a:rPr>
              <a:t>=“</a:t>
            </a:r>
            <a:r>
              <a:rPr lang="en-US" sz="3200" kern="0" dirty="0" err="1" smtClean="0">
                <a:solidFill>
                  <a:srgbClr val="C00000"/>
                </a:solidFill>
              </a:rPr>
              <a:t>nofollow</a:t>
            </a:r>
            <a:r>
              <a:rPr lang="en-US" sz="3200" kern="0" dirty="0" smtClean="0">
                <a:solidFill>
                  <a:srgbClr val="C00000"/>
                </a:solidFill>
              </a:rPr>
              <a:t>”]</a:t>
            </a:r>
            <a:r>
              <a:rPr lang="en-US" sz="3200" kern="0" dirty="0" smtClean="0">
                <a:solidFill>
                  <a:schemeClr val="tx1"/>
                </a:solidFill>
              </a:rPr>
              <a:t> </a:t>
            </a:r>
            <a:r>
              <a:rPr lang="en-US" sz="3200" kern="0" dirty="0" smtClean="0">
                <a:solidFill>
                  <a:schemeClr val="accent1"/>
                </a:solidFill>
              </a:rPr>
              <a:t>[title=“artichokes”]</a:t>
            </a:r>
            <a:r>
              <a:rPr lang="en-US" sz="3200" kern="0" dirty="0" smtClean="0">
                <a:solidFill>
                  <a:srgbClr val="C00000"/>
                </a:solidFill>
              </a:rPr>
              <a:t> </a:t>
            </a:r>
            <a:r>
              <a:rPr lang="en-US" sz="3200" kern="0" dirty="0" smtClean="0">
                <a:solidFill>
                  <a:schemeClr val="tx1"/>
                </a:solidFill>
              </a:rPr>
              <a:t>{ </a:t>
            </a:r>
            <a:r>
              <a:rPr lang="en-US" sz="3200" kern="0" dirty="0" smtClean="0">
                <a:solidFill>
                  <a:schemeClr val="tx1"/>
                </a:solidFill>
              </a:rPr>
              <a:t>… }</a:t>
            </a:r>
          </a:p>
          <a:p>
            <a:pPr lvl="0" algn="l" eaLnBrk="0" hangingPunct="0"/>
            <a:endParaRPr lang="en-US" sz="3200" kern="0" dirty="0" smtClean="0">
              <a:solidFill>
                <a:schemeClr val="tx1"/>
              </a:solidFill>
            </a:endParaRPr>
          </a:p>
          <a:p>
            <a:pPr lvl="1" algn="l" eaLnBrk="0" hangingPunct="0"/>
            <a:endParaRPr lang="en-US" sz="250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09412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65200" y="1828800"/>
            <a:ext cx="14630400" cy="6491288"/>
          </a:xfrm>
          <a:prstGeom prst="rect">
            <a:avLst/>
          </a:prstGeom>
        </p:spPr>
        <p:txBody>
          <a:bodyPr lIns="91440" tIns="45721" rIns="91440" bIns="45721"/>
          <a:lstStyle/>
          <a:p>
            <a:pPr algn="l" eaLnBrk="0" hangingPunct="0">
              <a:lnSpc>
                <a:spcPct val="150000"/>
              </a:lnSpc>
            </a:pPr>
            <a:r>
              <a:rPr lang="en-US" sz="3200" kern="0" dirty="0" smtClean="0">
                <a:solidFill>
                  <a:schemeClr val="bg2"/>
                </a:solidFill>
              </a:rPr>
              <a:t>Overview</a:t>
            </a:r>
            <a:endParaRPr lang="en-US" sz="3200" kern="0" dirty="0" smtClean="0">
              <a:solidFill>
                <a:schemeClr val="bg2"/>
              </a:solidFill>
            </a:endParaRPr>
          </a:p>
          <a:p>
            <a:pPr lvl="0" algn="l" eaLnBrk="0" hangingPunct="0"/>
            <a:endParaRPr lang="en-US" sz="320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0" algn="l" eaLnBrk="0" hangingPunct="0"/>
            <a:r>
              <a:rPr lang="en-US" sz="3200" dirty="0" smtClean="0"/>
              <a:t>[</a:t>
            </a:r>
            <a:r>
              <a:rPr lang="en-US" sz="3200" dirty="0" err="1" smtClean="0"/>
              <a:t>attr</a:t>
            </a:r>
            <a:r>
              <a:rPr lang="en-US" sz="3200" dirty="0" smtClean="0"/>
              <a:t>|="</a:t>
            </a:r>
            <a:r>
              <a:rPr lang="en-US" sz="3200" dirty="0" smtClean="0"/>
              <a:t>value"] </a:t>
            </a:r>
            <a:endParaRPr lang="en-US" sz="3200" dirty="0" smtClean="0"/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Attribute </a:t>
            </a:r>
            <a:r>
              <a:rPr lang="en-US" sz="3200" dirty="0" smtClean="0"/>
              <a:t>is within a dash </a:t>
            </a:r>
            <a:r>
              <a:rPr lang="en-US" sz="3200" dirty="0" smtClean="0"/>
              <a:t>separated list</a:t>
            </a:r>
          </a:p>
          <a:p>
            <a:pPr lvl="0" algn="l" eaLnBrk="0" hangingPunct="0"/>
            <a:endParaRPr lang="en-US" sz="3200" dirty="0" smtClean="0"/>
          </a:p>
          <a:p>
            <a:pPr algn="l" eaLnBrk="0" hangingPunct="0"/>
            <a:r>
              <a:rPr lang="en-US" sz="3200" kern="0" dirty="0" smtClean="0">
                <a:solidFill>
                  <a:schemeClr val="bg2"/>
                </a:solidFill>
              </a:rPr>
              <a:t>Example</a:t>
            </a: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HTML: &lt;a </a:t>
            </a:r>
            <a:r>
              <a:rPr lang="en-US" sz="3200" kern="0" dirty="0" err="1" smtClean="0">
                <a:solidFill>
                  <a:schemeClr val="tx1"/>
                </a:solidFill>
              </a:rPr>
              <a:t>href</a:t>
            </a:r>
            <a:r>
              <a:rPr lang="en-US" sz="3200" kern="0" dirty="0" smtClean="0">
                <a:solidFill>
                  <a:schemeClr val="tx1"/>
                </a:solidFill>
              </a:rPr>
              <a:t>=“#” </a:t>
            </a:r>
            <a:r>
              <a:rPr lang="en-US" sz="3200" kern="0" dirty="0" err="1" smtClean="0">
                <a:solidFill>
                  <a:schemeClr val="tx1"/>
                </a:solidFill>
              </a:rPr>
              <a:t>rel</a:t>
            </a:r>
            <a:r>
              <a:rPr lang="en-US" sz="3200" kern="0" dirty="0" smtClean="0">
                <a:solidFill>
                  <a:schemeClr val="tx1"/>
                </a:solidFill>
              </a:rPr>
              <a:t>=“help-</a:t>
            </a:r>
            <a:r>
              <a:rPr lang="en-US" sz="3200" kern="0" dirty="0" err="1" smtClean="0">
                <a:solidFill>
                  <a:schemeClr val="tx1"/>
                </a:solidFill>
              </a:rPr>
              <a:t>nofollow</a:t>
            </a:r>
            <a:r>
              <a:rPr lang="en-US" sz="3200" kern="0" dirty="0" smtClean="0">
                <a:solidFill>
                  <a:schemeClr val="tx1"/>
                </a:solidFill>
              </a:rPr>
              <a:t>-</a:t>
            </a:r>
            <a:r>
              <a:rPr lang="en-US" sz="3200" b="1" kern="0" dirty="0" err="1" smtClean="0">
                <a:solidFill>
                  <a:srgbClr val="C00000"/>
                </a:solidFill>
              </a:rPr>
              <a:t>liscence</a:t>
            </a:r>
            <a:r>
              <a:rPr lang="en-US" sz="3200" kern="0" dirty="0" smtClean="0">
                <a:solidFill>
                  <a:schemeClr val="tx1"/>
                </a:solidFill>
              </a:rPr>
              <a:t>”&gt; </a:t>
            </a:r>
            <a:r>
              <a:rPr lang="en-US" sz="3200" kern="0" dirty="0" smtClean="0">
                <a:solidFill>
                  <a:schemeClr val="tx1"/>
                </a:solidFill>
              </a:rPr>
              <a:t>… &lt;/a&gt;</a:t>
            </a: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CSS: </a:t>
            </a:r>
            <a:r>
              <a:rPr lang="en-US" sz="3200" kern="0" dirty="0" smtClean="0">
                <a:solidFill>
                  <a:schemeClr val="tx1"/>
                </a:solidFill>
              </a:rPr>
              <a:t>a</a:t>
            </a:r>
            <a:r>
              <a:rPr lang="en-US" sz="3200" kern="0" dirty="0" smtClean="0">
                <a:solidFill>
                  <a:srgbClr val="C00000"/>
                </a:solidFill>
              </a:rPr>
              <a:t>[</a:t>
            </a:r>
            <a:r>
              <a:rPr lang="en-US" sz="3200" kern="0" dirty="0" err="1" smtClean="0">
                <a:solidFill>
                  <a:srgbClr val="C00000"/>
                </a:solidFill>
              </a:rPr>
              <a:t>rel</a:t>
            </a:r>
            <a:r>
              <a:rPr lang="en-US" sz="3200" kern="0" dirty="0" smtClean="0">
                <a:solidFill>
                  <a:srgbClr val="C00000"/>
                </a:solidFill>
              </a:rPr>
              <a:t>|=“</a:t>
            </a:r>
            <a:r>
              <a:rPr lang="en-US" sz="3200" kern="0" dirty="0" err="1" smtClean="0">
                <a:solidFill>
                  <a:srgbClr val="C00000"/>
                </a:solidFill>
              </a:rPr>
              <a:t>liscence</a:t>
            </a:r>
            <a:r>
              <a:rPr lang="en-US" sz="3200" kern="0" dirty="0" smtClean="0">
                <a:solidFill>
                  <a:srgbClr val="C00000"/>
                </a:solidFill>
              </a:rPr>
              <a:t>”]</a:t>
            </a:r>
            <a:r>
              <a:rPr lang="en-US" sz="3200" kern="0" dirty="0" smtClean="0">
                <a:solidFill>
                  <a:schemeClr val="tx1"/>
                </a:solidFill>
              </a:rPr>
              <a:t> </a:t>
            </a:r>
            <a:r>
              <a:rPr lang="en-US" sz="3200" kern="0" dirty="0" smtClean="0">
                <a:solidFill>
                  <a:schemeClr val="tx1"/>
                </a:solidFill>
              </a:rPr>
              <a:t>{ … </a:t>
            </a:r>
            <a:r>
              <a:rPr lang="en-US" sz="3200" kern="0" dirty="0" smtClean="0">
                <a:solidFill>
                  <a:schemeClr val="tx1"/>
                </a:solidFill>
              </a:rPr>
              <a:t>}</a:t>
            </a:r>
          </a:p>
          <a:p>
            <a:pPr algn="l" eaLnBrk="0" hangingPunct="0"/>
            <a:endParaRPr lang="en-US" sz="3200" kern="0" dirty="0" smtClean="0">
              <a:solidFill>
                <a:schemeClr val="tx1"/>
              </a:solidFill>
            </a:endParaRPr>
          </a:p>
          <a:p>
            <a:pPr lvl="0" algn="l" eaLnBrk="0" hangingPunct="0"/>
            <a:r>
              <a:rPr lang="en-US" sz="1600" dirty="0" smtClean="0"/>
              <a:t>Note: Same as [</a:t>
            </a:r>
            <a:r>
              <a:rPr lang="en-US" sz="1600" dirty="0" err="1" smtClean="0"/>
              <a:t>attr</a:t>
            </a:r>
            <a:r>
              <a:rPr lang="en-US" sz="1600" dirty="0" smtClean="0"/>
              <a:t>^="</a:t>
            </a:r>
            <a:r>
              <a:rPr lang="en-US" sz="1600" dirty="0" smtClean="0"/>
              <a:t>value"] </a:t>
            </a:r>
          </a:p>
          <a:p>
            <a:pPr algn="l" eaLnBrk="0" hangingPunct="0"/>
            <a:endParaRPr lang="en-US" sz="3200" kern="0" dirty="0" smtClean="0">
              <a:solidFill>
                <a:schemeClr val="tx1"/>
              </a:solidFill>
            </a:endParaRPr>
          </a:p>
          <a:p>
            <a:pPr lvl="0" algn="l" eaLnBrk="0" hangingPunct="0"/>
            <a:r>
              <a:rPr lang="en-US" sz="3200" dirty="0" smtClean="0"/>
              <a:t> </a:t>
            </a:r>
          </a:p>
          <a:p>
            <a:pPr lvl="0" algn="l" eaLnBrk="0" hangingPunct="0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09412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4000" y="3657600"/>
            <a:ext cx="10683875" cy="841375"/>
          </a:xfrm>
        </p:spPr>
        <p:txBody>
          <a:bodyPr/>
          <a:lstStyle/>
          <a:p>
            <a:r>
              <a:rPr lang="en-US" dirty="0" smtClean="0"/>
              <a:t>Go forth and make awesomeness!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4000" y="3657600"/>
            <a:ext cx="10683875" cy="841375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UI Super Friends, </a:t>
            </a:r>
            <a:r>
              <a:rPr lang="en-US" dirty="0" smtClean="0"/>
              <a:t>New York City, </a:t>
            </a:r>
            <a:r>
              <a:rPr lang="en-US" dirty="0" smtClean="0"/>
              <a:t>April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</p:spPr>
        <p:txBody>
          <a:bodyPr/>
          <a:lstStyle/>
          <a:p>
            <a:pPr marL="0" indent="0"/>
            <a:r>
              <a:rPr lang="en-US" sz="3600" dirty="0" smtClean="0"/>
              <a:t>What are they?</a:t>
            </a:r>
            <a:endParaRPr lang="en-US" sz="3600" dirty="0" smtClean="0"/>
          </a:p>
          <a:p>
            <a:pPr marL="0" indent="0"/>
            <a:endParaRPr lang="en-US" sz="3600" dirty="0" smtClean="0"/>
          </a:p>
          <a:p>
            <a:pPr lvl="0"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A powerful way to style our documents by giving us the ability to target</a:t>
            </a:r>
          </a:p>
          <a:p>
            <a:pPr lvl="0"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elements based on the attributes and values they contain.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65200" y="1828800"/>
            <a:ext cx="14630400" cy="6491288"/>
          </a:xfrm>
          <a:prstGeom prst="rect">
            <a:avLst/>
          </a:prstGeom>
        </p:spPr>
        <p:txBody>
          <a:bodyPr lIns="91440" tIns="45721" rIns="91440" bIns="45721"/>
          <a:lstStyle/>
          <a:p>
            <a:pPr lvl="0" algn="l" eaLnBrk="0" hangingPunct="0"/>
            <a:r>
              <a:rPr lang="en-US" sz="3200" kern="0" dirty="0" smtClean="0">
                <a:solidFill>
                  <a:schemeClr val="bg2"/>
                </a:solidFill>
                <a:latin typeface="+mn-lt"/>
                <a:ea typeface="+mn-ea"/>
              </a:rPr>
              <a:t>Example</a:t>
            </a:r>
          </a:p>
          <a:p>
            <a:pPr lvl="0" algn="l" eaLnBrk="0" hangingPunct="0"/>
            <a:endParaRPr lang="en-US" sz="320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0" algn="l" eaLnBrk="0" hangingPunct="0"/>
            <a:r>
              <a:rPr lang="en-US" sz="3200" dirty="0" smtClean="0"/>
              <a:t>HTML: </a:t>
            </a:r>
            <a:endParaRPr lang="en-US" sz="3200" dirty="0" smtClean="0"/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&lt;</a:t>
            </a:r>
            <a:r>
              <a:rPr lang="en-US" sz="3200" dirty="0" smtClean="0"/>
              <a:t>input type="text" placeholder="Enter Your Name"/&gt; </a:t>
            </a:r>
            <a:endParaRPr lang="en-US" sz="3200" dirty="0" smtClean="0"/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CSS</a:t>
            </a:r>
            <a:r>
              <a:rPr lang="en-US" sz="3200" dirty="0" smtClean="0"/>
              <a:t>: </a:t>
            </a:r>
            <a:endParaRPr lang="en-US" sz="3200" dirty="0" smtClean="0"/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input</a:t>
            </a:r>
            <a:r>
              <a:rPr lang="en-US" sz="3200" dirty="0" smtClean="0">
                <a:solidFill>
                  <a:srgbClr val="C00000"/>
                </a:solidFill>
              </a:rPr>
              <a:t>[type</a:t>
            </a:r>
            <a:r>
              <a:rPr lang="en-US" sz="3200" dirty="0" smtClean="0">
                <a:solidFill>
                  <a:srgbClr val="C00000"/>
                </a:solidFill>
              </a:rPr>
              <a:t>="text"]</a:t>
            </a:r>
            <a:r>
              <a:rPr lang="en-US" sz="3200" dirty="0" smtClean="0"/>
              <a:t> { </a:t>
            </a:r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color</a:t>
            </a:r>
            <a:r>
              <a:rPr lang="en-US" sz="3200" dirty="0" smtClean="0"/>
              <a:t>: red</a:t>
            </a:r>
            <a:r>
              <a:rPr lang="en-US" sz="3200" dirty="0" smtClean="0"/>
              <a:t>;</a:t>
            </a:r>
          </a:p>
          <a:p>
            <a:pPr lvl="0" algn="l" eaLnBrk="0" hangingPunct="0"/>
            <a:r>
              <a:rPr lang="en-US" sz="3200" dirty="0" smtClean="0"/>
              <a:t>}</a:t>
            </a:r>
            <a:endParaRPr lang="en-US" sz="3200" kern="0" dirty="0" smtClean="0">
              <a:solidFill>
                <a:srgbClr val="C00000"/>
              </a:solidFill>
            </a:endParaRPr>
          </a:p>
          <a:p>
            <a:pPr algn="l" eaLnBrk="0" hangingPunct="0"/>
            <a:endParaRPr lang="en-US" sz="2500" kern="0" dirty="0" smtClean="0">
              <a:solidFill>
                <a:schemeClr val="tx1"/>
              </a:solidFill>
            </a:endParaRPr>
          </a:p>
          <a:p>
            <a:pPr lvl="1" algn="l" eaLnBrk="0" hangingPunct="0"/>
            <a:endParaRPr lang="en-US" sz="250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09412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65200" y="1828800"/>
            <a:ext cx="14630400" cy="6491288"/>
          </a:xfrm>
          <a:prstGeom prst="rect">
            <a:avLst/>
          </a:prstGeom>
        </p:spPr>
        <p:txBody>
          <a:bodyPr lIns="91440" tIns="45721" rIns="91440" bIns="45721"/>
          <a:lstStyle/>
          <a:p>
            <a:pPr lvl="0" algn="l" eaLnBrk="0" hangingPunct="0"/>
            <a:r>
              <a:rPr lang="en-US" sz="3200" kern="0" dirty="0" smtClean="0">
                <a:solidFill>
                  <a:schemeClr val="bg2"/>
                </a:solidFill>
                <a:latin typeface="+mn-lt"/>
                <a:ea typeface="+mn-ea"/>
              </a:rPr>
              <a:t>Result</a:t>
            </a:r>
          </a:p>
          <a:p>
            <a:pPr lvl="0" algn="l" eaLnBrk="0" hangingPunct="0"/>
            <a:endParaRPr lang="en-US" sz="320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l" eaLnBrk="0" hangingPunct="0"/>
            <a:endParaRPr lang="en-US" sz="2500" kern="0" dirty="0" smtClean="0">
              <a:solidFill>
                <a:schemeClr val="tx1"/>
              </a:solidFill>
            </a:endParaRPr>
          </a:p>
          <a:p>
            <a:pPr lvl="1" algn="l" eaLnBrk="0" hangingPunct="0"/>
            <a:endParaRPr lang="en-US" sz="250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0800" y="3879850"/>
            <a:ext cx="5994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209412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65200" y="1828800"/>
            <a:ext cx="14630400" cy="6491288"/>
          </a:xfrm>
          <a:prstGeom prst="rect">
            <a:avLst/>
          </a:prstGeom>
        </p:spPr>
        <p:txBody>
          <a:bodyPr lIns="91440" tIns="45721" rIns="91440" bIns="45721"/>
          <a:lstStyle/>
          <a:p>
            <a:pPr algn="l" eaLnBrk="0" hangingPunct="0">
              <a:lnSpc>
                <a:spcPct val="250000"/>
              </a:lnSpc>
            </a:pPr>
            <a:r>
              <a:rPr lang="en-US" sz="2800" kern="0" dirty="0" smtClean="0">
                <a:solidFill>
                  <a:schemeClr val="bg2"/>
                </a:solidFill>
              </a:rPr>
              <a:t>Sweet! Tell me more…</a:t>
            </a:r>
          </a:p>
          <a:p>
            <a:pPr lvl="0" algn="l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Were first introduced </a:t>
            </a:r>
            <a:r>
              <a:rPr lang="en-US" sz="2800" dirty="0" smtClean="0"/>
              <a:t>in the CSS2 specification (so they have been around for </a:t>
            </a:r>
            <a:r>
              <a:rPr lang="en-US" sz="2800" i="1" dirty="0" smtClean="0"/>
              <a:t>years</a:t>
            </a:r>
            <a:r>
              <a:rPr lang="en-US" sz="2800" dirty="0" smtClean="0"/>
              <a:t>) </a:t>
            </a:r>
            <a:endParaRPr lang="en-US" sz="2800" dirty="0" smtClean="0"/>
          </a:p>
          <a:p>
            <a:pPr lvl="0" algn="l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Have </a:t>
            </a:r>
            <a:r>
              <a:rPr lang="en-US" sz="2800" dirty="0" smtClean="0"/>
              <a:t>not seen much usage due to Internet Explorer </a:t>
            </a:r>
            <a:r>
              <a:rPr lang="en-US" sz="2800" dirty="0" smtClean="0"/>
              <a:t>6</a:t>
            </a:r>
          </a:p>
          <a:p>
            <a:pPr lvl="0" algn="l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Work </a:t>
            </a:r>
            <a:r>
              <a:rPr lang="en-US" sz="2800" dirty="0" smtClean="0"/>
              <a:t>well in modern browsers (including Internet Explorer 7) </a:t>
            </a:r>
            <a:endParaRPr lang="en-US" sz="2800" dirty="0" smtClean="0"/>
          </a:p>
          <a:p>
            <a:pPr lvl="0" algn="l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Come </a:t>
            </a:r>
            <a:r>
              <a:rPr lang="en-US" sz="2800" dirty="0" smtClean="0"/>
              <a:t>in handy when you can't access mark-up </a:t>
            </a:r>
            <a:endParaRPr lang="en-US" sz="2800" dirty="0" smtClean="0"/>
          </a:p>
          <a:p>
            <a:pPr lvl="0" algn="l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Help </a:t>
            </a:r>
            <a:r>
              <a:rPr lang="en-US" sz="2800" dirty="0" smtClean="0"/>
              <a:t>reduce mark-up weight</a:t>
            </a:r>
            <a:endParaRPr lang="en-US" sz="2500" kern="0" dirty="0" smtClean="0">
              <a:solidFill>
                <a:schemeClr val="tx1"/>
              </a:solidFill>
            </a:endParaRPr>
          </a:p>
          <a:p>
            <a:pPr algn="l" eaLnBrk="0" hangingPunct="0"/>
            <a:endParaRPr lang="en-US" sz="2500" kern="0" dirty="0" smtClean="0">
              <a:solidFill>
                <a:schemeClr val="tx1"/>
              </a:solidFill>
            </a:endParaRPr>
          </a:p>
          <a:p>
            <a:pPr algn="l" eaLnBrk="0" hangingPunct="0"/>
            <a:endParaRPr lang="en-US" sz="2500" kern="0" dirty="0" smtClean="0">
              <a:solidFill>
                <a:schemeClr val="tx1"/>
              </a:solidFill>
            </a:endParaRPr>
          </a:p>
          <a:p>
            <a:pPr lvl="1" algn="l" eaLnBrk="0" hangingPunct="0"/>
            <a:endParaRPr lang="en-US" sz="250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09412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65200" y="1828800"/>
            <a:ext cx="14630400" cy="6491288"/>
          </a:xfrm>
          <a:prstGeom prst="rect">
            <a:avLst/>
          </a:prstGeom>
        </p:spPr>
        <p:txBody>
          <a:bodyPr lIns="91440" tIns="45721" rIns="91440" bIns="45721"/>
          <a:lstStyle/>
          <a:p>
            <a:pPr algn="l" eaLnBrk="0" hangingPunct="0">
              <a:lnSpc>
                <a:spcPct val="150000"/>
              </a:lnSpc>
            </a:pPr>
            <a:r>
              <a:rPr lang="en-US" sz="3200" kern="0" dirty="0" smtClean="0">
                <a:solidFill>
                  <a:schemeClr val="bg2"/>
                </a:solidFill>
              </a:rPr>
              <a:t>Overview</a:t>
            </a:r>
            <a:endParaRPr lang="en-US" sz="3200" kern="0" dirty="0" smtClean="0">
              <a:solidFill>
                <a:schemeClr val="bg2"/>
              </a:solidFill>
            </a:endParaRPr>
          </a:p>
          <a:p>
            <a:pPr lvl="0" algn="l" eaLnBrk="0" hangingPunct="0"/>
            <a:endParaRPr lang="en-US" sz="320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0" algn="l" eaLnBrk="0" hangingPunct="0"/>
            <a:r>
              <a:rPr lang="en-US" sz="3200" dirty="0" smtClean="0"/>
              <a:t>[</a:t>
            </a:r>
            <a:r>
              <a:rPr lang="en-US" sz="3200" dirty="0" err="1" smtClean="0"/>
              <a:t>attr</a:t>
            </a:r>
            <a:r>
              <a:rPr lang="en-US" sz="3200" dirty="0" smtClean="0"/>
              <a:t>] </a:t>
            </a:r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Targets specific attribute regardless of value</a:t>
            </a:r>
          </a:p>
          <a:p>
            <a:pPr lvl="0" algn="l" eaLnBrk="0" hangingPunct="0"/>
            <a:endParaRPr lang="en-US" sz="3200" dirty="0" smtClean="0"/>
          </a:p>
          <a:p>
            <a:pPr algn="l" eaLnBrk="0" hangingPunct="0"/>
            <a:r>
              <a:rPr lang="en-US" sz="3200" kern="0" dirty="0" smtClean="0">
                <a:solidFill>
                  <a:schemeClr val="bg2"/>
                </a:solidFill>
              </a:rPr>
              <a:t>Example</a:t>
            </a: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HTML: &lt;a </a:t>
            </a:r>
            <a:r>
              <a:rPr lang="en-US" sz="3200" kern="0" dirty="0" err="1" smtClean="0">
                <a:solidFill>
                  <a:schemeClr val="tx1"/>
                </a:solidFill>
              </a:rPr>
              <a:t>href</a:t>
            </a:r>
            <a:r>
              <a:rPr lang="en-US" sz="3200" kern="0" dirty="0" smtClean="0">
                <a:solidFill>
                  <a:schemeClr val="tx1"/>
                </a:solidFill>
              </a:rPr>
              <a:t>=“#” title=“My Awesome Web Page”&gt; … &lt;/a&gt;</a:t>
            </a:r>
            <a:endParaRPr lang="en-US" sz="3200" kern="0" dirty="0" smtClean="0">
              <a:solidFill>
                <a:schemeClr val="tx1"/>
              </a:solidFill>
            </a:endParaRP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CSS: a</a:t>
            </a:r>
            <a:r>
              <a:rPr lang="en-US" sz="3200" kern="0" dirty="0" smtClean="0">
                <a:solidFill>
                  <a:srgbClr val="C00000"/>
                </a:solidFill>
              </a:rPr>
              <a:t>[title]</a:t>
            </a:r>
            <a:r>
              <a:rPr lang="en-US" sz="3200" kern="0" dirty="0" smtClean="0">
                <a:solidFill>
                  <a:schemeClr val="tx1"/>
                </a:solidFill>
              </a:rPr>
              <a:t> { … }</a:t>
            </a:r>
            <a:endParaRPr lang="en-US" sz="3200" kern="0" dirty="0" smtClean="0">
              <a:solidFill>
                <a:schemeClr val="tx1"/>
              </a:solidFill>
            </a:endParaRPr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 </a:t>
            </a:r>
          </a:p>
          <a:p>
            <a:pPr lvl="0" algn="l" eaLnBrk="0" hangingPunct="0"/>
            <a:endParaRPr lang="en-US" sz="3200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09412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65200" y="1828800"/>
            <a:ext cx="14630400" cy="6491288"/>
          </a:xfrm>
          <a:prstGeom prst="rect">
            <a:avLst/>
          </a:prstGeom>
        </p:spPr>
        <p:txBody>
          <a:bodyPr lIns="91440" tIns="45721" rIns="91440" bIns="45721"/>
          <a:lstStyle/>
          <a:p>
            <a:pPr algn="l" eaLnBrk="0" hangingPunct="0">
              <a:lnSpc>
                <a:spcPct val="150000"/>
              </a:lnSpc>
            </a:pPr>
            <a:r>
              <a:rPr lang="en-US" sz="3200" kern="0" dirty="0" smtClean="0">
                <a:solidFill>
                  <a:schemeClr val="bg2"/>
                </a:solidFill>
              </a:rPr>
              <a:t>Overview</a:t>
            </a:r>
            <a:endParaRPr lang="en-US" sz="3200" kern="0" dirty="0" smtClean="0">
              <a:solidFill>
                <a:schemeClr val="bg2"/>
              </a:solidFill>
            </a:endParaRPr>
          </a:p>
          <a:p>
            <a:pPr lvl="0" algn="l" eaLnBrk="0" hangingPunct="0"/>
            <a:endParaRPr lang="en-US" sz="320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0" algn="l" eaLnBrk="0" hangingPunct="0"/>
            <a:r>
              <a:rPr lang="en-US" sz="3200" dirty="0" smtClean="0"/>
              <a:t>[</a:t>
            </a:r>
            <a:r>
              <a:rPr lang="en-US" sz="3200" dirty="0" err="1" smtClean="0"/>
              <a:t>attr</a:t>
            </a:r>
            <a:r>
              <a:rPr lang="en-US" sz="3200" dirty="0" smtClean="0"/>
              <a:t>="</a:t>
            </a:r>
            <a:r>
              <a:rPr lang="en-US" sz="3200" dirty="0" smtClean="0"/>
              <a:t>value"] </a:t>
            </a:r>
            <a:endParaRPr lang="en-US" sz="3200" dirty="0" smtClean="0"/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Attribute </a:t>
            </a:r>
            <a:r>
              <a:rPr lang="en-US" sz="3200" dirty="0" smtClean="0"/>
              <a:t>exactly equals </a:t>
            </a:r>
            <a:r>
              <a:rPr lang="en-US" sz="3200" dirty="0" smtClean="0"/>
              <a:t>value</a:t>
            </a:r>
          </a:p>
          <a:p>
            <a:pPr lvl="0" algn="l" eaLnBrk="0" hangingPunct="0"/>
            <a:endParaRPr lang="en-US" sz="3200" dirty="0" smtClean="0"/>
          </a:p>
          <a:p>
            <a:pPr algn="l" eaLnBrk="0" hangingPunct="0"/>
            <a:r>
              <a:rPr lang="en-US" sz="3200" kern="0" dirty="0" smtClean="0">
                <a:solidFill>
                  <a:schemeClr val="bg2"/>
                </a:solidFill>
              </a:rPr>
              <a:t>Example</a:t>
            </a: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HTML: </a:t>
            </a:r>
            <a:r>
              <a:rPr lang="en-US" sz="3200" kern="0" dirty="0" smtClean="0">
                <a:solidFill>
                  <a:schemeClr val="tx1"/>
                </a:solidFill>
              </a:rPr>
              <a:t>&lt;input type=“email”/&gt;</a:t>
            </a:r>
            <a:endParaRPr lang="en-US" sz="3200" kern="0" dirty="0" smtClean="0">
              <a:solidFill>
                <a:schemeClr val="tx1"/>
              </a:solidFill>
            </a:endParaRP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CSS: </a:t>
            </a:r>
            <a:r>
              <a:rPr lang="en-US" sz="3200" kern="0" dirty="0" smtClean="0">
                <a:solidFill>
                  <a:srgbClr val="C00000"/>
                </a:solidFill>
              </a:rPr>
              <a:t>input[type=“email”] { … }</a:t>
            </a:r>
          </a:p>
          <a:p>
            <a:pPr algn="l" eaLnBrk="0" hangingPunct="0"/>
            <a:endParaRPr lang="en-US" sz="2000" kern="0" dirty="0" smtClean="0">
              <a:solidFill>
                <a:schemeClr val="bg2"/>
              </a:solidFill>
            </a:endParaRPr>
          </a:p>
          <a:p>
            <a:pPr algn="l" eaLnBrk="0" hangingPunct="0"/>
            <a:endParaRPr lang="en-US" sz="2000" kern="0" dirty="0" smtClean="0">
              <a:solidFill>
                <a:schemeClr val="bg2"/>
              </a:solidFill>
            </a:endParaRPr>
          </a:p>
          <a:p>
            <a:pPr lvl="0" algn="l" eaLnBrk="0" hangingPunct="0"/>
            <a:endParaRPr lang="en-US" sz="2000" dirty="0" smtClean="0"/>
          </a:p>
          <a:p>
            <a:pPr lvl="0" algn="l" eaLnBrk="0" hangingPunct="0"/>
            <a:r>
              <a:rPr lang="en-US" sz="2000" dirty="0" smtClean="0"/>
              <a:t> </a:t>
            </a:r>
          </a:p>
          <a:p>
            <a:pPr lvl="0" algn="l" eaLnBrk="0" hangingPunct="0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09412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65200" y="1828800"/>
            <a:ext cx="14630400" cy="6491288"/>
          </a:xfrm>
          <a:prstGeom prst="rect">
            <a:avLst/>
          </a:prstGeom>
        </p:spPr>
        <p:txBody>
          <a:bodyPr lIns="91440" tIns="45721" rIns="91440" bIns="45721"/>
          <a:lstStyle/>
          <a:p>
            <a:pPr algn="l" eaLnBrk="0" hangingPunct="0">
              <a:lnSpc>
                <a:spcPct val="150000"/>
              </a:lnSpc>
            </a:pPr>
            <a:r>
              <a:rPr lang="en-US" sz="3200" kern="0" dirty="0" smtClean="0">
                <a:solidFill>
                  <a:schemeClr val="bg2"/>
                </a:solidFill>
              </a:rPr>
              <a:t>Overview</a:t>
            </a:r>
            <a:endParaRPr lang="en-US" sz="3200" kern="0" dirty="0" smtClean="0">
              <a:solidFill>
                <a:schemeClr val="bg2"/>
              </a:solidFill>
            </a:endParaRPr>
          </a:p>
          <a:p>
            <a:pPr lvl="0" algn="l" eaLnBrk="0" hangingPunct="0"/>
            <a:endParaRPr lang="en-US" sz="320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0" algn="l" eaLnBrk="0" hangingPunct="0"/>
            <a:r>
              <a:rPr lang="en-US" sz="3200" dirty="0" smtClean="0"/>
              <a:t>[</a:t>
            </a:r>
            <a:r>
              <a:rPr lang="en-US" sz="3200" dirty="0" err="1" smtClean="0"/>
              <a:t>attr</a:t>
            </a:r>
            <a:r>
              <a:rPr lang="en-US" sz="3200" dirty="0" smtClean="0"/>
              <a:t>*="</a:t>
            </a:r>
            <a:r>
              <a:rPr lang="en-US" sz="3200" dirty="0" smtClean="0"/>
              <a:t>value"] </a:t>
            </a:r>
            <a:endParaRPr lang="en-US" sz="3200" dirty="0" smtClean="0"/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Attribute </a:t>
            </a:r>
            <a:r>
              <a:rPr lang="en-US" sz="3200" dirty="0" smtClean="0"/>
              <a:t>contains certain </a:t>
            </a:r>
            <a:r>
              <a:rPr lang="en-US" sz="3200" dirty="0" smtClean="0"/>
              <a:t>value</a:t>
            </a:r>
          </a:p>
          <a:p>
            <a:pPr lvl="0" algn="l" eaLnBrk="0" hangingPunct="0"/>
            <a:endParaRPr lang="en-US" sz="3200" dirty="0" smtClean="0"/>
          </a:p>
          <a:p>
            <a:pPr algn="l" eaLnBrk="0" hangingPunct="0"/>
            <a:r>
              <a:rPr lang="en-US" sz="3200" kern="0" dirty="0" smtClean="0">
                <a:solidFill>
                  <a:schemeClr val="bg2"/>
                </a:solidFill>
              </a:rPr>
              <a:t>Example</a:t>
            </a: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HTML: &lt;a </a:t>
            </a:r>
            <a:r>
              <a:rPr lang="en-US" sz="3200" kern="0" dirty="0" err="1" smtClean="0">
                <a:solidFill>
                  <a:schemeClr val="tx1"/>
                </a:solidFill>
              </a:rPr>
              <a:t>href</a:t>
            </a:r>
            <a:r>
              <a:rPr lang="en-US" sz="3200" kern="0" dirty="0" smtClean="0">
                <a:solidFill>
                  <a:schemeClr val="tx1"/>
                </a:solidFill>
              </a:rPr>
              <a:t>=“http://www.my</a:t>
            </a:r>
            <a:r>
              <a:rPr lang="en-US" sz="3200" b="1" kern="0" dirty="0" smtClean="0">
                <a:solidFill>
                  <a:srgbClr val="C00000"/>
                </a:solidFill>
              </a:rPr>
              <a:t>awesome</a:t>
            </a:r>
            <a:r>
              <a:rPr lang="en-US" sz="3200" kern="0" dirty="0" smtClean="0">
                <a:solidFill>
                  <a:schemeClr val="tx1"/>
                </a:solidFill>
              </a:rPr>
              <a:t>website.com”&gt; … &lt;/a&gt;</a:t>
            </a:r>
            <a:endParaRPr lang="en-US" sz="3200" kern="0" dirty="0" smtClean="0">
              <a:solidFill>
                <a:schemeClr val="tx1"/>
              </a:solidFill>
            </a:endParaRPr>
          </a:p>
          <a:p>
            <a:pPr algn="l" eaLnBrk="0" hangingPunct="0"/>
            <a:endParaRPr lang="en-US" sz="3200" kern="0" dirty="0" smtClean="0">
              <a:solidFill>
                <a:schemeClr val="bg2"/>
              </a:solidFill>
            </a:endParaRPr>
          </a:p>
          <a:p>
            <a:pPr algn="l" eaLnBrk="0" hangingPunct="0"/>
            <a:r>
              <a:rPr lang="en-US" sz="3200" kern="0" dirty="0" smtClean="0">
                <a:solidFill>
                  <a:schemeClr val="tx1"/>
                </a:solidFill>
              </a:rPr>
              <a:t>CSS: a</a:t>
            </a:r>
            <a:r>
              <a:rPr lang="en-US" sz="3200" kern="0" dirty="0" smtClean="0">
                <a:solidFill>
                  <a:srgbClr val="C00000"/>
                </a:solidFill>
              </a:rPr>
              <a:t>[</a:t>
            </a:r>
            <a:r>
              <a:rPr lang="en-US" sz="3200" kern="0" dirty="0" err="1" smtClean="0">
                <a:solidFill>
                  <a:srgbClr val="C00000"/>
                </a:solidFill>
              </a:rPr>
              <a:t>href</a:t>
            </a:r>
            <a:r>
              <a:rPr lang="en-US" sz="3200" kern="0" dirty="0" smtClean="0">
                <a:solidFill>
                  <a:srgbClr val="C00000"/>
                </a:solidFill>
              </a:rPr>
              <a:t>*=“awesome”]</a:t>
            </a:r>
            <a:r>
              <a:rPr lang="en-US" sz="3200" kern="0" dirty="0" smtClean="0">
                <a:solidFill>
                  <a:schemeClr val="tx1"/>
                </a:solidFill>
              </a:rPr>
              <a:t> { … }</a:t>
            </a:r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endParaRPr lang="en-US" sz="3200" dirty="0" smtClean="0"/>
          </a:p>
          <a:p>
            <a:pPr lvl="0" algn="l" eaLnBrk="0" hangingPunct="0"/>
            <a:r>
              <a:rPr lang="en-US" sz="3200" dirty="0" smtClean="0"/>
              <a:t> </a:t>
            </a:r>
          </a:p>
          <a:p>
            <a:pPr lvl="0" algn="l" eaLnBrk="0" hangingPunct="0"/>
            <a:endParaRPr lang="en-US" sz="3200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09412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MG_" val="|0.56|12.47|23.73|28.58|39.24|47.14"/>
  <p:tag name="_TPSLAUTOTR_" val="54.241566"/>
  <p:tag name="_TPSLNARR_" val="2011 Open Enrollment_015.wav"/>
  <p:tag name="_TPSLAUTO_" val="1"/>
  <p:tag name="_TPSLREQ_" val="true"/>
  <p:tag name="_TPSLLOC_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MG_" val="|0.56|12.47|23.73|28.58|39.24|47.14"/>
  <p:tag name="_TPSLAUTOTR_" val="54.241566"/>
  <p:tag name="_TPSLNARR_" val="2011 Open Enrollment_015.wav"/>
  <p:tag name="_TPSLAUTO_" val="1"/>
  <p:tag name="_TPSLREQ_" val="true"/>
  <p:tag name="_TPSLLOC_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MG_" val="|0.56|12.47|23.73|28.58|39.24|47.14"/>
  <p:tag name="_TPSLAUTOTR_" val="54.241566"/>
  <p:tag name="_TPSLNARR_" val="2011 Open Enrollment_015.wav"/>
  <p:tag name="_TPSLAUTO_" val="1"/>
  <p:tag name="_TPSLREQ_" val="true"/>
  <p:tag name="_TPSLLOC_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MG_" val="|0.56|12.47|23.73|28.58|39.24|47.14"/>
  <p:tag name="_TPSLAUTOTR_" val="54.241566"/>
  <p:tag name="_TPSLNARR_" val="2011 Open Enrollment_015.wav"/>
  <p:tag name="_TPSLAUTO_" val="1"/>
  <p:tag name="_TPSLREQ_" val="true"/>
  <p:tag name="_TPSLLOC_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MG_" val="|0.56|12.47|23.73|28.58|39.24|47.14"/>
  <p:tag name="_TPSLAUTOTR_" val="54.241566"/>
  <p:tag name="_TPSLNARR_" val="2011 Open Enrollment_015.wav"/>
  <p:tag name="_TPSLAUTO_" val="1"/>
  <p:tag name="_TPSLREQ_" val="true"/>
  <p:tag name="_TPSLLOC_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MG_" val="|0.56|12.47|23.73|28.58|39.24|47.14"/>
  <p:tag name="_TPSLAUTOTR_" val="54.241566"/>
  <p:tag name="_TPSLNARR_" val="2011 Open Enrollment_015.wav"/>
  <p:tag name="_TPSLAUTO_" val="1"/>
  <p:tag name="_TPSLREQ_" val="true"/>
  <p:tag name="_TPSLLOC_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MG_" val="|0.56|12.47|23.73|28.58|39.24|47.14"/>
  <p:tag name="_TPSLAUTOTR_" val="54.241566"/>
  <p:tag name="_TPSLNARR_" val="2011 Open Enrollment_015.wav"/>
  <p:tag name="_TPSLAUTO_" val="1"/>
  <p:tag name="_TPSLREQ_" val="true"/>
  <p:tag name="_TPSLLOC_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MG_" val="|0.56|12.47|23.73|28.58|39.24|47.14"/>
  <p:tag name="_TPSLAUTOTR_" val="54.241566"/>
  <p:tag name="_TPSLNARR_" val="2011 Open Enrollment_015.wav"/>
  <p:tag name="_TPSLAUTO_" val="1"/>
  <p:tag name="_TPSLREQ_" val="true"/>
  <p:tag name="_TPSLLOC_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MG_" val="|0.56|12.47|23.73|28.58|39.24|47.14"/>
  <p:tag name="_TPSLAUTOTR_" val="54.241566"/>
  <p:tag name="_TPSLNARR_" val="2011 Open Enrollment_015.wav"/>
  <p:tag name="_TPSLAUTO_" val="1"/>
  <p:tag name="_TPSLREQ_" val="true"/>
  <p:tag name="_TPSLLOC_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MG_" val="|0.56|12.47|23.73|28.58|39.24|47.14"/>
  <p:tag name="_TPSLAUTOTR_" val="54.241566"/>
  <p:tag name="_TPSLNARR_" val="2011 Open Enrollment_015.wav"/>
  <p:tag name="_TPSLAUTO_" val="1"/>
  <p:tag name="_TPSLREQ_" val="true"/>
  <p:tag name="_TPSLLOC_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MG_" val="|0.56|12.47|23.73|28.58|39.24|47.14"/>
  <p:tag name="_TPSLAUTOTR_" val="54.241566"/>
  <p:tag name="_TPSLNARR_" val="2011 Open Enrollment_015.wav"/>
  <p:tag name="_TPSLAUTO_" val="1"/>
  <p:tag name="_TPSLREQ_" val="true"/>
  <p:tag name="_TPSLLOC_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MG_" val="|0.56|12.47|23.73|28.58|39.24|47.14"/>
  <p:tag name="_TPSLAUTOTR_" val="54.241566"/>
  <p:tag name="_TPSLNARR_" val="2011 Open Enrollment_015.wav"/>
  <p:tag name="_TPSLAUTO_" val="1"/>
  <p:tag name="_TPSLREQ_" val="true"/>
  <p:tag name="_TPSLLOC_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E5D1A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2D2D8A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Pages>0</Pages>
  <Words>494</Words>
  <Characters>0</Characters>
  <Application>Microsoft Office PowerPoint</Application>
  <PresentationFormat>Custom</PresentationFormat>
  <Lines>0</Lines>
  <Paragraphs>172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Title &amp; Subtitle</vt:lpstr>
      <vt:lpstr>Custom Design</vt:lpstr>
      <vt:lpstr>Slide 1</vt:lpstr>
      <vt:lpstr>Attribute Selectors</vt:lpstr>
      <vt:lpstr>Attribute Selectors</vt:lpstr>
      <vt:lpstr>Attribute Selectors</vt:lpstr>
      <vt:lpstr>Attribute Selectors</vt:lpstr>
      <vt:lpstr>Attribute Selectors</vt:lpstr>
      <vt:lpstr>Attribute Selectors</vt:lpstr>
      <vt:lpstr>Attribute Selectors</vt:lpstr>
      <vt:lpstr>Attribute Selectors</vt:lpstr>
      <vt:lpstr>Attribute Selectors</vt:lpstr>
      <vt:lpstr>Attribute Selectors</vt:lpstr>
      <vt:lpstr>Attribute Selectors</vt:lpstr>
      <vt:lpstr>Attribute Selectors</vt:lpstr>
      <vt:lpstr>Attribute Selectors</vt:lpstr>
      <vt:lpstr>Go forth and make awesomeness!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Michael Spellacy</cp:lastModifiedBy>
  <cp:revision>133</cp:revision>
  <dcterms:modified xsi:type="dcterms:W3CDTF">2012-04-03T19:49:04Z</dcterms:modified>
</cp:coreProperties>
</file>