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301" r:id="rId4"/>
    <p:sldId id="302" r:id="rId5"/>
    <p:sldId id="306" r:id="rId6"/>
    <p:sldId id="303" r:id="rId7"/>
    <p:sldId id="304" r:id="rId8"/>
    <p:sldId id="305" r:id="rId9"/>
    <p:sldId id="307" r:id="rId10"/>
    <p:sldId id="308" r:id="rId11"/>
    <p:sldId id="299" r:id="rId12"/>
  </p:sldIdLst>
  <p:sldSz cx="16256000" cy="9144000"/>
  <p:notesSz cx="6858000" cy="9144000"/>
  <p:defaultTextStyle>
    <a:defPPr>
      <a:defRPr lang="en-US"/>
    </a:defPPr>
    <a:lvl1pPr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1pPr>
    <a:lvl2pPr marL="457200"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2pPr>
    <a:lvl3pPr marL="914393"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3pPr>
    <a:lvl4pPr marL="1371589"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4pPr>
    <a:lvl5pPr marL="1828789"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5pPr>
    <a:lvl6pPr marL="2285983"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6pPr>
    <a:lvl7pPr marL="2743180"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7pPr>
    <a:lvl8pPr marL="3200378"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8pPr>
    <a:lvl9pPr marL="3657573"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6"/>
    <a:srgbClr val="808080"/>
    <a:srgbClr val="EE5D1A"/>
    <a:srgbClr val="666666"/>
    <a:srgbClr val="94BCBF"/>
    <a:srgbClr val="B9DADD"/>
    <a:srgbClr val="9A9A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7" autoAdjust="0"/>
    <p:restoredTop sz="99027" autoAdjust="0"/>
  </p:normalViewPr>
  <p:slideViewPr>
    <p:cSldViewPr>
      <p:cViewPr>
        <p:scale>
          <a:sx n="51" d="100"/>
          <a:sy n="51" d="100"/>
        </p:scale>
        <p:origin x="-840" y="-936"/>
      </p:cViewPr>
      <p:guideLst>
        <p:guide orient="horz" pos="2880"/>
        <p:guide pos="5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92163" name="Rectangle 3"/>
          <p:cNvSpPr>
            <a:spLocks noGrp="1"/>
          </p:cNvSpPr>
          <p:nvPr>
            <p:ph type="dt" sz="quarter"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164" name="Rectangle 4"/>
          <p:cNvSpPr>
            <a:spLocks noGrp="1"/>
          </p:cNvSpPr>
          <p:nvPr>
            <p:ph type="ftr" sz="quarter" idx="2"/>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92165" name="Rectangle 5"/>
          <p:cNvSpPr>
            <a:spLocks noGrp="1"/>
          </p:cNvSpPr>
          <p:nvPr>
            <p:ph type="sldNum" sz="quarter" idx="3"/>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06F06A1-69E9-4056-BB8C-C94E7F82C65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8915"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8917"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38919"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685DA22-D982-4E63-8878-05480C25CA5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300" kern="1200">
        <a:solidFill>
          <a:schemeClr val="tx1"/>
        </a:solidFill>
        <a:latin typeface="Gill Sans" pitchFamily="1" charset="0"/>
        <a:ea typeface="+mn-ea"/>
        <a:cs typeface="+mn-cs"/>
      </a:defRPr>
    </a:lvl1pPr>
    <a:lvl2pPr marL="457200" algn="l" rtl="0" eaLnBrk="0" fontAlgn="base" hangingPunct="0">
      <a:spcBef>
        <a:spcPct val="0"/>
      </a:spcBef>
      <a:spcAft>
        <a:spcPct val="0"/>
      </a:spcAft>
      <a:defRPr sz="1300" kern="1200">
        <a:solidFill>
          <a:schemeClr val="tx1"/>
        </a:solidFill>
        <a:latin typeface="Gill Sans" pitchFamily="1" charset="0"/>
        <a:ea typeface="+mn-ea"/>
        <a:cs typeface="+mn-cs"/>
      </a:defRPr>
    </a:lvl2pPr>
    <a:lvl3pPr marL="914393" algn="l" rtl="0" eaLnBrk="0" fontAlgn="base" hangingPunct="0">
      <a:spcBef>
        <a:spcPct val="0"/>
      </a:spcBef>
      <a:spcAft>
        <a:spcPct val="0"/>
      </a:spcAft>
      <a:defRPr sz="1300" kern="1200">
        <a:solidFill>
          <a:schemeClr val="tx1"/>
        </a:solidFill>
        <a:latin typeface="Gill Sans" pitchFamily="1" charset="0"/>
        <a:ea typeface="+mn-ea"/>
        <a:cs typeface="+mn-cs"/>
      </a:defRPr>
    </a:lvl3pPr>
    <a:lvl4pPr marL="1371589" algn="l" rtl="0" eaLnBrk="0" fontAlgn="base" hangingPunct="0">
      <a:spcBef>
        <a:spcPct val="0"/>
      </a:spcBef>
      <a:spcAft>
        <a:spcPct val="0"/>
      </a:spcAft>
      <a:defRPr sz="1300" kern="1200">
        <a:solidFill>
          <a:schemeClr val="tx1"/>
        </a:solidFill>
        <a:latin typeface="Gill Sans" pitchFamily="1" charset="0"/>
        <a:ea typeface="+mn-ea"/>
        <a:cs typeface="+mn-cs"/>
      </a:defRPr>
    </a:lvl4pPr>
    <a:lvl5pPr marL="1828789" algn="l" rtl="0" eaLnBrk="0" fontAlgn="base" hangingPunct="0">
      <a:spcBef>
        <a:spcPct val="0"/>
      </a:spcBef>
      <a:spcAft>
        <a:spcPct val="0"/>
      </a:spcAft>
      <a:defRPr sz="1300" kern="1200">
        <a:solidFill>
          <a:schemeClr val="tx1"/>
        </a:solidFill>
        <a:latin typeface="Gill Sans" pitchFamily="1" charset="0"/>
        <a:ea typeface="+mn-ea"/>
        <a:cs typeface="+mn-cs"/>
      </a:defRPr>
    </a:lvl5pPr>
    <a:lvl6pPr marL="2285983" algn="l" defTabSz="914393" rtl="0" eaLnBrk="1" latinLnBrk="0" hangingPunct="1">
      <a:defRPr sz="1300" kern="1200">
        <a:solidFill>
          <a:schemeClr val="tx1"/>
        </a:solidFill>
        <a:latin typeface="+mn-lt"/>
        <a:ea typeface="+mn-ea"/>
        <a:cs typeface="+mn-cs"/>
      </a:defRPr>
    </a:lvl6pPr>
    <a:lvl7pPr marL="2743180" algn="l" defTabSz="914393" rtl="0" eaLnBrk="1" latinLnBrk="0" hangingPunct="1">
      <a:defRPr sz="1300" kern="1200">
        <a:solidFill>
          <a:schemeClr val="tx1"/>
        </a:solidFill>
        <a:latin typeface="+mn-lt"/>
        <a:ea typeface="+mn-ea"/>
        <a:cs typeface="+mn-cs"/>
      </a:defRPr>
    </a:lvl7pPr>
    <a:lvl8pPr marL="3200378" algn="l" defTabSz="914393" rtl="0" eaLnBrk="1" latinLnBrk="0" hangingPunct="1">
      <a:defRPr sz="1300" kern="1200">
        <a:solidFill>
          <a:schemeClr val="tx1"/>
        </a:solidFill>
        <a:latin typeface="+mn-lt"/>
        <a:ea typeface="+mn-ea"/>
        <a:cs typeface="+mn-cs"/>
      </a:defRPr>
    </a:lvl8pPr>
    <a:lvl9pPr marL="3657573" algn="l" defTabSz="91439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1</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10</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2</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dirty="0" smtClean="0">
                <a:latin typeface="Arial" pitchFamily="34" charset="0"/>
              </a:rPr>
              <a:t>This came from a presentation on The Future of CSS by Dave Shea</a:t>
            </a:r>
          </a:p>
          <a:p>
            <a:endParaRPr lang="en-US" dirty="0" smtClean="0">
              <a:latin typeface="Arial" pitchFamily="34" charset="0"/>
            </a:endParaRPr>
          </a:p>
          <a:p>
            <a:r>
              <a:rPr lang="en-US" dirty="0" smtClean="0">
                <a:latin typeface="Arial" pitchFamily="34" charset="0"/>
              </a:rPr>
              <a:t>If you look at TVs and how they move from black and white to color TVs to HD they didn’t take the baseline experience and extend it out. Instead they allow you to have a different experience based on the consumption device.  </a:t>
            </a:r>
          </a:p>
          <a:p>
            <a:endParaRPr lang="en-US" dirty="0" smtClean="0">
              <a:latin typeface="Arial" pitchFamily="34" charset="0"/>
            </a:endParaRPr>
          </a:p>
          <a:p>
            <a:r>
              <a:rPr lang="en-US" dirty="0" smtClean="0">
                <a:latin typeface="Arial" pitchFamily="34" charset="0"/>
              </a:rPr>
              <a:t>You should be setting clients expectations the same way when it comes to websites. Just because Mr. Belding needs to be in black and white for black and white TVs does not mean he has to be black and white for HD TVs. And the same thing should be in reverse. You shouldn’t expect to be able to see Jessie freak out on pills in HD on a black and white TV.</a:t>
            </a:r>
          </a:p>
          <a:p>
            <a:endParaRPr lang="en-US" dirty="0" smtClean="0">
              <a:latin typeface="Arial" pitchFamily="34" charset="0"/>
            </a:endParaRPr>
          </a:p>
          <a:p>
            <a:r>
              <a:rPr lang="en-US" dirty="0" smtClean="0">
                <a:latin typeface="Arial" pitchFamily="34" charset="0"/>
              </a:rPr>
              <a:t>But the important point of it is that the DVS is the same DVD playing on all three devices. </a:t>
            </a:r>
          </a:p>
          <a:p>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3</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4</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5</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6</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7</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8</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9</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Title Slide.jpg"/>
          <p:cNvPicPr>
            <a:picLocks noChangeAspect="1"/>
          </p:cNvPicPr>
          <p:nvPr userDrawn="1"/>
        </p:nvPicPr>
        <p:blipFill>
          <a:blip r:embed="rId2" cstate="print"/>
          <a:stretch>
            <a:fillRect/>
          </a:stretch>
        </p:blipFill>
        <p:spPr>
          <a:xfrm>
            <a:off x="5814" y="0"/>
            <a:ext cx="16244382" cy="9144000"/>
          </a:xfrm>
          <a:prstGeom prst="rect">
            <a:avLst/>
          </a:prstGeom>
        </p:spPr>
      </p:pic>
      <p:sp>
        <p:nvSpPr>
          <p:cNvPr id="7" name="Title 3"/>
          <p:cNvSpPr>
            <a:spLocks noGrp="1"/>
          </p:cNvSpPr>
          <p:nvPr>
            <p:ph type="title"/>
          </p:nvPr>
        </p:nvSpPr>
        <p:spPr>
          <a:xfrm>
            <a:off x="2366975" y="3617922"/>
            <a:ext cx="11522075" cy="841375"/>
          </a:xfrm>
          <a:prstGeom prst="rect">
            <a:avLst/>
          </a:prstGeom>
        </p:spPr>
        <p:txBody>
          <a:bodyPr lIns="91440" tIns="45721" rIns="91440" bIns="45721"/>
          <a:lstStyle>
            <a:lvl1pPr>
              <a:defRPr sz="3700"/>
            </a:lvl1pPr>
          </a:lstStyle>
          <a:p>
            <a:r>
              <a:rPr lang="en-US" dirty="0" smtClean="0"/>
              <a:t>Click to edit Master title style</a:t>
            </a:r>
            <a:endParaRPr lang="en-US" dirty="0"/>
          </a:p>
        </p:txBody>
      </p:sp>
      <p:sp>
        <p:nvSpPr>
          <p:cNvPr id="8" name="Rectangle 9"/>
          <p:cNvSpPr>
            <a:spLocks noGrp="1" noChangeArrowheads="1"/>
          </p:cNvSpPr>
          <p:nvPr>
            <p:ph type="subTitle" idx="1"/>
          </p:nvPr>
        </p:nvSpPr>
        <p:spPr>
          <a:xfrm>
            <a:off x="2856719" y="4305303"/>
            <a:ext cx="10542587" cy="952500"/>
          </a:xfrm>
          <a:prstGeom prst="rect">
            <a:avLst/>
          </a:prstGeom>
        </p:spPr>
        <p:txBody>
          <a:bodyPr lIns="135852" tIns="67925" rIns="135852" bIns="67925"/>
          <a:lstStyle>
            <a:lvl1pPr marL="0" indent="0">
              <a:lnSpc>
                <a:spcPct val="90000"/>
              </a:lnSpc>
              <a:spcBef>
                <a:spcPct val="0"/>
              </a:spcBef>
              <a:defRPr sz="2400" b="0">
                <a:solidFill>
                  <a:srgbClr val="B9DADD"/>
                </a:solidFill>
              </a:defRPr>
            </a:lvl1pPr>
          </a:lstStyle>
          <a:p>
            <a:r>
              <a:rPr lang="en-US" dirty="0"/>
              <a:t>Click to edit</a:t>
            </a:r>
          </a:p>
        </p:txBody>
      </p:sp>
      <p:pic>
        <p:nvPicPr>
          <p:cNvPr id="6" name="Picture 9" descr="Master_TMPLogo_ppt"/>
          <p:cNvPicPr>
            <a:picLocks noChangeAspect="1" noChangeArrowheads="1"/>
          </p:cNvPicPr>
          <p:nvPr userDrawn="1"/>
        </p:nvPicPr>
        <p:blipFill>
          <a:blip r:embed="rId3" cstate="print"/>
          <a:stretch>
            <a:fillRect/>
          </a:stretch>
        </p:blipFill>
        <p:spPr bwMode="auto">
          <a:xfrm>
            <a:off x="13239363" y="8324464"/>
            <a:ext cx="2738795" cy="545477"/>
          </a:xfrm>
          <a:prstGeom prst="rect">
            <a:avLst/>
          </a:prstGeom>
          <a:noFill/>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ormal)">
    <p:spTree>
      <p:nvGrpSpPr>
        <p:cNvPr id="1" name=""/>
        <p:cNvGrpSpPr/>
        <p:nvPr/>
      </p:nvGrpSpPr>
      <p:grpSpPr>
        <a:xfrm>
          <a:off x="0" y="0"/>
          <a:ext cx="0" cy="0"/>
          <a:chOff x="0" y="0"/>
          <a:chExt cx="0" cy="0"/>
        </a:xfrm>
      </p:grpSpPr>
      <p:sp>
        <p:nvSpPr>
          <p:cNvPr id="2"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2800" y="2133600"/>
            <a:ext cx="14630400" cy="6034088"/>
          </a:xfrm>
          <a:prstGeom prst="rect">
            <a:avLst/>
          </a:prstGeom>
        </p:spPr>
        <p:txBody>
          <a:bodyPr lIns="91440" tIns="45721" rIns="91440" bIns="45721"/>
          <a:lstStyle>
            <a:lvl1pPr algn="l">
              <a:defRPr sz="2500">
                <a:solidFill>
                  <a:srgbClr val="666666"/>
                </a:solidFill>
              </a:defRPr>
            </a:lvl1pPr>
            <a:lvl2pPr marL="690563" indent="-223838" algn="l">
              <a:buFont typeface="Arial" pitchFamily="34" charset="0"/>
              <a:buChar char="•"/>
              <a:defRPr sz="2500">
                <a:solidFill>
                  <a:srgbClr val="666666"/>
                </a:solidFill>
              </a:defRPr>
            </a:lvl2pPr>
            <a:lvl3pPr marL="1138231" indent="-223838" algn="l">
              <a:buFont typeface="Arial" pitchFamily="34" charset="0"/>
              <a:buChar char="–"/>
              <a:defRPr sz="2500">
                <a:solidFill>
                  <a:srgbClr val="666666"/>
                </a:solidFill>
              </a:defRPr>
            </a:lvl3pPr>
            <a:lvl4pPr marL="1604952" indent="-223838" algn="l">
              <a:buFont typeface="Wingdings" pitchFamily="2" charset="2"/>
              <a:buChar char="§"/>
              <a:defRPr sz="2500">
                <a:solidFill>
                  <a:srgbClr val="666666"/>
                </a:solidFill>
              </a:defRPr>
            </a:lvl4pPr>
            <a:lvl5pPr marL="2052625" indent="-223838" algn="l">
              <a:buFont typeface="Wingdings" pitchFamily="2" charset="2"/>
              <a:buChar char="Ø"/>
              <a:defRPr sz="250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Content Heavy)">
    <p:spTree>
      <p:nvGrpSpPr>
        <p:cNvPr id="1" name=""/>
        <p:cNvGrpSpPr/>
        <p:nvPr/>
      </p:nvGrpSpPr>
      <p:grpSpPr>
        <a:xfrm>
          <a:off x="0" y="0"/>
          <a:ext cx="0" cy="0"/>
          <a:chOff x="0" y="0"/>
          <a:chExt cx="0" cy="0"/>
        </a:xfrm>
      </p:grpSpPr>
      <p:pic>
        <p:nvPicPr>
          <p:cNvPr id="4" name="Picture 9" descr="tmp_bkgrd_SecondaryNoBanMed"/>
          <p:cNvPicPr>
            <a:picLocks noChangeAspect="1" noChangeArrowheads="1"/>
          </p:cNvPicPr>
          <p:nvPr userDrawn="1"/>
        </p:nvPicPr>
        <p:blipFill>
          <a:blip r:embed="rId2" cstate="print"/>
          <a:srcRect t="89999" r="14688"/>
          <a:stretch>
            <a:fillRect/>
          </a:stretch>
        </p:blipFill>
        <p:spPr bwMode="auto">
          <a:xfrm>
            <a:off x="4" y="8229600"/>
            <a:ext cx="13868400" cy="914400"/>
          </a:xfrm>
          <a:prstGeom prst="rect">
            <a:avLst/>
          </a:prstGeom>
          <a:noFill/>
          <a:ln w="9525">
            <a:noFill/>
            <a:miter lim="800000"/>
            <a:headEnd/>
            <a:tailEnd/>
          </a:ln>
        </p:spPr>
      </p:pic>
      <p:sp>
        <p:nvSpPr>
          <p:cNvPr id="2"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279405" y="1371600"/>
            <a:ext cx="15697200" cy="7010400"/>
          </a:xfrm>
          <a:prstGeom prst="rect">
            <a:avLst/>
          </a:prstGeom>
        </p:spPr>
        <p:txBody>
          <a:bodyPr lIns="91440" tIns="45721" rIns="91440" bIns="45721"/>
          <a:lstStyle/>
          <a:p>
            <a:pPr lvl="0"/>
            <a:endParaRPr lang="en-US" dirty="0"/>
          </a:p>
        </p:txBody>
      </p:sp>
      <p:sp>
        <p:nvSpPr>
          <p:cNvPr id="5"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2800" y="2133600"/>
            <a:ext cx="7239001" cy="6034088"/>
          </a:xfrm>
          <a:prstGeom prst="rect">
            <a:avLst/>
          </a:prstGeom>
        </p:spPr>
        <p:txBody>
          <a:bodyPr lIns="91440" tIns="45721" rIns="91440" bIns="45721"/>
          <a:lstStyle>
            <a:lvl1pPr algn="ctr">
              <a:defRPr sz="2500">
                <a:solidFill>
                  <a:srgbClr val="666666"/>
                </a:solidFill>
              </a:defRPr>
            </a:lvl1pPr>
            <a:lvl2pPr marL="690563" indent="-242887" algn="ctr">
              <a:buFont typeface="Arial" pitchFamily="34" charset="0"/>
              <a:buChar char="•"/>
              <a:defRPr sz="2500">
                <a:solidFill>
                  <a:srgbClr val="666666"/>
                </a:solidFill>
              </a:defRPr>
            </a:lvl2pPr>
            <a:lvl3pPr marL="1138231" indent="-242887" algn="ctr">
              <a:buFont typeface="Arial" pitchFamily="34" charset="0"/>
              <a:buChar char="–"/>
              <a:defRPr sz="2500">
                <a:solidFill>
                  <a:srgbClr val="666666"/>
                </a:solidFill>
              </a:defRPr>
            </a:lvl3pPr>
            <a:lvl4pPr marL="1604952" indent="-242887" algn="ctr">
              <a:buFont typeface="Wingdings" pitchFamily="2" charset="2"/>
              <a:buChar char="§"/>
              <a:defRPr sz="2500">
                <a:solidFill>
                  <a:srgbClr val="666666"/>
                </a:solidFill>
              </a:defRPr>
            </a:lvl4pPr>
            <a:lvl5pPr marL="2052625" indent="-242887" algn="ctr">
              <a:buFont typeface="Wingdings" pitchFamily="2" charset="2"/>
              <a:buChar char="Ø"/>
              <a:defRPr sz="2500">
                <a:solidFill>
                  <a:srgbClr val="666666"/>
                </a:solidFill>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8204199" y="2133600"/>
            <a:ext cx="7239001" cy="6034088"/>
          </a:xfrm>
          <a:prstGeom prst="rect">
            <a:avLst/>
          </a:prstGeom>
        </p:spPr>
        <p:txBody>
          <a:bodyPr lIns="91440" tIns="45721" rIns="91440" bIns="45721"/>
          <a:lstStyle>
            <a:lvl1pPr algn="ctr">
              <a:defRPr sz="2500">
                <a:solidFill>
                  <a:srgbClr val="666666"/>
                </a:solidFill>
              </a:defRPr>
            </a:lvl1pPr>
            <a:lvl2pPr marL="690563" indent="-242887" algn="ctr">
              <a:buFont typeface="Arial" pitchFamily="34" charset="0"/>
              <a:buChar char="•"/>
              <a:defRPr sz="2500">
                <a:solidFill>
                  <a:srgbClr val="666666"/>
                </a:solidFill>
              </a:defRPr>
            </a:lvl2pPr>
            <a:lvl3pPr marL="1138231" indent="-242887" algn="ctr">
              <a:buFont typeface="Arial" pitchFamily="34" charset="0"/>
              <a:buChar char="–"/>
              <a:defRPr sz="2500">
                <a:solidFill>
                  <a:srgbClr val="666666"/>
                </a:solidFill>
              </a:defRPr>
            </a:lvl3pPr>
            <a:lvl4pPr marL="1604952" indent="-242887" algn="ctr">
              <a:buFont typeface="Wingdings" pitchFamily="2" charset="2"/>
              <a:buChar char="§"/>
              <a:defRPr sz="2500">
                <a:solidFill>
                  <a:srgbClr val="666666"/>
                </a:solidFill>
              </a:defRPr>
            </a:lvl4pPr>
            <a:lvl5pPr marL="2052625" indent="-242887" algn="ctr">
              <a:buFont typeface="Wingdings" pitchFamily="2" charset="2"/>
              <a:buChar char="Ø"/>
              <a:defRPr sz="2500">
                <a:solidFill>
                  <a:srgbClr val="666666"/>
                </a:solidFill>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auto">
          <a:xfrm>
            <a:off x="0" y="0"/>
            <a:ext cx="16256000" cy="9144000"/>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1" rIns="91440" bIns="45721" numCol="1" rtlCol="0" anchor="t" anchorCtr="0" compatLnSpc="1">
            <a:prstTxWarp prst="textNoShape">
              <a:avLst/>
            </a:prstTxWarp>
          </a:bodyPr>
          <a:lstStyle/>
          <a:p>
            <a:pPr marL="0" marR="0" indent="0" algn="ctr" defTabSz="914393" rtl="0" eaLnBrk="1" fontAlgn="base" latinLnBrk="0" hangingPunct="1">
              <a:lnSpc>
                <a:spcPct val="100000"/>
              </a:lnSpc>
              <a:spcBef>
                <a:spcPct val="0"/>
              </a:spcBef>
              <a:spcAft>
                <a:spcPct val="0"/>
              </a:spcAft>
              <a:buClrTx/>
              <a:buSzTx/>
              <a:buFontTx/>
              <a:buNone/>
              <a:tabLst/>
            </a:pPr>
            <a:endParaRPr kumimoji="0" lang="en-US" sz="3700" b="0" i="0" u="none" strike="noStrike" cap="none" normalizeH="0" baseline="0" dirty="0" smtClean="0">
              <a:ln>
                <a:noFill/>
              </a:ln>
              <a:solidFill>
                <a:srgbClr val="000000"/>
              </a:solidFill>
              <a:effectLst/>
              <a:latin typeface="Gill Sans" pitchFamily="1" charset="0"/>
              <a:ea typeface="ヒラギノ角ゴ ProN W3" pitchFamily="1" charset="-128"/>
              <a:sym typeface="Gill Sans" pitchFamily="1"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1518818" y="8409418"/>
            <a:ext cx="12315826" cy="485775"/>
          </a:xfrm>
          <a:prstGeom prst="rect">
            <a:avLst/>
          </a:prstGeom>
          <a:noFill/>
          <a:ln w="9525">
            <a:noFill/>
            <a:miter lim="800000"/>
            <a:headEnd/>
            <a:tailEnd/>
          </a:ln>
        </p:spPr>
      </p:pic>
      <p:pic>
        <p:nvPicPr>
          <p:cNvPr id="5" name="Picture 10" descr="Master_TMPLogo_ppt"/>
          <p:cNvPicPr>
            <a:picLocks noChangeAspect="1" noChangeArrowheads="1"/>
          </p:cNvPicPr>
          <p:nvPr userDrawn="1"/>
        </p:nvPicPr>
        <p:blipFill>
          <a:blip r:embed="rId3" cstate="print"/>
          <a:stretch>
            <a:fillRect/>
          </a:stretch>
        </p:blipFill>
        <p:spPr bwMode="auto">
          <a:xfrm>
            <a:off x="13925161" y="8487717"/>
            <a:ext cx="2133899" cy="425001"/>
          </a:xfrm>
          <a:prstGeom prst="rect">
            <a:avLst/>
          </a:prstGeom>
          <a:noFill/>
        </p:spPr>
      </p:pic>
      <p:sp>
        <p:nvSpPr>
          <p:cNvPr id="8"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9347200" y="2743200"/>
            <a:ext cx="4267200" cy="4191000"/>
          </a:xfrm>
          <a:prstGeom prst="rect">
            <a:avLst/>
          </a:prstGeom>
        </p:spPr>
        <p:txBody>
          <a:bodyPr lIns="91440" tIns="45721" rIns="91440" bIns="45721"/>
          <a:lstStyle>
            <a:lvl1pPr marL="457200" indent="-457200">
              <a:lnSpc>
                <a:spcPct val="100000"/>
              </a:lnSpc>
              <a:buAutoNum type="arabicPeriod"/>
              <a:defRPr sz="2100">
                <a:solidFill>
                  <a:srgbClr val="94BCBF"/>
                </a:solidFill>
                <a:latin typeface="Arial" pitchFamily="34" charset="0"/>
                <a:cs typeface="Arial" pitchFamily="34" charset="0"/>
              </a:defRPr>
            </a:lvl1pPr>
          </a:lstStyle>
          <a:p>
            <a:pPr lvl="0"/>
            <a:r>
              <a:rPr lang="en-US" dirty="0" smtClean="0"/>
              <a:t>Click to edit Master text styles</a:t>
            </a:r>
          </a:p>
        </p:txBody>
      </p:sp>
      <p:sp>
        <p:nvSpPr>
          <p:cNvPr id="4" name="Title 3"/>
          <p:cNvSpPr>
            <a:spLocks noGrp="1"/>
          </p:cNvSpPr>
          <p:nvPr>
            <p:ph type="title"/>
          </p:nvPr>
        </p:nvSpPr>
        <p:spPr>
          <a:xfrm>
            <a:off x="1006876" y="3429000"/>
            <a:ext cx="6740137" cy="1600200"/>
          </a:xfrm>
          <a:prstGeom prst="rect">
            <a:avLst/>
          </a:prstGeom>
        </p:spPr>
        <p:txBody>
          <a:bodyPr lIns="91440" tIns="45721" rIns="91440" bIns="45721"/>
          <a:lstStyle>
            <a:lvl1pPr algn="l">
              <a:defRPr sz="13000">
                <a:solidFill>
                  <a:srgbClr val="D4D4D6"/>
                </a:solidFill>
                <a:latin typeface="Arial" pitchFamily="34" charset="0"/>
                <a:cs typeface="Arial" pitchFamily="34" charset="0"/>
              </a:defRPr>
            </a:lvl1pPr>
          </a:lstStyle>
          <a:p>
            <a:r>
              <a:rPr lang="en-US" dirty="0" smtClean="0"/>
              <a:t>Click to edit Master title style</a:t>
            </a:r>
            <a:endParaRPr lang="en-US" dirty="0"/>
          </a:p>
        </p:txBody>
      </p:sp>
      <p:sp>
        <p:nvSpPr>
          <p:cNvPr id="5" name="Line 3"/>
          <p:cNvSpPr>
            <a:spLocks noChangeShapeType="1"/>
          </p:cNvSpPr>
          <p:nvPr userDrawn="1"/>
        </p:nvSpPr>
        <p:spPr bwMode="auto">
          <a:xfrm>
            <a:off x="8509001" y="3073400"/>
            <a:ext cx="0" cy="3098800"/>
          </a:xfrm>
          <a:prstGeom prst="line">
            <a:avLst/>
          </a:prstGeom>
          <a:solidFill>
            <a:srgbClr val="EE5D1A"/>
          </a:solidFill>
          <a:ln w="12700">
            <a:solidFill>
              <a:srgbClr val="808080"/>
            </a:solidFill>
            <a:miter lim="800000"/>
            <a:headEnd/>
            <a:tailEnd/>
          </a:ln>
        </p:spPr>
        <p:txBody>
          <a:bodyPr lIns="0" tIns="0" rIns="0" bIns="0"/>
          <a:lstStyle/>
          <a:p>
            <a:pPr>
              <a:defRPr/>
            </a:pPr>
            <a:endParaRPr lang="en-US"/>
          </a:p>
        </p:txBody>
      </p:sp>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3.jpeg"/><Relationship Id="rId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ody Slide.jpg"/>
          <p:cNvPicPr>
            <a:picLocks noChangeAspect="1"/>
          </p:cNvPicPr>
          <p:nvPr userDrawn="1"/>
        </p:nvPicPr>
        <p:blipFill>
          <a:blip r:embed="rId9" cstate="print"/>
          <a:stretch>
            <a:fillRect/>
          </a:stretch>
        </p:blipFill>
        <p:spPr>
          <a:xfrm>
            <a:off x="5814" y="0"/>
            <a:ext cx="16244382" cy="9144000"/>
          </a:xfrm>
          <a:prstGeom prst="rect">
            <a:avLst/>
          </a:prstGeom>
        </p:spPr>
      </p:pic>
      <p:pic>
        <p:nvPicPr>
          <p:cNvPr id="5" name="Picture 10" descr="Master_TMPLogo_ppt"/>
          <p:cNvPicPr>
            <a:picLocks noChangeAspect="1" noChangeArrowheads="1"/>
          </p:cNvPicPr>
          <p:nvPr userDrawn="1"/>
        </p:nvPicPr>
        <p:blipFill>
          <a:blip r:embed="rId10" cstate="print"/>
          <a:stretch>
            <a:fillRect/>
          </a:stretch>
        </p:blipFill>
        <p:spPr bwMode="auto">
          <a:xfrm>
            <a:off x="13925161" y="8487717"/>
            <a:ext cx="2133899" cy="425001"/>
          </a:xfrm>
          <a:prstGeom prst="rect">
            <a:avLst/>
          </a:prstGeom>
          <a:noFill/>
        </p:spPr>
      </p:pic>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75" r:id="rId2"/>
    <p:sldLayoutId id="2147483681" r:id="rId3"/>
    <p:sldLayoutId id="2147483676" r:id="rId4"/>
    <p:sldLayoutId id="2147483677" r:id="rId5"/>
    <p:sldLayoutId id="2147483678" r:id="rId6"/>
    <p:sldLayoutId id="2147483683" r:id="rId7"/>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800">
          <a:solidFill>
            <a:schemeClr val="bg1"/>
          </a:solidFill>
          <a:latin typeface="+mj-lt"/>
          <a:ea typeface="+mj-ea"/>
          <a:cs typeface="+mj-cs"/>
        </a:defRPr>
      </a:lvl1pPr>
      <a:lvl2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2pPr>
      <a:lvl3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3pPr>
      <a:lvl4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4pPr>
      <a:lvl5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5pPr>
      <a:lvl6pPr marL="457200" algn="ctr" rtl="0" fontAlgn="base">
        <a:spcBef>
          <a:spcPct val="0"/>
        </a:spcBef>
        <a:spcAft>
          <a:spcPct val="0"/>
        </a:spcAft>
        <a:defRPr sz="4800">
          <a:solidFill>
            <a:schemeClr val="bg1"/>
          </a:solidFill>
          <a:latin typeface="Arial" pitchFamily="34" charset="0"/>
          <a:ea typeface="ヒラギノ角ゴ ProN W3" pitchFamily="1" charset="-128"/>
        </a:defRPr>
      </a:lvl6pPr>
      <a:lvl7pPr marL="914393" algn="ctr" rtl="0" fontAlgn="base">
        <a:spcBef>
          <a:spcPct val="0"/>
        </a:spcBef>
        <a:spcAft>
          <a:spcPct val="0"/>
        </a:spcAft>
        <a:defRPr sz="4800">
          <a:solidFill>
            <a:schemeClr val="bg1"/>
          </a:solidFill>
          <a:latin typeface="Arial" pitchFamily="34" charset="0"/>
          <a:ea typeface="ヒラギノ角ゴ ProN W3" pitchFamily="1" charset="-128"/>
        </a:defRPr>
      </a:lvl7pPr>
      <a:lvl8pPr marL="1371589" algn="ctr" rtl="0" fontAlgn="base">
        <a:spcBef>
          <a:spcPct val="0"/>
        </a:spcBef>
        <a:spcAft>
          <a:spcPct val="0"/>
        </a:spcAft>
        <a:defRPr sz="4800">
          <a:solidFill>
            <a:schemeClr val="bg1"/>
          </a:solidFill>
          <a:latin typeface="Arial" pitchFamily="34" charset="0"/>
          <a:ea typeface="ヒラギノ角ゴ ProN W3" pitchFamily="1" charset="-128"/>
        </a:defRPr>
      </a:lvl8pPr>
      <a:lvl9pPr marL="1828789" algn="ctr" rtl="0" fontAlgn="base">
        <a:spcBef>
          <a:spcPct val="0"/>
        </a:spcBef>
        <a:spcAft>
          <a:spcPct val="0"/>
        </a:spcAft>
        <a:defRPr sz="4800">
          <a:solidFill>
            <a:schemeClr val="bg1"/>
          </a:solidFill>
          <a:latin typeface="Arial" pitchFamily="34" charset="0"/>
          <a:ea typeface="ヒラギノ角ゴ ProN W3" pitchFamily="1" charset="-128"/>
        </a:defRPr>
      </a:lvl9pPr>
    </p:titleStyle>
    <p:bodyStyle>
      <a:lvl1pPr marL="342900" indent="-342900" algn="ctr" rtl="0" eaLnBrk="0" fontAlgn="base" hangingPunct="0">
        <a:spcBef>
          <a:spcPct val="0"/>
        </a:spcBef>
        <a:spcAft>
          <a:spcPct val="0"/>
        </a:spcAft>
        <a:defRPr sz="2400">
          <a:solidFill>
            <a:schemeClr val="accent1"/>
          </a:solidFill>
          <a:latin typeface="+mn-lt"/>
          <a:ea typeface="+mn-ea"/>
          <a:cs typeface="+mn-cs"/>
        </a:defRPr>
      </a:lvl1pPr>
      <a:lvl2pPr marL="742950" indent="-285751" algn="ctr" rtl="0" eaLnBrk="0" fontAlgn="base" hangingPunct="0">
        <a:spcBef>
          <a:spcPct val="0"/>
        </a:spcBef>
        <a:spcAft>
          <a:spcPct val="0"/>
        </a:spcAft>
        <a:defRPr sz="2400">
          <a:solidFill>
            <a:schemeClr val="tx1"/>
          </a:solidFill>
          <a:latin typeface="+mn-lt"/>
          <a:ea typeface="+mn-ea"/>
        </a:defRPr>
      </a:lvl2pPr>
      <a:lvl3pPr marL="1142993" indent="-228600" algn="ctr" rtl="0" eaLnBrk="0" fontAlgn="base" hangingPunct="0">
        <a:spcBef>
          <a:spcPct val="0"/>
        </a:spcBef>
        <a:spcAft>
          <a:spcPct val="0"/>
        </a:spcAft>
        <a:defRPr sz="2400">
          <a:solidFill>
            <a:schemeClr val="tx1"/>
          </a:solidFill>
          <a:latin typeface="+mn-lt"/>
          <a:ea typeface="+mn-ea"/>
        </a:defRPr>
      </a:lvl3pPr>
      <a:lvl4pPr marL="1600189" indent="-228600" algn="ctr" rtl="0" eaLnBrk="0" fontAlgn="base" hangingPunct="0">
        <a:spcBef>
          <a:spcPct val="0"/>
        </a:spcBef>
        <a:spcAft>
          <a:spcPct val="0"/>
        </a:spcAft>
        <a:defRPr sz="2400">
          <a:solidFill>
            <a:schemeClr val="tx1"/>
          </a:solidFill>
          <a:latin typeface="+mn-lt"/>
          <a:ea typeface="+mn-ea"/>
        </a:defRPr>
      </a:lvl4pPr>
      <a:lvl5pPr marL="2057385" indent="-228600" algn="ctr" rtl="0" eaLnBrk="0" fontAlgn="base" hangingPunct="0">
        <a:spcBef>
          <a:spcPct val="0"/>
        </a:spcBef>
        <a:spcAft>
          <a:spcPct val="0"/>
        </a:spcAft>
        <a:defRPr sz="2400">
          <a:solidFill>
            <a:schemeClr val="tx1"/>
          </a:solidFill>
          <a:latin typeface="+mn-lt"/>
          <a:ea typeface="+mn-ea"/>
        </a:defRPr>
      </a:lvl5pPr>
      <a:lvl6pPr marL="457200" algn="ctr" rtl="0" fontAlgn="base">
        <a:spcBef>
          <a:spcPct val="0"/>
        </a:spcBef>
        <a:spcAft>
          <a:spcPct val="0"/>
        </a:spcAft>
        <a:defRPr sz="2400">
          <a:solidFill>
            <a:schemeClr val="tx1"/>
          </a:solidFill>
          <a:latin typeface="+mn-lt"/>
          <a:ea typeface="+mn-ea"/>
        </a:defRPr>
      </a:lvl6pPr>
      <a:lvl7pPr marL="914393" algn="ctr" rtl="0" fontAlgn="base">
        <a:spcBef>
          <a:spcPct val="0"/>
        </a:spcBef>
        <a:spcAft>
          <a:spcPct val="0"/>
        </a:spcAft>
        <a:defRPr sz="2400">
          <a:solidFill>
            <a:schemeClr val="tx1"/>
          </a:solidFill>
          <a:latin typeface="+mn-lt"/>
          <a:ea typeface="+mn-ea"/>
        </a:defRPr>
      </a:lvl7pPr>
      <a:lvl8pPr marL="1371589" algn="ctr" rtl="0" fontAlgn="base">
        <a:spcBef>
          <a:spcPct val="0"/>
        </a:spcBef>
        <a:spcAft>
          <a:spcPct val="0"/>
        </a:spcAft>
        <a:defRPr sz="2400">
          <a:solidFill>
            <a:schemeClr val="tx1"/>
          </a:solidFill>
          <a:latin typeface="+mn-lt"/>
          <a:ea typeface="+mn-ea"/>
        </a:defRPr>
      </a:lvl8pPr>
      <a:lvl9pPr marL="1828789" algn="ctr" rtl="0" fontAlgn="base">
        <a:spcBef>
          <a:spcPct val="0"/>
        </a:spcBef>
        <a:spcAft>
          <a:spcPct val="0"/>
        </a:spcAft>
        <a:defRPr sz="2400">
          <a:solidFill>
            <a:schemeClr val="tx1"/>
          </a:solidFill>
          <a:latin typeface="+mn-lt"/>
          <a:ea typeface="+mn-ea"/>
        </a:defRPr>
      </a:lvl9pPr>
    </p:bodyStyle>
    <p:otherStyle>
      <a:defPPr>
        <a:defRPr lang="en-US"/>
      </a:defPPr>
      <a:lvl1pPr marL="0" algn="l" defTabSz="914393" rtl="0" eaLnBrk="1" latinLnBrk="0" hangingPunct="1">
        <a:defRPr sz="1700" kern="1200">
          <a:solidFill>
            <a:schemeClr val="tx1"/>
          </a:solidFill>
          <a:latin typeface="+mn-lt"/>
          <a:ea typeface="+mn-ea"/>
          <a:cs typeface="+mn-cs"/>
        </a:defRPr>
      </a:lvl1pPr>
      <a:lvl2pPr marL="457200" algn="l" defTabSz="914393" rtl="0" eaLnBrk="1" latinLnBrk="0" hangingPunct="1">
        <a:defRPr sz="1700" kern="1200">
          <a:solidFill>
            <a:schemeClr val="tx1"/>
          </a:solidFill>
          <a:latin typeface="+mn-lt"/>
          <a:ea typeface="+mn-ea"/>
          <a:cs typeface="+mn-cs"/>
        </a:defRPr>
      </a:lvl2pPr>
      <a:lvl3pPr marL="914393" algn="l" defTabSz="914393" rtl="0" eaLnBrk="1" latinLnBrk="0" hangingPunct="1">
        <a:defRPr sz="1700" kern="1200">
          <a:solidFill>
            <a:schemeClr val="tx1"/>
          </a:solidFill>
          <a:latin typeface="+mn-lt"/>
          <a:ea typeface="+mn-ea"/>
          <a:cs typeface="+mn-cs"/>
        </a:defRPr>
      </a:lvl3pPr>
      <a:lvl4pPr marL="1371589" algn="l" defTabSz="914393" rtl="0" eaLnBrk="1" latinLnBrk="0" hangingPunct="1">
        <a:defRPr sz="1700" kern="1200">
          <a:solidFill>
            <a:schemeClr val="tx1"/>
          </a:solidFill>
          <a:latin typeface="+mn-lt"/>
          <a:ea typeface="+mn-ea"/>
          <a:cs typeface="+mn-cs"/>
        </a:defRPr>
      </a:lvl4pPr>
      <a:lvl5pPr marL="1828789" algn="l" defTabSz="914393" rtl="0" eaLnBrk="1" latinLnBrk="0" hangingPunct="1">
        <a:defRPr sz="1700" kern="1200">
          <a:solidFill>
            <a:schemeClr val="tx1"/>
          </a:solidFill>
          <a:latin typeface="+mn-lt"/>
          <a:ea typeface="+mn-ea"/>
          <a:cs typeface="+mn-cs"/>
        </a:defRPr>
      </a:lvl5pPr>
      <a:lvl6pPr marL="2285983" algn="l" defTabSz="914393" rtl="0" eaLnBrk="1" latinLnBrk="0" hangingPunct="1">
        <a:defRPr sz="1700" kern="1200">
          <a:solidFill>
            <a:schemeClr val="tx1"/>
          </a:solidFill>
          <a:latin typeface="+mn-lt"/>
          <a:ea typeface="+mn-ea"/>
          <a:cs typeface="+mn-cs"/>
        </a:defRPr>
      </a:lvl6pPr>
      <a:lvl7pPr marL="2743180" algn="l" defTabSz="914393" rtl="0" eaLnBrk="1" latinLnBrk="0" hangingPunct="1">
        <a:defRPr sz="1700" kern="1200">
          <a:solidFill>
            <a:schemeClr val="tx1"/>
          </a:solidFill>
          <a:latin typeface="+mn-lt"/>
          <a:ea typeface="+mn-ea"/>
          <a:cs typeface="+mn-cs"/>
        </a:defRPr>
      </a:lvl7pPr>
      <a:lvl8pPr marL="3200378" algn="l" defTabSz="914393" rtl="0" eaLnBrk="1" latinLnBrk="0" hangingPunct="1">
        <a:defRPr sz="1700" kern="1200">
          <a:solidFill>
            <a:schemeClr val="tx1"/>
          </a:solidFill>
          <a:latin typeface="+mn-lt"/>
          <a:ea typeface="+mn-ea"/>
          <a:cs typeface="+mn-cs"/>
        </a:defRPr>
      </a:lvl8pPr>
      <a:lvl9pPr marL="3657573" algn="l" defTabSz="914393"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Agenda slide.jpg"/>
          <p:cNvPicPr>
            <a:picLocks noChangeAspect="1"/>
          </p:cNvPicPr>
          <p:nvPr userDrawn="1"/>
        </p:nvPicPr>
        <p:blipFill>
          <a:blip r:embed="rId4" cstate="print"/>
          <a:stretch>
            <a:fillRect/>
          </a:stretch>
        </p:blipFill>
        <p:spPr>
          <a:xfrm>
            <a:off x="5814" y="0"/>
            <a:ext cx="16244382" cy="9144000"/>
          </a:xfrm>
          <a:prstGeom prst="rect">
            <a:avLst/>
          </a:prstGeom>
        </p:spPr>
      </p:pic>
      <p:pic>
        <p:nvPicPr>
          <p:cNvPr id="7" name="Picture 10" descr="Master_TMPLogo_ppt"/>
          <p:cNvPicPr>
            <a:picLocks noChangeAspect="1" noChangeArrowheads="1"/>
          </p:cNvPicPr>
          <p:nvPr userDrawn="1"/>
        </p:nvPicPr>
        <p:blipFill>
          <a:blip r:embed="rId5" cstate="print"/>
          <a:stretch>
            <a:fillRect/>
          </a:stretch>
        </p:blipFill>
        <p:spPr bwMode="auto">
          <a:xfrm>
            <a:off x="13925161" y="8487717"/>
            <a:ext cx="2133899" cy="425001"/>
          </a:xfrm>
          <a:prstGeom prst="rect">
            <a:avLst/>
          </a:prstGeom>
          <a:noFill/>
        </p:spPr>
      </p:pic>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2" r:id="rId2"/>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393" algn="ctr" rtl="0" fontAlgn="base">
        <a:spcBef>
          <a:spcPct val="0"/>
        </a:spcBef>
        <a:spcAft>
          <a:spcPct val="0"/>
        </a:spcAft>
        <a:defRPr sz="4400">
          <a:solidFill>
            <a:schemeClr val="tx1"/>
          </a:solidFill>
          <a:latin typeface="Calibri" pitchFamily="34" charset="0"/>
        </a:defRPr>
      </a:lvl7pPr>
      <a:lvl8pPr marL="1371589" algn="ctr" rtl="0" fontAlgn="base">
        <a:spcBef>
          <a:spcPct val="0"/>
        </a:spcBef>
        <a:spcAft>
          <a:spcPct val="0"/>
        </a:spcAft>
        <a:defRPr sz="4400">
          <a:solidFill>
            <a:schemeClr val="tx1"/>
          </a:solidFill>
          <a:latin typeface="Calibri" pitchFamily="34" charset="0"/>
        </a:defRPr>
      </a:lvl8pPr>
      <a:lvl9pPr marL="1828789"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1" algn="l" rtl="0" fontAlgn="base">
        <a:spcBef>
          <a:spcPct val="20000"/>
        </a:spcBef>
        <a:spcAft>
          <a:spcPct val="0"/>
        </a:spcAft>
        <a:buFont typeface="Arial" pitchFamily="34" charset="0"/>
        <a:buChar char="–"/>
        <a:defRPr sz="2900" kern="1200">
          <a:solidFill>
            <a:schemeClr val="tx1"/>
          </a:solidFill>
          <a:latin typeface="+mn-lt"/>
          <a:ea typeface="+mn-ea"/>
          <a:cs typeface="+mn-cs"/>
        </a:defRPr>
      </a:lvl2pPr>
      <a:lvl3pPr marL="1142993"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189" indent="-228600" algn="l" rtl="0" fontAlgn="base">
        <a:spcBef>
          <a:spcPct val="20000"/>
        </a:spcBef>
        <a:spcAft>
          <a:spcPct val="0"/>
        </a:spcAft>
        <a:buFont typeface="Arial" pitchFamily="34" charset="0"/>
        <a:buChar char="–"/>
        <a:defRPr sz="2100" kern="1200">
          <a:solidFill>
            <a:schemeClr val="tx1"/>
          </a:solidFill>
          <a:latin typeface="+mn-lt"/>
          <a:ea typeface="+mn-ea"/>
          <a:cs typeface="+mn-cs"/>
        </a:defRPr>
      </a:lvl4pPr>
      <a:lvl5pPr marL="2057385" indent="-228600" algn="l" rtl="0" fontAlgn="base">
        <a:spcBef>
          <a:spcPct val="20000"/>
        </a:spcBef>
        <a:spcAft>
          <a:spcPct val="0"/>
        </a:spcAft>
        <a:buFont typeface="Arial" pitchFamily="34" charset="0"/>
        <a:buChar char="»"/>
        <a:defRPr sz="2100" kern="1200">
          <a:solidFill>
            <a:schemeClr val="tx1"/>
          </a:solidFill>
          <a:latin typeface="+mn-lt"/>
          <a:ea typeface="+mn-ea"/>
          <a:cs typeface="+mn-cs"/>
        </a:defRPr>
      </a:lvl5pPr>
      <a:lvl6pPr marL="2514580"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71778"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8978"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6171"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14393" rtl="0" eaLnBrk="1" latinLnBrk="0" hangingPunct="1">
        <a:defRPr sz="1700" kern="1200">
          <a:solidFill>
            <a:schemeClr val="tx1"/>
          </a:solidFill>
          <a:latin typeface="+mn-lt"/>
          <a:ea typeface="+mn-ea"/>
          <a:cs typeface="+mn-cs"/>
        </a:defRPr>
      </a:lvl1pPr>
      <a:lvl2pPr marL="457200" algn="l" defTabSz="914393" rtl="0" eaLnBrk="1" latinLnBrk="0" hangingPunct="1">
        <a:defRPr sz="1700" kern="1200">
          <a:solidFill>
            <a:schemeClr val="tx1"/>
          </a:solidFill>
          <a:latin typeface="+mn-lt"/>
          <a:ea typeface="+mn-ea"/>
          <a:cs typeface="+mn-cs"/>
        </a:defRPr>
      </a:lvl2pPr>
      <a:lvl3pPr marL="914393" algn="l" defTabSz="914393" rtl="0" eaLnBrk="1" latinLnBrk="0" hangingPunct="1">
        <a:defRPr sz="1700" kern="1200">
          <a:solidFill>
            <a:schemeClr val="tx1"/>
          </a:solidFill>
          <a:latin typeface="+mn-lt"/>
          <a:ea typeface="+mn-ea"/>
          <a:cs typeface="+mn-cs"/>
        </a:defRPr>
      </a:lvl3pPr>
      <a:lvl4pPr marL="1371589" algn="l" defTabSz="914393" rtl="0" eaLnBrk="1" latinLnBrk="0" hangingPunct="1">
        <a:defRPr sz="1700" kern="1200">
          <a:solidFill>
            <a:schemeClr val="tx1"/>
          </a:solidFill>
          <a:latin typeface="+mn-lt"/>
          <a:ea typeface="+mn-ea"/>
          <a:cs typeface="+mn-cs"/>
        </a:defRPr>
      </a:lvl4pPr>
      <a:lvl5pPr marL="1828789" algn="l" defTabSz="914393" rtl="0" eaLnBrk="1" latinLnBrk="0" hangingPunct="1">
        <a:defRPr sz="1700" kern="1200">
          <a:solidFill>
            <a:schemeClr val="tx1"/>
          </a:solidFill>
          <a:latin typeface="+mn-lt"/>
          <a:ea typeface="+mn-ea"/>
          <a:cs typeface="+mn-cs"/>
        </a:defRPr>
      </a:lvl5pPr>
      <a:lvl6pPr marL="2285983" algn="l" defTabSz="914393" rtl="0" eaLnBrk="1" latinLnBrk="0" hangingPunct="1">
        <a:defRPr sz="1700" kern="1200">
          <a:solidFill>
            <a:schemeClr val="tx1"/>
          </a:solidFill>
          <a:latin typeface="+mn-lt"/>
          <a:ea typeface="+mn-ea"/>
          <a:cs typeface="+mn-cs"/>
        </a:defRPr>
      </a:lvl6pPr>
      <a:lvl7pPr marL="2743180" algn="l" defTabSz="914393" rtl="0" eaLnBrk="1" latinLnBrk="0" hangingPunct="1">
        <a:defRPr sz="1700" kern="1200">
          <a:solidFill>
            <a:schemeClr val="tx1"/>
          </a:solidFill>
          <a:latin typeface="+mn-lt"/>
          <a:ea typeface="+mn-ea"/>
          <a:cs typeface="+mn-cs"/>
        </a:defRPr>
      </a:lvl7pPr>
      <a:lvl8pPr marL="3200378" algn="l" defTabSz="914393" rtl="0" eaLnBrk="1" latinLnBrk="0" hangingPunct="1">
        <a:defRPr sz="1700" kern="1200">
          <a:solidFill>
            <a:schemeClr val="tx1"/>
          </a:solidFill>
          <a:latin typeface="+mn-lt"/>
          <a:ea typeface="+mn-ea"/>
          <a:cs typeface="+mn-cs"/>
        </a:defRPr>
      </a:lvl8pPr>
      <a:lvl9pPr marL="3657573" algn="l" defTabSz="91439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vimeo.com/4661618" TargetMode="External"/><Relationship Id="rId4" Type="http://schemas.openxmlformats.org/officeDocument/2006/relationships/hyperlink" Target="http://www.youtube.com/watch?v=bW6fMOOhmGw&amp;feature=related"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peopleofpepsico-com.tmpqa.com/" TargetMode="External"/><Relationship Id="rId5" Type="http://schemas.openxmlformats.org/officeDocument/2006/relationships/hyperlink" Target="http://clientfiles.tmpwebeng.com/_spell/rwd/example/" TargetMode="External"/><Relationship Id="rId4" Type="http://schemas.openxmlformats.org/officeDocument/2006/relationships/hyperlink" Target="http://clientfiles.tmpwebeng.com/_spell/rwd/spells-bunnies/"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4000" y="3657600"/>
            <a:ext cx="10683875" cy="841375"/>
          </a:xfrm>
        </p:spPr>
        <p:txBody>
          <a:bodyPr/>
          <a:lstStyle/>
          <a:p>
            <a:r>
              <a:rPr lang="en-US" dirty="0" smtClean="0"/>
              <a:t>Mobile First</a:t>
            </a:r>
            <a:endParaRPr lang="en-US" dirty="0"/>
          </a:p>
        </p:txBody>
      </p:sp>
      <p:sp>
        <p:nvSpPr>
          <p:cNvPr id="4" name="Subtitle 3"/>
          <p:cNvSpPr>
            <a:spLocks noGrp="1"/>
          </p:cNvSpPr>
          <p:nvPr>
            <p:ph type="subTitle" idx="1"/>
          </p:nvPr>
        </p:nvSpPr>
        <p:spPr/>
        <p:txBody>
          <a:bodyPr/>
          <a:lstStyle/>
          <a:p>
            <a:r>
              <a:rPr lang="en-US" dirty="0" smtClean="0"/>
              <a:t>Meeting of Great Minds, New York City, February 6</a:t>
            </a:r>
            <a:r>
              <a:rPr lang="en-US" baseline="30000" dirty="0" smtClean="0"/>
              <a:t>th</a:t>
            </a:r>
            <a:r>
              <a:rPr lang="en-US" dirty="0" smtClean="0"/>
              <a:t> 2012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94000" y="3657600"/>
            <a:ext cx="10683875" cy="841375"/>
          </a:xfrm>
        </p:spPr>
        <p:txBody>
          <a:bodyPr/>
          <a:lstStyle/>
          <a:p>
            <a:r>
              <a:rPr lang="en-US" dirty="0" smtClean="0"/>
              <a:t>Thank You</a:t>
            </a:r>
            <a:endParaRPr lang="en-US" dirty="0"/>
          </a:p>
        </p:txBody>
      </p:sp>
      <p:sp>
        <p:nvSpPr>
          <p:cNvPr id="5" name="Subtitle 3"/>
          <p:cNvSpPr>
            <a:spLocks noGrp="1"/>
          </p:cNvSpPr>
          <p:nvPr>
            <p:ph type="subTitle" idx="1"/>
          </p:nvPr>
        </p:nvSpPr>
        <p:spPr>
          <a:xfrm>
            <a:off x="2856719" y="4305303"/>
            <a:ext cx="10542587" cy="952500"/>
          </a:xfrm>
        </p:spPr>
        <p:txBody>
          <a:bodyPr/>
          <a:lstStyle/>
          <a:p>
            <a:r>
              <a:rPr lang="en-US" dirty="0" smtClean="0"/>
              <a:t>Michael “Spell” Spellacy, Director, User Interface Development</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Responsive Design in the Real World</a:t>
            </a:r>
            <a:endParaRPr lang="en-US" dirty="0"/>
          </a:p>
        </p:txBody>
      </p:sp>
      <p:sp>
        <p:nvSpPr>
          <p:cNvPr id="5" name="Content Placeholder 4"/>
          <p:cNvSpPr>
            <a:spLocks noGrp="1"/>
          </p:cNvSpPr>
          <p:nvPr>
            <p:ph idx="1"/>
          </p:nvPr>
        </p:nvSpPr>
        <p:spPr>
          <a:xfrm>
            <a:off x="812800" y="2133600"/>
            <a:ext cx="14630400" cy="6034088"/>
          </a:xfrm>
        </p:spPr>
        <p:txBody>
          <a:bodyPr/>
          <a:lstStyle/>
          <a:p>
            <a:pPr marL="0" indent="0"/>
            <a:r>
              <a:rPr lang="en-US" sz="2800" dirty="0" smtClean="0"/>
              <a:t>Smart Glass</a:t>
            </a:r>
          </a:p>
          <a:p>
            <a:pPr marL="0" indent="0"/>
            <a:endParaRPr lang="en-US" sz="2800" dirty="0" smtClean="0"/>
          </a:p>
          <a:p>
            <a:r>
              <a:rPr lang="en-US" u="sng" dirty="0" smtClean="0">
                <a:hlinkClick r:id="rId4"/>
              </a:rPr>
              <a:t>http://www.youtube.com/watch?v=bW6fMOOhmGw&amp;feature=related</a:t>
            </a:r>
            <a:r>
              <a:rPr lang="en-US" dirty="0" smtClean="0"/>
              <a:t> </a:t>
            </a:r>
          </a:p>
          <a:p>
            <a:endParaRPr lang="en-US" dirty="0" smtClean="0"/>
          </a:p>
          <a:p>
            <a:pPr marL="0" indent="0"/>
            <a:r>
              <a:rPr lang="en-US" sz="2800" dirty="0" smtClean="0"/>
              <a:t>Interactive Walls</a:t>
            </a:r>
          </a:p>
          <a:p>
            <a:pPr marL="0" indent="0"/>
            <a:endParaRPr lang="en-US" sz="2800" dirty="0" smtClean="0"/>
          </a:p>
          <a:p>
            <a:r>
              <a:rPr lang="en-US" u="sng" dirty="0" smtClean="0">
                <a:hlinkClick r:id="rId5"/>
              </a:rPr>
              <a:t>http://vimeo.com/4661618</a:t>
            </a:r>
            <a:endParaRPr lang="en-US" dirty="0"/>
          </a:p>
        </p:txBody>
      </p:sp>
    </p:spTree>
    <p:custDataLst>
      <p:tags r:id="rId1"/>
    </p:custData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Responsive Web Design?</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5" name="Content Placeholder 4"/>
          <p:cNvSpPr txBox="1">
            <a:spLocks/>
          </p:cNvSpPr>
          <p:nvPr/>
        </p:nvSpPr>
        <p:spPr>
          <a:xfrm>
            <a:off x="965200" y="1828800"/>
            <a:ext cx="14630400" cy="6491288"/>
          </a:xfrm>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A new way of designing for the web with a focus on </a:t>
            </a:r>
            <a:r>
              <a:rPr lang="en-US" sz="2500" b="1" kern="0" dirty="0" smtClean="0">
                <a:solidFill>
                  <a:schemeClr val="tx1"/>
                </a:solidFill>
                <a:latin typeface="+mn-lt"/>
                <a:ea typeface="+mn-ea"/>
              </a:rPr>
              <a:t>adapting to the user’s needs</a:t>
            </a:r>
            <a:r>
              <a:rPr lang="en-US" sz="2500" kern="0" dirty="0" smtClean="0">
                <a:solidFill>
                  <a:schemeClr val="tx1"/>
                </a:solidFill>
                <a:latin typeface="+mn-lt"/>
                <a:ea typeface="+mn-ea"/>
              </a:rPr>
              <a:t> and </a:t>
            </a:r>
            <a:r>
              <a:rPr lang="en-US" sz="2500" b="1" kern="0" dirty="0" smtClean="0">
                <a:solidFill>
                  <a:schemeClr val="tx1"/>
                </a:solidFill>
                <a:latin typeface="+mn-lt"/>
                <a:ea typeface="+mn-ea"/>
              </a:rPr>
              <a:t>device capabilities</a:t>
            </a:r>
            <a:r>
              <a:rPr lang="en-US" sz="2500" kern="0" dirty="0" smtClean="0">
                <a:solidFill>
                  <a:schemeClr val="tx1"/>
                </a:solidFill>
                <a:latin typeface="+mn-lt"/>
                <a:ea typeface="+mn-ea"/>
              </a:rPr>
              <a:t>.</a:t>
            </a:r>
          </a:p>
          <a:p>
            <a:pPr lvl="0" algn="l" eaLnBrk="0" hangingPunct="0"/>
            <a:endParaRPr lang="en-US" sz="2500" kern="0" dirty="0" smtClean="0">
              <a:solidFill>
                <a:schemeClr val="tx1"/>
              </a:solidFill>
              <a:latin typeface="+mn-lt"/>
              <a:ea typeface="+mn-ea"/>
            </a:endParaRPr>
          </a:p>
          <a:p>
            <a:pPr lvl="0" algn="l" eaLnBrk="0" hangingPunct="0"/>
            <a:r>
              <a:rPr lang="en-US" sz="2500" kern="0" dirty="0" smtClean="0">
                <a:solidFill>
                  <a:schemeClr val="tx1"/>
                </a:solidFill>
                <a:latin typeface="+mn-lt"/>
                <a:ea typeface="+mn-ea"/>
              </a:rPr>
              <a:t>Websites that are truly responsive follow three key technical features:</a:t>
            </a: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Flexible Grids/Layouts</a:t>
            </a: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Flexible Images and Objects</a:t>
            </a: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Media Queries</a:t>
            </a:r>
          </a:p>
          <a:p>
            <a:pPr lvl="1" algn="l" eaLnBrk="0" hangingPunct="0"/>
            <a:endParaRPr lang="en-US" sz="2500" kern="0" dirty="0" smtClean="0">
              <a:solidFill>
                <a:schemeClr val="tx1"/>
              </a:solidFill>
              <a:latin typeface="+mn-lt"/>
              <a:ea typeface="+mn-ea"/>
            </a:endParaRPr>
          </a:p>
          <a:p>
            <a:pPr algn="l" eaLnBrk="0" hangingPunct="0"/>
            <a:r>
              <a:rPr lang="en-US" sz="2500" kern="0" dirty="0" smtClean="0">
                <a:solidFill>
                  <a:schemeClr val="tx1"/>
                </a:solidFill>
              </a:rPr>
              <a:t>Step by step demonstration: </a:t>
            </a:r>
            <a:r>
              <a:rPr lang="en-US" sz="2500" kern="0" dirty="0" smtClean="0">
                <a:solidFill>
                  <a:schemeClr val="tx1"/>
                </a:solidFill>
                <a:hlinkClick r:id="rId4"/>
              </a:rPr>
              <a:t>http://clientfiles.tmpwebeng.com/_spell/rwd/spells-bunnies/</a:t>
            </a:r>
            <a:r>
              <a:rPr lang="en-US" sz="2500" kern="0" dirty="0" smtClean="0">
                <a:solidFill>
                  <a:schemeClr val="tx1"/>
                </a:solidFill>
              </a:rPr>
              <a:t> </a:t>
            </a:r>
          </a:p>
          <a:p>
            <a:pPr algn="l" eaLnBrk="0" hangingPunct="0"/>
            <a:endParaRPr lang="en-US" sz="2500" kern="0" dirty="0" smtClean="0">
              <a:solidFill>
                <a:schemeClr val="tx1"/>
              </a:solidFill>
            </a:endParaRPr>
          </a:p>
          <a:p>
            <a:pPr algn="l" eaLnBrk="0" hangingPunct="0"/>
            <a:r>
              <a:rPr lang="en-US" sz="2500" kern="0" dirty="0" smtClean="0">
                <a:solidFill>
                  <a:schemeClr val="tx1"/>
                </a:solidFill>
              </a:rPr>
              <a:t>Example: </a:t>
            </a:r>
            <a:r>
              <a:rPr lang="en-US" sz="2500" kern="0" dirty="0" smtClean="0">
                <a:solidFill>
                  <a:schemeClr val="tx1"/>
                </a:solidFill>
                <a:hlinkClick r:id="rId5"/>
              </a:rPr>
              <a:t>http://clientfiles.tmpwebeng.com/_spell/rwd/example/</a:t>
            </a:r>
            <a:endParaRPr lang="en-US" sz="2500" kern="0" dirty="0" smtClean="0">
              <a:solidFill>
                <a:schemeClr val="tx1"/>
              </a:solidFill>
            </a:endParaRPr>
          </a:p>
          <a:p>
            <a:pPr algn="l" eaLnBrk="0" hangingPunct="0"/>
            <a:endParaRPr lang="en-US" sz="2500" kern="0" dirty="0" smtClean="0">
              <a:solidFill>
                <a:schemeClr val="tx1"/>
              </a:solidFill>
            </a:endParaRPr>
          </a:p>
          <a:p>
            <a:pPr algn="l" eaLnBrk="0" hangingPunct="0"/>
            <a:r>
              <a:rPr lang="en-US" sz="2500" kern="0" dirty="0" smtClean="0">
                <a:solidFill>
                  <a:schemeClr val="tx1"/>
                </a:solidFill>
              </a:rPr>
              <a:t>Full Orchestration: </a:t>
            </a:r>
            <a:r>
              <a:rPr lang="en-US" sz="2500" kern="0" dirty="0" smtClean="0">
                <a:solidFill>
                  <a:schemeClr val="tx1"/>
                </a:solidFill>
                <a:hlinkClick r:id="rId6"/>
              </a:rPr>
              <a:t>http://peopleofpepsico-com.tmpqa.com/</a:t>
            </a:r>
            <a:r>
              <a:rPr lang="en-US" sz="2500" kern="0" dirty="0" smtClean="0">
                <a:solidFill>
                  <a:schemeClr val="tx1"/>
                </a:solidFill>
              </a:rPr>
              <a:t> (digitalsolutions@tmp.com/pepsico1)</a:t>
            </a:r>
          </a:p>
          <a:p>
            <a:pPr algn="l" eaLnBrk="0" hangingPunct="0"/>
            <a:endParaRPr lang="en-US" sz="2500" kern="0" dirty="0" smtClean="0">
              <a:solidFill>
                <a:schemeClr val="tx1"/>
              </a:solidFill>
            </a:endParaRPr>
          </a:p>
          <a:p>
            <a:pPr algn="l" eaLnBrk="0" hangingPunct="0"/>
            <a:endParaRPr lang="en-US" sz="2500" kern="0" dirty="0" smtClean="0">
              <a:solidFill>
                <a:schemeClr val="tx1"/>
              </a:solidFill>
            </a:endParaRPr>
          </a:p>
          <a:p>
            <a:pPr lvl="1" algn="l" eaLnBrk="0" hangingPunct="0"/>
            <a:endParaRPr lang="en-US" sz="2500" kern="0" dirty="0" smtClean="0">
              <a:solidFill>
                <a:schemeClr val="tx1"/>
              </a:solidFill>
              <a:latin typeface="+mn-lt"/>
              <a:ea typeface="+mn-ea"/>
            </a:endParaRPr>
          </a:p>
        </p:txBody>
      </p:sp>
    </p:spTree>
    <p:custDataLst>
      <p:tags r:id="rId1"/>
    </p:custDataLst>
    <p:extLst>
      <p:ext uri="{BB962C8B-B14F-4D97-AF65-F5344CB8AC3E}">
        <p14:creationId xmlns:p14="http://schemas.microsoft.com/office/powerpoint/2010/main" xmlns="" val="2209412724"/>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 </a:t>
            </a:r>
            <a:r>
              <a:rPr lang="en-US" dirty="0" err="1" smtClean="0"/>
              <a:t>Whatzit</a:t>
            </a:r>
            <a:r>
              <a:rPr lang="en-US" dirty="0" smtClean="0"/>
              <a:t>?</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5" name="Content Placeholder 4"/>
          <p:cNvSpPr txBox="1">
            <a:spLocks/>
          </p:cNvSpPr>
          <p:nvPr/>
        </p:nvSpPr>
        <p:spPr>
          <a:xfrm>
            <a:off x="965200" y="1828800"/>
            <a:ext cx="14630400" cy="6491288"/>
          </a:xfrm>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Media Queries have come of age! Here is how we set our breakpoints:</a:t>
            </a:r>
          </a:p>
          <a:p>
            <a:pPr lvl="0" algn="l" eaLnBrk="0" hangingPunct="0"/>
            <a:endParaRPr lang="en-US" sz="25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body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margin: 10%; </a:t>
            </a:r>
          </a:p>
          <a:p>
            <a:pPr lvl="0" algn="l" eaLnBrk="0" hangingPunct="0"/>
            <a:r>
              <a:rPr lang="en-US" sz="2000" kern="0" dirty="0" smtClean="0">
                <a:solidFill>
                  <a:schemeClr val="tx1"/>
                </a:solidFill>
                <a:latin typeface="+mn-lt"/>
                <a:ea typeface="+mn-ea"/>
              </a:rPr>
              <a:t>	text-align: center;</a:t>
            </a:r>
          </a:p>
          <a:p>
            <a:pPr lvl="0" algn="l" eaLnBrk="0" hangingPunct="0"/>
            <a:r>
              <a:rPr lang="en-US" sz="2000" kern="0" dirty="0" smtClean="0">
                <a:solidFill>
                  <a:schemeClr val="tx1"/>
                </a:solidFill>
                <a:latin typeface="+mn-lt"/>
                <a:ea typeface="+mn-ea"/>
              </a:rPr>
              <a:t>	color: </a:t>
            </a:r>
            <a:r>
              <a:rPr lang="en-US" sz="2000" kern="0" dirty="0" smtClean="0">
                <a:solidFill>
                  <a:srgbClr val="FF0000"/>
                </a:solidFill>
                <a:latin typeface="+mn-lt"/>
                <a:ea typeface="+mn-ea"/>
              </a:rPr>
              <a:t>red</a:t>
            </a:r>
            <a:r>
              <a:rPr lang="en-US" sz="2000" kern="0" dirty="0" smtClean="0">
                <a:solidFill>
                  <a:schemeClr val="tx1"/>
                </a:solidFill>
                <a:latin typeface="+mn-lt"/>
                <a:ea typeface="+mn-ea"/>
              </a:rPr>
              <a:t>;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a:t>
            </a:r>
          </a:p>
          <a:p>
            <a:pPr lvl="0" algn="l" eaLnBrk="0" hangingPunct="0"/>
            <a:endParaRPr lang="en-US" sz="2000" kern="0" dirty="0" smtClean="0">
              <a:solidFill>
                <a:schemeClr val="tx1"/>
              </a:solidFill>
              <a:latin typeface="+mn-lt"/>
              <a:ea typeface="+mn-ea"/>
            </a:endParaRP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rgbClr val="C00000"/>
                </a:solidFill>
                <a:latin typeface="+mn-lt"/>
                <a:ea typeface="+mn-ea"/>
              </a:rPr>
              <a:t>@media screen and (max-width: 480px)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body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color: </a:t>
            </a:r>
            <a:r>
              <a:rPr lang="en-US" sz="2000" kern="0" dirty="0" smtClean="0">
                <a:solidFill>
                  <a:srgbClr val="002060"/>
                </a:solidFill>
                <a:latin typeface="+mn-lt"/>
                <a:ea typeface="+mn-ea"/>
              </a:rPr>
              <a:t>blue</a:t>
            </a:r>
            <a:r>
              <a:rPr lang="en-US" sz="2000" kern="0" dirty="0" smtClean="0">
                <a:solidFill>
                  <a:schemeClr val="tx1"/>
                </a:solidFill>
                <a:latin typeface="+mn-lt"/>
                <a:ea typeface="+mn-ea"/>
              </a:rPr>
              <a:t>;</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rgbClr val="C00000"/>
                </a:solidFill>
                <a:latin typeface="+mn-lt"/>
                <a:ea typeface="+mn-ea"/>
              </a:rPr>
              <a:t>}</a:t>
            </a:r>
            <a:endParaRPr lang="en-US" sz="2000" kern="0" dirty="0" smtClean="0">
              <a:solidFill>
                <a:srgbClr val="C00000"/>
              </a:solidFill>
            </a:endParaRPr>
          </a:p>
          <a:p>
            <a:pPr algn="l" eaLnBrk="0" hangingPunct="0"/>
            <a:endParaRPr lang="en-US" sz="2500" kern="0" dirty="0" smtClean="0">
              <a:solidFill>
                <a:schemeClr val="tx1"/>
              </a:solidFill>
            </a:endParaRPr>
          </a:p>
          <a:p>
            <a:pPr lvl="1" algn="l" eaLnBrk="0" hangingPunct="0"/>
            <a:endParaRPr lang="en-US" sz="2500" kern="0" dirty="0" smtClean="0">
              <a:solidFill>
                <a:schemeClr val="tx1"/>
              </a:solidFill>
              <a:latin typeface="+mn-lt"/>
              <a:ea typeface="+mn-ea"/>
            </a:endParaRPr>
          </a:p>
        </p:txBody>
      </p:sp>
    </p:spTree>
    <p:custDataLst>
      <p:tags r:id="rId1"/>
    </p:custDataLst>
    <p:extLst>
      <p:ext uri="{BB962C8B-B14F-4D97-AF65-F5344CB8AC3E}">
        <p14:creationId xmlns:p14="http://schemas.microsoft.com/office/powerpoint/2010/main" xmlns="" val="220941272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is Responsive Web Design Important?</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6" name="Content Placeholder 4"/>
          <p:cNvSpPr txBox="1">
            <a:spLocks/>
          </p:cNvSpPr>
          <p:nvPr/>
        </p:nvSpPr>
        <p:spPr>
          <a:xfrm>
            <a:off x="965200" y="2286000"/>
            <a:ext cx="14630400" cy="6034088"/>
          </a:xfrm>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While Responsive Web Design may not be for every site (yet), it </a:t>
            </a:r>
            <a:r>
              <a:rPr lang="en-US" sz="2500" b="1" kern="0" dirty="0" smtClean="0">
                <a:solidFill>
                  <a:schemeClr val="tx1"/>
                </a:solidFill>
                <a:latin typeface="+mn-lt"/>
                <a:ea typeface="+mn-ea"/>
              </a:rPr>
              <a:t>will</a:t>
            </a:r>
            <a:r>
              <a:rPr lang="en-US" sz="2500" kern="0" dirty="0" smtClean="0">
                <a:solidFill>
                  <a:schemeClr val="tx1"/>
                </a:solidFill>
                <a:latin typeface="+mn-lt"/>
                <a:ea typeface="+mn-ea"/>
              </a:rPr>
              <a:t> play a large roll in the future of the web. </a:t>
            </a:r>
          </a:p>
          <a:p>
            <a:pPr lvl="0" algn="l" eaLnBrk="0" hangingPunct="0"/>
            <a:endParaRPr lang="en-US" sz="2500" kern="0" dirty="0" smtClean="0">
              <a:solidFill>
                <a:schemeClr val="tx1"/>
              </a:solidFill>
              <a:latin typeface="+mn-lt"/>
              <a:ea typeface="+mn-ea"/>
            </a:endParaRPr>
          </a:p>
          <a:p>
            <a:pPr lvl="0" algn="l" eaLnBrk="0" hangingPunct="0"/>
            <a:r>
              <a:rPr lang="en-US" sz="2500" kern="0" dirty="0" smtClean="0">
                <a:solidFill>
                  <a:schemeClr val="tx1"/>
                </a:solidFill>
                <a:latin typeface="+mn-lt"/>
                <a:ea typeface="+mn-ea"/>
              </a:rPr>
              <a:t>Responsive Web Design seeks to do the following:</a:t>
            </a:r>
          </a:p>
          <a:p>
            <a:pPr lvl="0" algn="l" eaLnBrk="0" hangingPunct="0"/>
            <a:endParaRPr lang="en-US" sz="2500" kern="0" dirty="0" smtClean="0">
              <a:solidFill>
                <a:schemeClr val="tx1"/>
              </a:solidFill>
              <a:latin typeface="+mn-lt"/>
              <a:ea typeface="+mn-ea"/>
            </a:endParaRP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I</a:t>
            </a:r>
            <a:r>
              <a:rPr lang="en-US" sz="2500" b="1" kern="0" dirty="0" smtClean="0">
                <a:solidFill>
                  <a:schemeClr val="tx1"/>
                </a:solidFill>
              </a:rPr>
              <a:t>mprove User Experience</a:t>
            </a:r>
            <a:endParaRPr lang="en-US" sz="2500" b="1" kern="0" dirty="0" smtClean="0">
              <a:solidFill>
                <a:schemeClr val="tx1"/>
              </a:solidFill>
              <a:latin typeface="+mn-lt"/>
              <a:ea typeface="+mn-ea"/>
            </a:endParaRP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Minimize Maintenance</a:t>
            </a: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End Device Fragmentation (Why build multiple sites?)</a:t>
            </a:r>
            <a:endParaRPr kumimoji="0" lang="en-US" sz="2500" b="1" i="0" u="none" strike="noStrike" kern="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xmlns="" val="187429378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with Responsiveness In Mind</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lgn="l" eaLnBrk="0" hangingPunct="0"/>
            <a:r>
              <a:rPr lang="en-US" dirty="0" smtClean="0">
                <a:solidFill>
                  <a:schemeClr val="tx1"/>
                </a:solidFill>
              </a:rPr>
              <a:t>	Responsive Web Design</a:t>
            </a:r>
            <a:r>
              <a:rPr lang="en-US" sz="2500" kern="0" dirty="0" smtClean="0">
                <a:solidFill>
                  <a:schemeClr val="tx1"/>
                </a:solidFill>
                <a:latin typeface="+mn-lt"/>
                <a:ea typeface="+mn-ea"/>
              </a:rPr>
              <a:t> is still fairly young and there are still many more lessons to be learned, but you can tackle your designs by keeping these things in mind:</a:t>
            </a:r>
          </a:p>
          <a:p>
            <a:pPr lvl="0" algn="l" eaLnBrk="0" hangingPunct="0"/>
            <a:endParaRPr lang="en-US" sz="2500" kern="0" dirty="0" smtClean="0">
              <a:solidFill>
                <a:schemeClr val="tx1"/>
              </a:solidFill>
              <a:latin typeface="+mn-lt"/>
              <a:ea typeface="+mn-ea"/>
            </a:endParaRP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Accept the dynamic nature of the web (in the browser we have no control over design – the user does)</a:t>
            </a:r>
          </a:p>
          <a:p>
            <a:pPr lvl="1" algn="l" eaLnBrk="0" hangingPunct="0">
              <a:buFont typeface="Arial" pitchFamily="34" charset="0"/>
              <a:buChar char="•"/>
            </a:pPr>
            <a:endParaRPr lang="en-US" b="1" dirty="0" smtClean="0">
              <a:solidFill>
                <a:schemeClr val="tx1"/>
              </a:solidFill>
            </a:endParaRPr>
          </a:p>
          <a:p>
            <a:pPr lvl="1" algn="l" eaLnBrk="0" hangingPunct="0">
              <a:buFont typeface="Arial" pitchFamily="34" charset="0"/>
              <a:buChar char="•"/>
            </a:pPr>
            <a:r>
              <a:rPr lang="en-US" sz="2500" b="1" kern="0" dirty="0" smtClean="0">
                <a:solidFill>
                  <a:schemeClr val="tx1"/>
                </a:solidFill>
                <a:latin typeface="+mn-lt"/>
                <a:ea typeface="+mn-ea"/>
              </a:rPr>
              <a:t>Be mindful of content and how it could potentially alter your layout</a:t>
            </a:r>
          </a:p>
          <a:p>
            <a:pPr lvl="1" algn="l" eaLnBrk="0" hangingPunct="0">
              <a:buFont typeface="Arial" pitchFamily="34" charset="0"/>
              <a:buChar char="•"/>
            </a:pPr>
            <a:endParaRPr kumimoji="0" lang="en-US" b="1" i="0" u="none" strike="noStrike" cap="none" spc="0" normalizeH="0" baseline="0" noProof="0" dirty="0" smtClean="0">
              <a:ln>
                <a:noFill/>
              </a:ln>
              <a:solidFill>
                <a:schemeClr val="tx1"/>
              </a:solidFill>
              <a:effectLst/>
              <a:uLnTx/>
              <a:uFillTx/>
              <a:cs typeface="+mn-cs"/>
            </a:endParaRPr>
          </a:p>
          <a:p>
            <a:pPr lvl="1"/>
            <a:r>
              <a:rPr lang="en-US" b="1" dirty="0" smtClean="0">
                <a:solidFill>
                  <a:schemeClr val="tx1"/>
                </a:solidFill>
              </a:rPr>
              <a:t>Design for the baseline and layer on enhancements (Mobile First)</a:t>
            </a:r>
          </a:p>
          <a:p>
            <a:pPr lvl="1" algn="l" eaLnBrk="0" hangingPunct="0">
              <a:buNone/>
            </a:pPr>
            <a:endParaRPr kumimoji="0" lang="en-US" b="1" i="0" u="none" strike="noStrike" cap="none" spc="0" normalizeH="0" baseline="0" noProof="0" dirty="0" smtClean="0">
              <a:ln>
                <a:noFill/>
              </a:ln>
              <a:solidFill>
                <a:schemeClr val="tx1"/>
              </a:solidFill>
              <a:effectLst/>
              <a:uLnTx/>
              <a:uFillTx/>
              <a:cs typeface="+mn-cs"/>
            </a:endParaRPr>
          </a:p>
          <a:p>
            <a:pPr lvl="1" algn="l" eaLnBrk="0" hangingPunct="0">
              <a:buFont typeface="Arial" pitchFamily="34" charset="0"/>
              <a:buChar char="•"/>
            </a:pPr>
            <a:endParaRPr kumimoji="0" lang="en-US" sz="2500" b="1" i="0" u="none" strike="noStrike" kern="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xmlns="" val="125494266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with Responsiveness In Mind</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	Responsive Web Design is a very powerful tool in our arsenal. Because it is not yet perfected, we must strive to find a good balance between design and development.</a:t>
            </a:r>
          </a:p>
          <a:p>
            <a:pPr lvl="0" algn="l" eaLnBrk="0" hangingPunct="0"/>
            <a:endParaRPr lang="en-US" dirty="0" smtClean="0">
              <a:solidFill>
                <a:schemeClr val="tx1"/>
              </a:solidFill>
            </a:endParaRPr>
          </a:p>
          <a:p>
            <a:pPr lvl="0" algn="l" eaLnBrk="0" hangingPunct="0"/>
            <a:r>
              <a:rPr lang="en-US" sz="2500" kern="0" dirty="0" smtClean="0">
                <a:solidFill>
                  <a:schemeClr val="tx1"/>
                </a:solidFill>
                <a:latin typeface="+mn-lt"/>
                <a:ea typeface="+mn-ea"/>
              </a:rPr>
              <a:t>	Therefore, please note:</a:t>
            </a: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Assets that may be hidden from view in mobile will still load in mobile</a:t>
            </a:r>
          </a:p>
          <a:p>
            <a:pPr lvl="1" algn="l" eaLnBrk="0" hangingPunct="0">
              <a:buFont typeface="Arial" pitchFamily="34" charset="0"/>
              <a:buChar char="•"/>
            </a:pPr>
            <a:endParaRPr lang="en-US" b="1" dirty="0" smtClean="0">
              <a:solidFill>
                <a:schemeClr val="tx1"/>
              </a:solidFill>
            </a:endParaRPr>
          </a:p>
          <a:p>
            <a:pPr lvl="1" algn="l" eaLnBrk="0" hangingPunct="0">
              <a:buFont typeface="Arial" pitchFamily="34" charset="0"/>
              <a:buChar char="•"/>
            </a:pPr>
            <a:r>
              <a:rPr lang="en-US" b="1" noProof="0" dirty="0" smtClean="0">
                <a:solidFill>
                  <a:schemeClr val="tx1"/>
                </a:solidFill>
                <a:cs typeface="+mn-cs"/>
              </a:rPr>
              <a:t>Bandwidth and Latency (Large images that are scaled down are still large images on mobile)</a:t>
            </a:r>
          </a:p>
          <a:p>
            <a:pPr lvl="1" algn="l" eaLnBrk="0" hangingPunct="0">
              <a:buFont typeface="Arial" pitchFamily="34" charset="0"/>
              <a:buChar char="•"/>
            </a:pPr>
            <a:endParaRPr kumimoji="0" lang="en-US" b="1" i="0" u="none" strike="noStrike" cap="none" spc="0" normalizeH="0" baseline="0" dirty="0" smtClean="0">
              <a:ln>
                <a:noFill/>
              </a:ln>
              <a:solidFill>
                <a:schemeClr val="tx1"/>
              </a:solidFill>
              <a:effectLst/>
              <a:uLnTx/>
              <a:uFillTx/>
              <a:cs typeface="+mn-cs"/>
            </a:endParaRPr>
          </a:p>
          <a:p>
            <a:pPr lvl="1" algn="l" eaLnBrk="0" hangingPunct="0">
              <a:buFont typeface="Arial" pitchFamily="34" charset="0"/>
              <a:buChar char="•"/>
            </a:pPr>
            <a:r>
              <a:rPr lang="en-US" b="1" dirty="0" smtClean="0">
                <a:solidFill>
                  <a:schemeClr val="tx1"/>
                </a:solidFill>
                <a:cs typeface="+mn-cs"/>
              </a:rPr>
              <a:t>Consider how tabular data (tables) will behave</a:t>
            </a:r>
          </a:p>
        </p:txBody>
      </p:sp>
    </p:spTree>
    <p:custDataLst>
      <p:tags r:id="rId1"/>
    </p:custDataLst>
    <p:extLst>
      <p:ext uri="{BB962C8B-B14F-4D97-AF65-F5344CB8AC3E}">
        <p14:creationId xmlns:p14="http://schemas.microsoft.com/office/powerpoint/2010/main" xmlns="" val="125494266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Speaking of “Mobile First”…</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r>
              <a:rPr lang="en-US" sz="3600" dirty="0" smtClean="0"/>
              <a:t>	</a:t>
            </a:r>
            <a:r>
              <a:rPr lang="en-US" sz="3600" dirty="0" smtClean="0">
                <a:solidFill>
                  <a:schemeClr val="tx1"/>
                </a:solidFill>
              </a:rPr>
              <a:t>Through adherence to web standards and the principles of progressive enhancement, we now have the ability to create sites that meet the growing demands of mobile usage. However, these methodologies are only </a:t>
            </a:r>
            <a:r>
              <a:rPr lang="en-US" sz="3600" b="1" dirty="0" smtClean="0">
                <a:solidFill>
                  <a:schemeClr val="tx1"/>
                </a:solidFill>
              </a:rPr>
              <a:t>part</a:t>
            </a:r>
            <a:r>
              <a:rPr lang="en-US" sz="3600" dirty="0" smtClean="0">
                <a:solidFill>
                  <a:schemeClr val="tx1"/>
                </a:solidFill>
              </a:rPr>
              <a:t> of the solution. TMP must place even more emphasis on the end user experience. Researching, planning and understanding what our users </a:t>
            </a:r>
            <a:r>
              <a:rPr lang="en-US" sz="3600" b="1" dirty="0" smtClean="0">
                <a:solidFill>
                  <a:schemeClr val="tx1"/>
                </a:solidFill>
              </a:rPr>
              <a:t>need</a:t>
            </a:r>
            <a:r>
              <a:rPr lang="en-US" sz="3600" dirty="0" smtClean="0">
                <a:solidFill>
                  <a:schemeClr val="tx1"/>
                </a:solidFill>
              </a:rPr>
              <a:t> should continue to be our top priority as it is only through this that we will create an awesome, responsive web experience for all.</a:t>
            </a:r>
            <a:endParaRPr lang="en-US" sz="3600" dirty="0" smtClean="0">
              <a:solidFill>
                <a:schemeClr val="tx1"/>
              </a:solidFill>
              <a:cs typeface="+mn-cs"/>
            </a:endParaRPr>
          </a:p>
        </p:txBody>
      </p:sp>
    </p:spTree>
    <p:custDataLst>
      <p:tags r:id="rId1"/>
    </p:custDataLst>
    <p:extLst>
      <p:ext uri="{BB962C8B-B14F-4D97-AF65-F5344CB8AC3E}">
        <p14:creationId xmlns:p14="http://schemas.microsoft.com/office/powerpoint/2010/main" xmlns="" val="125494266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Great Power Comes Great Responsibility</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Responsive Web Design is a very powerful tool in our arsenal. Because it is not yet perfected, we must strive to find a good balance between design and development.</a:t>
            </a:r>
          </a:p>
          <a:p>
            <a:pPr lvl="0" algn="l" eaLnBrk="0" hangingPunct="0"/>
            <a:endParaRPr lang="en-US" dirty="0" smtClean="0">
              <a:solidFill>
                <a:schemeClr val="tx1"/>
              </a:solidFill>
            </a:endParaRPr>
          </a:p>
          <a:p>
            <a:pPr lvl="0" algn="l" eaLnBrk="0" hangingPunct="0"/>
            <a:r>
              <a:rPr lang="en-US" sz="2500" kern="0" dirty="0" smtClean="0">
                <a:solidFill>
                  <a:schemeClr val="tx1"/>
                </a:solidFill>
                <a:latin typeface="+mn-lt"/>
                <a:ea typeface="+mn-ea"/>
              </a:rPr>
              <a:t>Therefore, please note:</a:t>
            </a: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Assets that may be hidden from view in mobile will still load in mobile</a:t>
            </a:r>
          </a:p>
          <a:p>
            <a:pPr lvl="1" algn="l" eaLnBrk="0" hangingPunct="0">
              <a:buFont typeface="Arial" pitchFamily="34" charset="0"/>
              <a:buChar char="•"/>
            </a:pPr>
            <a:endParaRPr lang="en-US" b="1" dirty="0" smtClean="0">
              <a:solidFill>
                <a:schemeClr val="tx1"/>
              </a:solidFill>
            </a:endParaRPr>
          </a:p>
          <a:p>
            <a:pPr lvl="1" algn="l" eaLnBrk="0" hangingPunct="0">
              <a:buFont typeface="Arial" pitchFamily="34" charset="0"/>
              <a:buChar char="•"/>
            </a:pPr>
            <a:r>
              <a:rPr lang="en-US" b="1" noProof="0" dirty="0" smtClean="0">
                <a:solidFill>
                  <a:schemeClr val="tx1"/>
                </a:solidFill>
                <a:cs typeface="+mn-cs"/>
              </a:rPr>
              <a:t>Bandwidth and Latency (Large images that are scaled down are still large images on mobile)</a:t>
            </a:r>
          </a:p>
          <a:p>
            <a:pPr lvl="1" algn="l" eaLnBrk="0" hangingPunct="0">
              <a:buFont typeface="Arial" pitchFamily="34" charset="0"/>
              <a:buChar char="•"/>
            </a:pPr>
            <a:endParaRPr kumimoji="0" lang="en-US" b="1" i="0" u="none" strike="noStrike" cap="none" spc="0" normalizeH="0" baseline="0" dirty="0" smtClean="0">
              <a:ln>
                <a:noFill/>
              </a:ln>
              <a:solidFill>
                <a:schemeClr val="tx1"/>
              </a:solidFill>
              <a:effectLst/>
              <a:uLnTx/>
              <a:uFillTx/>
              <a:cs typeface="+mn-cs"/>
            </a:endParaRPr>
          </a:p>
          <a:p>
            <a:pPr lvl="1" algn="l" eaLnBrk="0" hangingPunct="0">
              <a:buFont typeface="Arial" pitchFamily="34" charset="0"/>
              <a:buChar char="•"/>
            </a:pPr>
            <a:r>
              <a:rPr lang="en-US" b="1" dirty="0" smtClean="0">
                <a:solidFill>
                  <a:schemeClr val="tx1"/>
                </a:solidFill>
                <a:cs typeface="+mn-cs"/>
              </a:rPr>
              <a:t>Consider how tabular data (tables) will behave</a:t>
            </a:r>
          </a:p>
        </p:txBody>
      </p:sp>
    </p:spTree>
    <p:custDataLst>
      <p:tags r:id="rId1"/>
    </p:custDataLst>
    <p:extLst>
      <p:ext uri="{BB962C8B-B14F-4D97-AF65-F5344CB8AC3E}">
        <p14:creationId xmlns:p14="http://schemas.microsoft.com/office/powerpoint/2010/main" xmlns="" val="1254942667"/>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2.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3.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4.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5.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6.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7.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8.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Custom 1">
      <a:dk1>
        <a:srgbClr val="000000"/>
      </a:dk1>
      <a:lt1>
        <a:srgbClr val="FFFFFF"/>
      </a:lt1>
      <a:dk2>
        <a:srgbClr val="000000"/>
      </a:dk2>
      <a:lt2>
        <a:srgbClr val="808080"/>
      </a:lt2>
      <a:accent1>
        <a:srgbClr val="EE5D1A"/>
      </a:accent1>
      <a:accent2>
        <a:srgbClr val="333399"/>
      </a:accent2>
      <a:accent3>
        <a:srgbClr val="FFFFFF"/>
      </a:accent3>
      <a:accent4>
        <a:srgbClr val="000000"/>
      </a:accent4>
      <a:accent5>
        <a:srgbClr val="DAEDEF"/>
      </a:accent5>
      <a:accent6>
        <a:srgbClr val="2D2D8A"/>
      </a:accent6>
      <a:hlink>
        <a:srgbClr val="2D2D8A"/>
      </a:hlink>
      <a:folHlink>
        <a:srgbClr val="99CC00"/>
      </a:folHlink>
    </a:clrScheme>
    <a:fontScheme name="Title &amp; Subtitle">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Gill Sans" pitchFamily="1" charset="0"/>
            <a:ea typeface="ヒラギノ角ゴ ProN W3" pitchFamily="1" charset="-128"/>
            <a:sym typeface="Gill 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Gill Sans" pitchFamily="1" charset="0"/>
            <a:ea typeface="ヒラギノ角ゴ ProN W3" pitchFamily="1" charset="-128"/>
            <a:sym typeface="Gill Sans" pitchFamily="1"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Pages>0</Pages>
  <Words>1102</Words>
  <Characters>0</Characters>
  <Application>Microsoft Office PowerPoint</Application>
  <PresentationFormat>Custom</PresentationFormat>
  <Lines>0</Lines>
  <Paragraphs>160</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Title &amp; Subtitle</vt:lpstr>
      <vt:lpstr>Custom Design</vt:lpstr>
      <vt:lpstr>Mobile First</vt:lpstr>
      <vt:lpstr>Responsive Design in the Real World</vt:lpstr>
      <vt:lpstr>What is Responsive Web Design?</vt:lpstr>
      <vt:lpstr>Media Whatzit?</vt:lpstr>
      <vt:lpstr>Why is Responsive Web Design Important?</vt:lpstr>
      <vt:lpstr>Designing with Responsiveness In Mind</vt:lpstr>
      <vt:lpstr>Designing with Responsiveness In Mind</vt:lpstr>
      <vt:lpstr>Speaking of “Mobile First”…</vt:lpstr>
      <vt:lpstr>With Great Power Comes Great Responsibility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mspellac</cp:lastModifiedBy>
  <cp:revision>111</cp:revision>
  <dcterms:modified xsi:type="dcterms:W3CDTF">2013-02-26T18:30:01Z</dcterms:modified>
</cp:coreProperties>
</file>