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handoutMasterIdLst>
    <p:handoutMasterId r:id="rId32"/>
  </p:handoutMasterIdLst>
  <p:sldIdLst>
    <p:sldId id="402" r:id="rId2"/>
    <p:sldId id="403" r:id="rId3"/>
    <p:sldId id="404" r:id="rId4"/>
    <p:sldId id="405" r:id="rId5"/>
    <p:sldId id="407" r:id="rId6"/>
    <p:sldId id="408" r:id="rId7"/>
    <p:sldId id="409" r:id="rId8"/>
    <p:sldId id="410" r:id="rId9"/>
    <p:sldId id="353" r:id="rId10"/>
    <p:sldId id="438" r:id="rId11"/>
    <p:sldId id="420" r:id="rId12"/>
    <p:sldId id="421"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 id="437" r:id="rId26"/>
    <p:sldId id="434" r:id="rId27"/>
    <p:sldId id="435" r:id="rId28"/>
    <p:sldId id="365" r:id="rId29"/>
    <p:sldId id="331" r:id="rId30"/>
  </p:sldIdLst>
  <p:sldSz cx="16256000" cy="9144000"/>
  <p:notesSz cx="6858000" cy="9144000"/>
  <p:defaultTextStyle>
    <a:defPPr>
      <a:defRPr lang="en-US"/>
    </a:defPPr>
    <a:lvl1pPr algn="ctr" rtl="0" fontAlgn="base">
      <a:spcBef>
        <a:spcPct val="0"/>
      </a:spcBef>
      <a:spcAft>
        <a:spcPct val="0"/>
      </a:spcAft>
      <a:defRPr sz="3600" kern="1200">
        <a:solidFill>
          <a:srgbClr val="000000"/>
        </a:solidFill>
        <a:latin typeface="Gill Sans" charset="0"/>
        <a:ea typeface="ヒラギノ角ゴ ProN W3" charset="-128"/>
        <a:cs typeface="+mn-cs"/>
        <a:sym typeface="Gill Sans" charset="0"/>
      </a:defRPr>
    </a:lvl1pPr>
    <a:lvl2pPr marL="457200" algn="ctr" rtl="0" fontAlgn="base">
      <a:spcBef>
        <a:spcPct val="0"/>
      </a:spcBef>
      <a:spcAft>
        <a:spcPct val="0"/>
      </a:spcAft>
      <a:defRPr sz="3600" kern="1200">
        <a:solidFill>
          <a:srgbClr val="000000"/>
        </a:solidFill>
        <a:latin typeface="Gill Sans" charset="0"/>
        <a:ea typeface="ヒラギノ角ゴ ProN W3" charset="-128"/>
        <a:cs typeface="+mn-cs"/>
        <a:sym typeface="Gill Sans" charset="0"/>
      </a:defRPr>
    </a:lvl2pPr>
    <a:lvl3pPr marL="914400" algn="ctr" rtl="0" fontAlgn="base">
      <a:spcBef>
        <a:spcPct val="0"/>
      </a:spcBef>
      <a:spcAft>
        <a:spcPct val="0"/>
      </a:spcAft>
      <a:defRPr sz="3600" kern="1200">
        <a:solidFill>
          <a:srgbClr val="000000"/>
        </a:solidFill>
        <a:latin typeface="Gill Sans" charset="0"/>
        <a:ea typeface="ヒラギノ角ゴ ProN W3" charset="-128"/>
        <a:cs typeface="+mn-cs"/>
        <a:sym typeface="Gill Sans" charset="0"/>
      </a:defRPr>
    </a:lvl3pPr>
    <a:lvl4pPr marL="1371600" algn="ctr" rtl="0" fontAlgn="base">
      <a:spcBef>
        <a:spcPct val="0"/>
      </a:spcBef>
      <a:spcAft>
        <a:spcPct val="0"/>
      </a:spcAft>
      <a:defRPr sz="3600" kern="1200">
        <a:solidFill>
          <a:srgbClr val="000000"/>
        </a:solidFill>
        <a:latin typeface="Gill Sans" charset="0"/>
        <a:ea typeface="ヒラギノ角ゴ ProN W3" charset="-128"/>
        <a:cs typeface="+mn-cs"/>
        <a:sym typeface="Gill Sans" charset="0"/>
      </a:defRPr>
    </a:lvl4pPr>
    <a:lvl5pPr marL="1828800" algn="ctr" rtl="0" fontAlgn="base">
      <a:spcBef>
        <a:spcPct val="0"/>
      </a:spcBef>
      <a:spcAft>
        <a:spcPct val="0"/>
      </a:spcAft>
      <a:defRPr sz="36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36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36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36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3600" kern="1200">
        <a:solidFill>
          <a:srgbClr val="000000"/>
        </a:solidFill>
        <a:latin typeface="Gill Sans" charset="0"/>
        <a:ea typeface="ヒラギノ角ゴ ProN W3" charset="-128"/>
        <a:cs typeface="+mn-cs"/>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BAC5"/>
    <a:srgbClr val="F09D3C"/>
    <a:srgbClr val="B4BA34"/>
    <a:srgbClr val="FFB8D6"/>
    <a:srgbClr val="FFA6CD"/>
    <a:srgbClr val="FFF053"/>
    <a:srgbClr val="FFF07A"/>
    <a:srgbClr val="49249B"/>
    <a:srgbClr val="BC005D"/>
    <a:srgbClr val="008DA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296" autoAdjust="0"/>
  </p:normalViewPr>
  <p:slideViewPr>
    <p:cSldViewPr>
      <p:cViewPr>
        <p:scale>
          <a:sx n="45" d="100"/>
          <a:sy n="45" d="100"/>
        </p:scale>
        <p:origin x="-804" y="-102"/>
      </p:cViewPr>
      <p:guideLst>
        <p:guide orient="horz" pos="2880"/>
        <p:guide pos="512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15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3BF3FB-BD44-44AE-8BDC-48BED7ABFE09}" type="datetimeFigureOut">
              <a:rPr lang="en-US" smtClean="0"/>
              <a:pPr/>
              <a:t>11/20/2012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A6F8FE-E247-47E6-85A4-C7F568480F37}"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73602-2B0F-445F-AA5A-5D6209C89448}" type="datetimeFigureOut">
              <a:rPr lang="en-US" smtClean="0"/>
              <a:pPr/>
              <a:t>11/20/2012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0ADCF8-548B-4299-B015-734B1528FB1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US" dirty="0" smtClean="0"/>
          </a:p>
        </p:txBody>
      </p:sp>
      <p:sp>
        <p:nvSpPr>
          <p:cNvPr id="4" name="Slide Number Placeholder 3"/>
          <p:cNvSpPr>
            <a:spLocks noGrp="1"/>
          </p:cNvSpPr>
          <p:nvPr>
            <p:ph type="sldNum" sz="quarter" idx="10"/>
          </p:nvPr>
        </p:nvSpPr>
        <p:spPr/>
        <p:txBody>
          <a:bodyPr/>
          <a:lstStyle/>
          <a:p>
            <a:fld id="{DA0ADCF8-548B-4299-B015-734B1528FB1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Arial" pitchFamily="34" charset="0"/>
              </a:rPr>
              <a:t>Before we get into the process, I’d like to return our attention to the first point on Slide 8: You don’t get to decide which device people use to access your content. They do.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Arial" pitchFamily="34" charset="0"/>
              </a:rPr>
              <a:t>That is a pretty powerful 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Arial" pitchFamily="34" charset="0"/>
              </a:rPr>
              <a:t>The user has all of the control on the web, so it behooves us to create as pleasurable an experience on as many devices as we can. </a:t>
            </a:r>
            <a:r>
              <a:rPr lang="en-US" dirty="0" smtClean="0">
                <a:latin typeface="Arial" pitchFamily="34" charset="0"/>
              </a:rPr>
              <a:t>If we don’t give users what they want, they will find</a:t>
            </a:r>
            <a:r>
              <a:rPr lang="en-US" baseline="0" dirty="0" smtClean="0">
                <a:latin typeface="Arial" pitchFamily="34" charset="0"/>
              </a:rPr>
              <a:t> other ways to access and consume that information. Built in browser functionality, like </a:t>
            </a:r>
            <a:r>
              <a:rPr lang="en-US" baseline="0" dirty="0" err="1" smtClean="0">
                <a:latin typeface="Arial" pitchFamily="34" charset="0"/>
              </a:rPr>
              <a:t>iOS</a:t>
            </a:r>
            <a:r>
              <a:rPr lang="en-US" baseline="0" dirty="0" smtClean="0">
                <a:latin typeface="Arial" pitchFamily="34" charset="0"/>
              </a:rPr>
              <a:t> Reader, user style sheets and services like </a:t>
            </a:r>
            <a:r>
              <a:rPr lang="en-US" baseline="0" dirty="0" err="1" smtClean="0">
                <a:latin typeface="Arial" pitchFamily="34" charset="0"/>
              </a:rPr>
              <a:t>Readibility</a:t>
            </a:r>
            <a:r>
              <a:rPr lang="en-US" baseline="0" dirty="0" smtClean="0">
                <a:latin typeface="Arial" pitchFamily="34" charset="0"/>
              </a:rPr>
              <a:t> or </a:t>
            </a:r>
            <a:r>
              <a:rPr lang="en-US" baseline="0" dirty="0" err="1" smtClean="0">
                <a:latin typeface="Arial" pitchFamily="34" charset="0"/>
              </a:rPr>
              <a:t>Instapaper</a:t>
            </a:r>
            <a:r>
              <a:rPr lang="en-US" baseline="0" dirty="0" smtClean="0">
                <a:latin typeface="Arial" pitchFamily="34" charset="0"/>
              </a:rPr>
              <a:t> can render all of the hard work we put into the creation of a site useless. Nobody wants that (especially our clients).</a:t>
            </a:r>
            <a:endParaRPr lang="en-US" smtClean="0">
              <a:solidFill>
                <a:srgbClr val="FF0000"/>
              </a:solidFill>
            </a:endParaRPr>
          </a:p>
          <a:p>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r>
              <a:rPr lang="en-US" dirty="0" smtClean="0"/>
              <a:t>In order for TMP to embrace the future of the web, it has become apparent that a different process is required to handle the successful delivery of our client's web presence.</a:t>
            </a:r>
          </a:p>
          <a:p>
            <a:pPr marL="0" indent="0"/>
            <a:endParaRPr lang="en-US" dirty="0" smtClean="0"/>
          </a:p>
          <a:p>
            <a:pPr marL="0" indent="0"/>
            <a:r>
              <a:rPr lang="en-US" dirty="0" smtClean="0"/>
              <a:t>TMP needs to focus on our</a:t>
            </a:r>
            <a:r>
              <a:rPr lang="en-US" baseline="0" dirty="0" smtClean="0"/>
              <a:t> client’s </a:t>
            </a:r>
            <a:r>
              <a:rPr lang="en-US" dirty="0" smtClean="0"/>
              <a:t>core</a:t>
            </a:r>
            <a:r>
              <a:rPr lang="en-US" baseline="0" dirty="0" smtClean="0"/>
              <a:t> message</a:t>
            </a:r>
            <a:r>
              <a:rPr lang="en-US" dirty="0" smtClean="0"/>
              <a:t> and then progressively enhance that</a:t>
            </a:r>
            <a:r>
              <a:rPr lang="en-US" baseline="0" dirty="0" smtClean="0"/>
              <a:t> message and </a:t>
            </a:r>
            <a:r>
              <a:rPr lang="en-US" dirty="0" smtClean="0"/>
              <a:t>experience on</a:t>
            </a:r>
            <a:r>
              <a:rPr lang="en-US" baseline="0" dirty="0" smtClean="0"/>
              <a:t> </a:t>
            </a:r>
            <a:r>
              <a:rPr lang="en-US" dirty="0" smtClean="0"/>
              <a:t>more capable devices. We are no longer tied to our desktop browsers and must take a somewhat more agile approach to design and development so that we can accommodate the many</a:t>
            </a:r>
            <a:r>
              <a:rPr lang="en-US" baseline="0" dirty="0" smtClean="0"/>
              <a:t> different </a:t>
            </a:r>
            <a:r>
              <a:rPr lang="en-US" dirty="0" smtClean="0"/>
              <a:t>devices on the market today as well as the</a:t>
            </a:r>
            <a:r>
              <a:rPr lang="en-US" baseline="0" dirty="0" smtClean="0"/>
              <a:t> devices of tomorrow.</a:t>
            </a:r>
            <a:endParaRPr lang="en-US" dirty="0" smtClean="0"/>
          </a:p>
          <a:p>
            <a:pPr marL="0" indent="0"/>
            <a:endParaRPr lang="en-US" dirty="0" smtClean="0"/>
          </a:p>
          <a:p>
            <a:pPr marL="0" indent="0"/>
            <a:r>
              <a:rPr lang="en-US" dirty="0" smtClean="0"/>
              <a:t>Through adherence to web standards and the principles of progressive enhancement, we have the technical ability to create sites that meet the growing demands of mobile usage. However, this is only part of the solution. There is more to it than just scaling</a:t>
            </a:r>
            <a:r>
              <a:rPr lang="en-US" baseline="0" dirty="0" smtClean="0"/>
              <a:t> a site down to fit on mobile. Understanding  u</a:t>
            </a:r>
            <a:r>
              <a:rPr lang="en-US" dirty="0" smtClean="0">
                <a:solidFill>
                  <a:srgbClr val="FF0000"/>
                </a:solidFill>
              </a:rPr>
              <a:t>ser</a:t>
            </a:r>
            <a:r>
              <a:rPr lang="en-US" baseline="0" dirty="0" smtClean="0">
                <a:solidFill>
                  <a:srgbClr val="FF0000"/>
                </a:solidFill>
              </a:rPr>
              <a:t> needs, content strategy and more team collaboration  </a:t>
            </a:r>
            <a:r>
              <a:rPr lang="en-US" dirty="0" smtClean="0">
                <a:solidFill>
                  <a:srgbClr val="FF0000"/>
                </a:solidFill>
              </a:rPr>
              <a:t>should continue to be our top priority as it is only through this that we will successfully create great, responsive web for all.</a:t>
            </a:r>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A0ADCF8-548B-4299-B015-734B1528FB14}"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Let’s start with “What’s staying the same”, because we are still:</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defRPr/>
            </a:pPr>
            <a:r>
              <a:rPr lang="en-US" dirty="0" smtClean="0"/>
              <a:t> </a:t>
            </a:r>
            <a:r>
              <a:rPr lang="en-US" b="1" dirty="0" smtClean="0"/>
              <a:t>Following the same development methodology</a:t>
            </a:r>
            <a:r>
              <a:rPr lang="en-US" dirty="0" smtClean="0"/>
              <a:t> where we hold discovery and solutions meetings and identify, </a:t>
            </a:r>
            <a:r>
              <a:rPr lang="en-US" b="1" dirty="0" smtClean="0">
                <a:solidFill>
                  <a:srgbClr val="EE5D1A"/>
                </a:solidFill>
              </a:rPr>
              <a:t>as a team</a:t>
            </a:r>
            <a:r>
              <a:rPr lang="en-US" b="0" dirty="0" smtClean="0">
                <a:solidFill>
                  <a:srgbClr val="EE5D1A"/>
                </a:solidFill>
              </a:rPr>
              <a:t>, t</a:t>
            </a:r>
            <a:r>
              <a:rPr lang="en-US" dirty="0" smtClean="0"/>
              <a:t>he project goals, determine requirements and put forth a solution in the form of a “scope of work” document.</a:t>
            </a:r>
          </a:p>
          <a:p>
            <a:pPr>
              <a:buFont typeface="Arial" pitchFamily="34" charset="0"/>
              <a:buChar char="•"/>
            </a:pPr>
            <a:endParaRPr lang="en-US" dirty="0" smtClean="0"/>
          </a:p>
          <a:p>
            <a:pPr>
              <a:buFont typeface="Arial" pitchFamily="34" charset="0"/>
              <a:buChar char="•"/>
            </a:pPr>
            <a:r>
              <a:rPr lang="en-US" dirty="0" smtClean="0"/>
              <a:t> </a:t>
            </a:r>
            <a:r>
              <a:rPr lang="en-US" b="1" dirty="0" smtClean="0"/>
              <a:t>Working with the same team members</a:t>
            </a:r>
            <a:r>
              <a:rPr lang="en-US" dirty="0" smtClean="0"/>
              <a:t> in creative and digital development: Producers, Digital Project Managers, Interaction Designers, Creative Designers, Copywriters, Developers and Quality Assurance Technicians.</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defRPr/>
            </a:pPr>
            <a:endParaRPr lang="en-US" dirty="0" smtClean="0"/>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defRPr/>
            </a:pPr>
            <a:r>
              <a:rPr lang="en-US" dirty="0" smtClean="0"/>
              <a:t> </a:t>
            </a:r>
            <a:r>
              <a:rPr lang="en-US" b="1" dirty="0" smtClean="0"/>
              <a:t>Providing deliverables</a:t>
            </a:r>
            <a:r>
              <a:rPr lang="en-US" dirty="0" smtClean="0"/>
              <a:t> such as content (copy, video, images, etc.), sitemaps, wireframes, business rules, design comps, test plans, QA sites, live sites, etc. AND rounds of review for each deliverable.</a:t>
            </a:r>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defRPr/>
            </a:pPr>
            <a:endParaRPr lang="en-US" dirty="0" smtClean="0"/>
          </a:p>
          <a:p>
            <a:pPr marL="0" marR="0" indent="0" algn="l" defTabSz="914400" rtl="0" eaLnBrk="0" fontAlgn="base" latinLnBrk="0" hangingPunct="0">
              <a:lnSpc>
                <a:spcPct val="100000"/>
              </a:lnSpc>
              <a:spcBef>
                <a:spcPct val="0"/>
              </a:spcBef>
              <a:spcAft>
                <a:spcPct val="0"/>
              </a:spcAft>
              <a:buClrTx/>
              <a:buSzTx/>
              <a:buFont typeface="Arial" pitchFamily="34" charset="0"/>
              <a:buChar char="•"/>
              <a:tabLst/>
              <a:defRPr/>
            </a:pPr>
            <a:r>
              <a:rPr lang="en-US" dirty="0" smtClean="0"/>
              <a:t> </a:t>
            </a:r>
            <a:r>
              <a:rPr lang="en-US" b="1" dirty="0" smtClean="0"/>
              <a:t>We’re still delivering a website experience!</a:t>
            </a:r>
            <a:r>
              <a:rPr lang="en-US" dirty="0" smtClean="0"/>
              <a:t>  </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While this will evolve</a:t>
            </a:r>
            <a:r>
              <a:rPr lang="en-US" baseline="0" dirty="0" smtClean="0"/>
              <a:t> as we gain more knowledge, we will work within the current structure we have at TMP with the available resources.  </a:t>
            </a:r>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During the planning and implementation phases our internal team is going to collaborate in a much more formal manner during each stage of development – with heavy emphasis on Strategic Planning.</a:t>
            </a:r>
          </a:p>
          <a:p>
            <a:pPr>
              <a:buFont typeface="Arial" pitchFamily="34" charset="0"/>
              <a:buChar char="•"/>
            </a:pPr>
            <a:endParaRPr lang="en-US" dirty="0" smtClean="0"/>
          </a:p>
          <a:p>
            <a:pPr>
              <a:buFont typeface="Arial" pitchFamily="34" charset="0"/>
              <a:buNone/>
            </a:pPr>
            <a:r>
              <a:rPr lang="en-US" dirty="0" smtClean="0"/>
              <a:t>We have identified times for “implementation meetings” and “internal team reviews” to ensure the stability of the experience before anything is shown to the client. Specifically,</a:t>
            </a:r>
            <a:r>
              <a:rPr lang="en-US" baseline="0" dirty="0" smtClean="0"/>
              <a:t> ensuring the deliverables are meeting the requirements of the scope AND are following usability and coding best practices.  What we mean by implementation meeting is that prior to a deliverable the lead of that deliverable has an opportunity to collaborate with the internal team on the best way to move forward.  </a:t>
            </a:r>
            <a:endParaRPr lang="en-US" dirty="0" smtClean="0"/>
          </a:p>
          <a:p>
            <a:pPr>
              <a:buFont typeface="Arial" pitchFamily="34" charset="0"/>
              <a:buChar char="•"/>
            </a:pPr>
            <a:endParaRPr lang="en-US" dirty="0" smtClean="0"/>
          </a:p>
          <a:p>
            <a:pPr marL="0" marR="0" indent="0" algn="l" defTabSz="914400" rtl="0" eaLnBrk="0" fontAlgn="base" latinLnBrk="0" hangingPunct="0">
              <a:lnSpc>
                <a:spcPct val="100000"/>
              </a:lnSpc>
              <a:spcBef>
                <a:spcPct val="0"/>
              </a:spcBef>
              <a:spcAft>
                <a:spcPct val="0"/>
              </a:spcAft>
              <a:buClrTx/>
              <a:buSzTx/>
              <a:buFont typeface="Arial" pitchFamily="34" charset="0"/>
              <a:buNone/>
              <a:tabLst/>
              <a:defRPr/>
            </a:pPr>
            <a:r>
              <a:rPr lang="en-US" dirty="0" smtClean="0"/>
              <a:t>Prototype development will begin once content outline and wireframes</a:t>
            </a:r>
            <a:r>
              <a:rPr lang="en-US" baseline="0" dirty="0" smtClean="0"/>
              <a:t> are approved.  By prototype we mean, a working wireframe that the developer will code based on the approved wireframe.  It gives the internal team an opportunity to test the functionality of the site as it translates from the “static” wireframe to a “dynamic” one.  It also provides the creative team a leg up on how they can begin designing pages throughout the site.  </a:t>
            </a:r>
            <a:endParaRPr lang="en-US" dirty="0" smtClean="0"/>
          </a:p>
          <a:p>
            <a:pPr>
              <a:buFont typeface="Arial" pitchFamily="34" charset="0"/>
              <a:buNone/>
            </a:pPr>
            <a:endParaRPr lang="en-US" dirty="0" smtClean="0"/>
          </a:p>
          <a:p>
            <a:pPr marL="0" marR="0" indent="0" algn="l" defTabSz="914400" rtl="0" eaLnBrk="0" fontAlgn="base" latinLnBrk="0" hangingPunct="0">
              <a:lnSpc>
                <a:spcPct val="100000"/>
              </a:lnSpc>
              <a:spcBef>
                <a:spcPct val="0"/>
              </a:spcBef>
              <a:spcAft>
                <a:spcPct val="0"/>
              </a:spcAft>
              <a:buClrTx/>
              <a:buSzTx/>
              <a:buFont typeface="Arial" pitchFamily="34" charset="0"/>
              <a:buNone/>
              <a:tabLst/>
              <a:defRPr/>
            </a:pPr>
            <a:r>
              <a:rPr lang="en-US" dirty="0" smtClean="0"/>
              <a:t>Concurrent development throughout the implementation phase will occur.  Teams will work in tandem throughout the implementation phase.  </a:t>
            </a:r>
          </a:p>
          <a:p>
            <a:endParaRPr lang="en-US" b="0" dirty="0" smtClean="0"/>
          </a:p>
          <a:p>
            <a:r>
              <a:rPr lang="en-US" dirty="0" smtClean="0"/>
              <a:t>The</a:t>
            </a:r>
            <a:r>
              <a:rPr lang="en-US" baseline="0" dirty="0" smtClean="0"/>
              <a:t> bottom line is </a:t>
            </a:r>
            <a:r>
              <a:rPr lang="en-US" b="1" i="1" baseline="0" dirty="0" smtClean="0"/>
              <a:t>the days of the assembly line are over!  </a:t>
            </a:r>
            <a:endParaRPr lang="en-US" b="1" i="1"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a:t>
            </a:r>
            <a:r>
              <a:rPr lang="en-US" baseline="0" dirty="0" smtClean="0"/>
              <a:t> of you may be asking “are we agile now”? And the answer is no.</a:t>
            </a:r>
          </a:p>
          <a:p>
            <a:endParaRPr lang="en-US" baseline="0" dirty="0" smtClean="0"/>
          </a:p>
          <a:p>
            <a:r>
              <a:rPr lang="en-US" baseline="0" dirty="0" smtClean="0"/>
              <a:t>We’re not switching to an agile methodology, rather we’re working in an agile nature to allow for the necessary collaboration between team members during the implementation stage.  We are modifying only our workflow to support a responsive experience. </a:t>
            </a:r>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take a quick look back at that</a:t>
            </a:r>
            <a:r>
              <a:rPr lang="en-US" baseline="0" dirty="0" smtClean="0"/>
              <a:t> methodology before we get into the implementation…</a:t>
            </a:r>
            <a:endParaRPr lang="en-US" dirty="0"/>
          </a:p>
        </p:txBody>
      </p:sp>
      <p:sp>
        <p:nvSpPr>
          <p:cNvPr id="4" name="Slide Number Placeholder 3"/>
          <p:cNvSpPr>
            <a:spLocks noGrp="1"/>
          </p:cNvSpPr>
          <p:nvPr>
            <p:ph type="sldNum" sz="quarter" idx="10"/>
          </p:nvPr>
        </p:nvSpPr>
        <p:spPr/>
        <p:txBody>
          <a:bodyPr/>
          <a:lstStyle/>
          <a:p>
            <a:fld id="{DA0ADCF8-548B-4299-B015-734B1528FB14}"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We’ve taken the graphic that you’re used to seeing and highlighted a few things from each stage on the left.</a:t>
            </a:r>
            <a:r>
              <a:rPr lang="en-US" baseline="0" dirty="0" smtClean="0"/>
              <a:t>  </a:t>
            </a:r>
          </a:p>
          <a:p>
            <a:pPr marL="0" marR="0" indent="0" algn="l" defTabSz="914400" rtl="0" eaLnBrk="0" fontAlgn="base" latinLnBrk="0" hangingPunct="0">
              <a:lnSpc>
                <a:spcPct val="100000"/>
              </a:lnSpc>
              <a:spcBef>
                <a:spcPct val="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During Discovery, to</a:t>
            </a:r>
            <a:r>
              <a:rPr lang="en-US" baseline="0" dirty="0" smtClean="0"/>
              <a:t> help us determine if a responsive website, adaptive website or separate experiences are needed, we still have to find out who our target audience is, typical use cases, environment or technology considerations and budget. </a:t>
            </a:r>
            <a:r>
              <a:rPr lang="en-US" dirty="0" smtClean="0"/>
              <a:t>Can any site be made responsive?  Yes, but not focusing on the user needs first and understanding what is learned from discovery, you can harm the user experience.  Remember, it’s about identifying the best solution for the user needs and business goals. </a:t>
            </a:r>
          </a:p>
          <a:p>
            <a:endParaRPr lang="en-US" baseline="0" dirty="0" smtClean="0"/>
          </a:p>
          <a:p>
            <a:r>
              <a:rPr lang="en-US" baseline="0" dirty="0" smtClean="0"/>
              <a:t>During Strategic Planning, c</a:t>
            </a:r>
            <a:r>
              <a:rPr lang="en-US" dirty="0" smtClean="0"/>
              <a:t>areful planning needs to occur upfront with a level of detail that we unfortunately don’t always see at this stage. </a:t>
            </a:r>
            <a:r>
              <a:rPr lang="en-US" dirty="0" smtClean="0">
                <a:cs typeface="+mn-cs"/>
                <a:sym typeface="GillSans" pitchFamily="34" charset="0"/>
              </a:rPr>
              <a:t>Identifying the </a:t>
            </a:r>
            <a:r>
              <a:rPr lang="en-US" baseline="0" dirty="0" smtClean="0">
                <a:cs typeface="+mn-cs"/>
                <a:sym typeface="GillSans" pitchFamily="34" charset="0"/>
              </a:rPr>
              <a:t>content strategy, </a:t>
            </a:r>
            <a:r>
              <a:rPr lang="en-US" dirty="0" smtClean="0">
                <a:cs typeface="+mn-cs"/>
                <a:sym typeface="GillSans" pitchFamily="34" charset="0"/>
              </a:rPr>
              <a:t>tasks for each deliverable, determining the number of implementation reviews and internal reviews for each,</a:t>
            </a:r>
            <a:r>
              <a:rPr lang="en-US" baseline="0" dirty="0" smtClean="0">
                <a:cs typeface="+mn-cs"/>
                <a:sym typeface="GillSans" pitchFamily="34" charset="0"/>
              </a:rPr>
              <a:t> </a:t>
            </a:r>
            <a:r>
              <a:rPr lang="en-US" dirty="0" smtClean="0">
                <a:cs typeface="+mn-cs"/>
                <a:sym typeface="GillSans" pitchFamily="34" charset="0"/>
              </a:rPr>
              <a:t>and developing the project estimate and timeline based on this information needs to be identified</a:t>
            </a:r>
            <a:r>
              <a:rPr lang="en-US" baseline="0" dirty="0" smtClean="0">
                <a:cs typeface="+mn-cs"/>
                <a:sym typeface="GillSans" pitchFamily="34" charset="0"/>
              </a:rPr>
              <a:t> here – </a:t>
            </a:r>
            <a:r>
              <a:rPr lang="en-US" b="1" baseline="0" dirty="0" smtClean="0">
                <a:cs typeface="+mn-cs"/>
                <a:sym typeface="GillSans" pitchFamily="34" charset="0"/>
              </a:rPr>
              <a:t>not</a:t>
            </a:r>
            <a:r>
              <a:rPr lang="en-US" baseline="0" dirty="0" smtClean="0">
                <a:cs typeface="+mn-cs"/>
                <a:sym typeface="GillSans" pitchFamily="34" charset="0"/>
              </a:rPr>
              <a:t> after we’ve delivered a scope, estimate or timeline to the client. </a:t>
            </a:r>
            <a:endParaRPr lang="en-US" dirty="0" smtClean="0">
              <a:cs typeface="+mn-cs"/>
              <a:sym typeface="GillSans" pitchFamily="34" charset="0"/>
            </a:endParaRPr>
          </a:p>
          <a:p>
            <a:endParaRPr lang="en-US" dirty="0" smtClean="0"/>
          </a:p>
          <a:p>
            <a:r>
              <a:rPr lang="en-US" dirty="0" smtClean="0"/>
              <a:t>Implementation</a:t>
            </a:r>
            <a:r>
              <a:rPr lang="en-US" baseline="0" dirty="0" smtClean="0"/>
              <a:t> meetings and internal reviews with team members should be accounted for in the estimate during the planning stage.  This should not scare anyone.  Planning for the time and hours upfront will keep you within budget and mitigate risk to the project.  Issues with technical execution of design will be identified and remedied early in the project AND prior to delivery to the client.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There might be a concern that we would go into a project already over budget with all of these meetings</a:t>
            </a:r>
            <a:r>
              <a:rPr lang="en-US" dirty="0" smtClean="0"/>
              <a:t>. We will not, if we plan ahead and identify the hours of effort for all meetings, tasks, deliverables, etc., for a project, then go into that project well prepared with the ability to set appropriate client expectations.  </a:t>
            </a:r>
          </a:p>
          <a:p>
            <a:pPr>
              <a:buFont typeface="Arial" pitchFamily="34" charset="0"/>
              <a:buNone/>
            </a:pPr>
            <a:endParaRPr lang="en-US" dirty="0" smtClean="0"/>
          </a:p>
          <a:p>
            <a:pPr>
              <a:buFont typeface="Arial" pitchFamily="34" charset="0"/>
              <a:buNone/>
            </a:pPr>
            <a:r>
              <a:rPr lang="en-US" b="1" dirty="0" smtClean="0"/>
              <a:t>I will note that we’ve added o</a:t>
            </a:r>
            <a:r>
              <a:rPr lang="en-US" dirty="0" smtClean="0"/>
              <a:t>ne additional deliverable</a:t>
            </a:r>
            <a:r>
              <a:rPr lang="en-US" baseline="0" dirty="0" smtClean="0"/>
              <a:t> </a:t>
            </a:r>
            <a:r>
              <a:rPr lang="en-US" dirty="0" smtClean="0"/>
              <a:t>to the Implementation phase – the prototype.  But we’re going to talk about that coming</a:t>
            </a:r>
            <a:r>
              <a:rPr lang="en-US" baseline="0" dirty="0" smtClean="0"/>
              <a:t> up.  </a:t>
            </a:r>
            <a:r>
              <a:rPr lang="en-US" dirty="0" smtClean="0"/>
              <a:t> </a:t>
            </a:r>
          </a:p>
          <a:p>
            <a:pPr>
              <a:buFont typeface="Arial" pitchFamily="34" charset="0"/>
              <a:buNone/>
            </a:pPr>
            <a:endParaRPr lang="en-US" dirty="0" smtClean="0"/>
          </a:p>
          <a:p>
            <a:pPr>
              <a:buFont typeface="Arial" pitchFamily="34" charset="0"/>
              <a:buNone/>
            </a:pPr>
            <a:r>
              <a:rPr lang="en-US" dirty="0" smtClean="0"/>
              <a:t>Regarding results</a:t>
            </a:r>
            <a:r>
              <a:rPr lang="en-US" baseline="0" dirty="0" smtClean="0"/>
              <a:t> and measurement of success, discussions during the Discovery and Strategic Planning phases should outline what is expected.  Regardless of the solution, you will want to plan on capturing the type of metrics that will help us and the client understand how users are accessing your site so that the most appropriate maintenance plan and/or future enhancements can be determined.  </a:t>
            </a:r>
            <a:endParaRPr lang="en-US" dirty="0" smtClean="0"/>
          </a:p>
          <a:p>
            <a:endParaRPr lang="en-US" baseline="0" dirty="0" smtClean="0"/>
          </a:p>
          <a:p>
            <a:r>
              <a:rPr lang="en-US" baseline="0" dirty="0" smtClean="0"/>
              <a:t>So again, nothing very different from what you already know here.  </a:t>
            </a:r>
          </a:p>
          <a:p>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Before we get</a:t>
            </a:r>
            <a:r>
              <a:rPr lang="en-US" baseline="0" dirty="0" smtClean="0"/>
              <a:t> into Implementation, it’s worth repeating that t</a:t>
            </a:r>
            <a:r>
              <a:rPr lang="en-US" dirty="0" smtClean="0"/>
              <a:t>he content strategy for the site (which is based on the recruitment brand messaging) must be fleshed out </a:t>
            </a:r>
            <a:r>
              <a:rPr lang="en-US" baseline="0" dirty="0" smtClean="0"/>
              <a:t>during the strategic planning phase of the project.  </a:t>
            </a:r>
          </a:p>
          <a:p>
            <a:pPr>
              <a:buFont typeface="Arial" pitchFamily="34" charset="0"/>
              <a:buNone/>
            </a:pPr>
            <a:endParaRPr lang="en-US" baseline="0" dirty="0" smtClean="0"/>
          </a:p>
          <a:p>
            <a:pPr>
              <a:buFont typeface="Arial" pitchFamily="34" charset="0"/>
              <a:buNone/>
            </a:pPr>
            <a:r>
              <a:rPr lang="en-US" baseline="0" dirty="0" smtClean="0"/>
              <a:t>The Producer will lead this initiative and collaborate with t</a:t>
            </a:r>
            <a:r>
              <a:rPr lang="en-US" dirty="0" smtClean="0"/>
              <a:t>he copywriter, creative designer and interaction designer during solutions</a:t>
            </a:r>
            <a:r>
              <a:rPr lang="en-US" baseline="0" dirty="0" smtClean="0"/>
              <a:t> meetings </a:t>
            </a:r>
            <a:r>
              <a:rPr lang="en-US" dirty="0" smtClean="0"/>
              <a:t>to establish this.</a:t>
            </a:r>
          </a:p>
          <a:p>
            <a:pPr>
              <a:buFont typeface="Arial" pitchFamily="34" charset="0"/>
              <a:buNone/>
            </a:pPr>
            <a:endParaRPr lang="en-US" dirty="0" smtClean="0"/>
          </a:p>
          <a:p>
            <a:pPr marL="333375" marR="0" lvl="1" indent="-342900" algn="l" defTabSz="914400" rtl="0" eaLnBrk="0" fontAlgn="base" latinLnBrk="0" hangingPunct="0">
              <a:lnSpc>
                <a:spcPct val="100000"/>
              </a:lnSpc>
              <a:spcBef>
                <a:spcPct val="0"/>
              </a:spcBef>
              <a:spcAft>
                <a:spcPct val="0"/>
              </a:spcAft>
              <a:buClrTx/>
              <a:buSzTx/>
              <a:buFontTx/>
              <a:buNone/>
              <a:tabLst/>
              <a:defRPr/>
            </a:pPr>
            <a:r>
              <a:rPr lang="en-US" dirty="0" smtClean="0"/>
              <a:t>You may be asking</a:t>
            </a:r>
            <a:r>
              <a:rPr lang="en-US" baseline="0" dirty="0" smtClean="0"/>
              <a:t> “</a:t>
            </a:r>
            <a:r>
              <a:rPr lang="en-US" dirty="0" smtClean="0"/>
              <a:t>What if TMP’s not supplying the content? “ Even if that’s the case we still need to identify the </a:t>
            </a:r>
            <a:r>
              <a:rPr lang="en-US" b="1" i="1" dirty="0" smtClean="0"/>
              <a:t>focal point</a:t>
            </a:r>
            <a:r>
              <a:rPr lang="en-US" dirty="0" smtClean="0"/>
              <a:t> of content that lays the foundation for the site.  I know this may be a hard one to swallow given the reality</a:t>
            </a:r>
            <a:r>
              <a:rPr lang="en-US" baseline="0" dirty="0" smtClean="0"/>
              <a:t> of how clients deliver “final” content, </a:t>
            </a:r>
            <a:r>
              <a:rPr lang="en-US" dirty="0" smtClean="0"/>
              <a:t>but we have to try.  Part of our message to our clients needs to be how critical developing</a:t>
            </a:r>
            <a:r>
              <a:rPr lang="en-US" baseline="0" dirty="0" smtClean="0"/>
              <a:t> the content strategy is to the success of their site.  </a:t>
            </a:r>
            <a:endParaRPr lang="en-US" dirty="0" smtClean="0"/>
          </a:p>
          <a:p>
            <a:pPr marL="790575" lvl="2" indent="-342900"/>
            <a:endParaRPr lang="en-US" dirty="0" smtClean="0">
              <a:cs typeface="+mn-cs"/>
              <a:sym typeface="GillSans"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lvl="0" indent="0" algn="l">
              <a:buFont typeface="+mj-lt"/>
              <a:buNone/>
            </a:pPr>
            <a:r>
              <a:rPr lang="en-US" b="0" dirty="0" smtClean="0"/>
              <a:t>With that said, let’s take a look at Implementation and how we’ve modified</a:t>
            </a:r>
            <a:r>
              <a:rPr lang="en-US" b="0" baseline="0" dirty="0" smtClean="0"/>
              <a:t> our workflow.  We provided a visual but will go into more detail over the next few slides of what this all means. We’ve listed the department roles along the left side and along the top a number of steps that are typical when developing an online experience.  The “play” button represents when a team member will play an active part.  The “stop” button assumes when the team member will finish their part. The double arrows represent key areas of collaboration. </a:t>
            </a:r>
            <a:endParaRPr lang="en-US" b="0" dirty="0" smtClean="0"/>
          </a:p>
          <a:p>
            <a:pPr marL="514350" lvl="0" indent="-514350" algn="l">
              <a:buFont typeface="+mj-lt"/>
              <a:buNone/>
            </a:pPr>
            <a:endParaRPr lang="en-US" b="0" dirty="0" smtClean="0"/>
          </a:p>
          <a:p>
            <a:pPr marL="514350" lvl="0" indent="-514350" algn="l">
              <a:buFont typeface="+mj-lt"/>
              <a:buNone/>
            </a:pPr>
            <a:r>
              <a:rPr lang="en-US" b="0" dirty="0" smtClean="0"/>
              <a:t>-----</a:t>
            </a:r>
          </a:p>
          <a:p>
            <a:pPr marL="514350" lvl="0" indent="-514350" algn="l">
              <a:buFont typeface="+mj-lt"/>
              <a:buNone/>
            </a:pPr>
            <a:endParaRPr lang="en-US" b="0" dirty="0" smtClean="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DA0ADCF8-548B-4299-B015-734B1528FB14}"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baseline="0" dirty="0" smtClean="0"/>
              <a:t>A</a:t>
            </a:r>
            <a:r>
              <a:rPr lang="en-US" dirty="0" smtClean="0"/>
              <a:t>ssuming you have worked out the</a:t>
            </a:r>
            <a:r>
              <a:rPr lang="en-US" baseline="0" dirty="0" smtClean="0"/>
              <a:t> content strategy in the planning phase and documented it accordingly in the scope, estimate and timeline, we’ll start with collaboration </a:t>
            </a:r>
            <a:r>
              <a:rPr lang="en-US" baseline="0" dirty="0" smtClean="0"/>
              <a:t>emphasis between the Interaction Designer and the Copywriter. </a:t>
            </a:r>
            <a:r>
              <a:rPr lang="en-US" baseline="0" dirty="0" smtClean="0"/>
              <a:t> They </a:t>
            </a:r>
            <a:r>
              <a:rPr lang="en-US" baseline="0" dirty="0" smtClean="0"/>
              <a:t>will be responsible for their own deliverables but will collaborate on wireframes, high level business rules and content development, while the creative designer begins concept development. </a:t>
            </a: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baseline="0" dirty="0" smtClean="0"/>
              <a:t>You may be asking, what if </a:t>
            </a:r>
            <a:r>
              <a:rPr lang="en-US" baseline="0" dirty="0" smtClean="0"/>
              <a:t>t</a:t>
            </a:r>
            <a:r>
              <a:rPr lang="en-US" dirty="0" smtClean="0"/>
              <a:t>he client saw designs presented during a TMP pitch,  and they want them exactly as they are, what do we do?  We need to set the right expectation </a:t>
            </a:r>
            <a:r>
              <a:rPr lang="en-US" b="1" i="1" dirty="0" smtClean="0"/>
              <a:t>during the pitch</a:t>
            </a:r>
            <a:r>
              <a:rPr lang="en-US" dirty="0" smtClean="0"/>
              <a:t> on what these designs mean and how they could change during actual development once we have more info (or the right info) to provide the best possible solution</a:t>
            </a:r>
            <a:r>
              <a:rPr lang="en-US" baseline="0" dirty="0" smtClean="0"/>
              <a:t> </a:t>
            </a:r>
            <a:r>
              <a:rPr lang="en-US" baseline="0" dirty="0" smtClean="0"/>
              <a:t>(</a:t>
            </a:r>
            <a:r>
              <a:rPr lang="en-US" dirty="0" smtClean="0"/>
              <a:t>remember </a:t>
            </a:r>
            <a:r>
              <a:rPr lang="en-US" dirty="0" smtClean="0"/>
              <a:t>the slug for all design comps). All of</a:t>
            </a:r>
            <a:r>
              <a:rPr lang="en-US" baseline="0" dirty="0" smtClean="0"/>
              <a:t> this should be discussed and taken care of during the planning stage, not during implementation.</a:t>
            </a: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With wireframes approved, </a:t>
            </a:r>
            <a:r>
              <a:rPr lang="en-US" dirty="0" smtClean="0"/>
              <a:t>collaboration emphasis is then between</a:t>
            </a:r>
            <a:r>
              <a:rPr lang="en-US" baseline="0" dirty="0" smtClean="0"/>
              <a:t> the interaction designer and the user interface developer.  This is the time when </a:t>
            </a:r>
            <a:r>
              <a:rPr lang="en-US" dirty="0" smtClean="0"/>
              <a:t>prototype </a:t>
            </a:r>
            <a:r>
              <a:rPr lang="en-US" dirty="0" smtClean="0"/>
              <a:t>development can begin.  </a:t>
            </a: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The copywriter</a:t>
            </a:r>
            <a:r>
              <a:rPr lang="en-US" baseline="0" dirty="0" smtClean="0"/>
              <a:t> will continue with copy development and the creative designer will continue with concept development.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prototype  provides the creative team a more dynamic view of how the site will begin to take shape and how they will apply creative concepts to the site.  Collaboration emphasis during this time is between the creative designer and user interface developer where the focus is on fleshing out all of the page designs and expanding on the prototype.  If interactive design and development is required, this is also where the teams will collaborate to create appropriate storyboards.  </a:t>
            </a:r>
          </a:p>
          <a:p>
            <a:endParaRPr lang="en-US" baseline="0" dirty="0" smtClean="0"/>
          </a:p>
          <a:p>
            <a:r>
              <a:rPr lang="en-US" baseline="0" dirty="0" smtClean="0"/>
              <a:t>The copywriter will continue with copy development and if there are any usability concerns, the interaction designer will be brought in to consult on any usability issues.    </a:t>
            </a:r>
            <a:endParaRPr lang="en-US" dirty="0"/>
          </a:p>
        </p:txBody>
      </p:sp>
      <p:sp>
        <p:nvSpPr>
          <p:cNvPr id="4" name="Slide Number Placeholder 3"/>
          <p:cNvSpPr>
            <a:spLocks noGrp="1"/>
          </p:cNvSpPr>
          <p:nvPr>
            <p:ph type="sldNum" sz="quarter" idx="10"/>
          </p:nvPr>
        </p:nvSpPr>
        <p:spPr/>
        <p:txBody>
          <a:bodyPr/>
          <a:lstStyle/>
          <a:p>
            <a:fld id="{DA0ADCF8-548B-4299-B015-734B1528FB14}"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site is now taking shape.  At this time, collaboration</a:t>
            </a:r>
            <a:r>
              <a:rPr lang="en-US" baseline="0" dirty="0" smtClean="0"/>
              <a:t> emphasis is between the user interface developer and the quality assurance technician.  This is where the testing plans are finalized.  This i</a:t>
            </a:r>
            <a:r>
              <a:rPr lang="en-US" dirty="0" smtClean="0"/>
              <a:t>ncludes </a:t>
            </a:r>
            <a:r>
              <a:rPr lang="en-US" dirty="0" smtClean="0"/>
              <a:t>identifying any specific</a:t>
            </a:r>
            <a:r>
              <a:rPr lang="en-US" baseline="0" dirty="0" smtClean="0"/>
              <a:t> accessibility needs as well as, browser, platform and/or environment requirements outside of our standard TMP </a:t>
            </a:r>
            <a:r>
              <a:rPr lang="en-US" baseline="0" dirty="0" smtClean="0"/>
              <a:t>list that were identified in the scope.</a:t>
            </a:r>
          </a:p>
          <a:p>
            <a:endParaRPr lang="en-US" baseline="0" dirty="0" smtClean="0"/>
          </a:p>
          <a:p>
            <a:r>
              <a:rPr lang="en-US" baseline="0" dirty="0" smtClean="0"/>
              <a:t>The other team members would continue to fine-tune or in some cases finalize their deliverables in preparation for testing.  </a:t>
            </a:r>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remaining steps</a:t>
            </a:r>
            <a:r>
              <a:rPr lang="en-US" baseline="0" dirty="0" smtClean="0"/>
              <a:t> center on the user interface developer leaning on needed team members to finalize all programming and updates to content assets.</a:t>
            </a:r>
          </a:p>
          <a:p>
            <a:endParaRPr lang="en-US" baseline="0" dirty="0" smtClean="0"/>
          </a:p>
          <a:p>
            <a:r>
              <a:rPr lang="en-US" baseline="0" dirty="0" smtClean="0"/>
              <a:t>The QA lead will continue to test and identify any bugs or defects found in preparation for launch. </a:t>
            </a:r>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Lastly, the site is approved by both</a:t>
            </a:r>
            <a:r>
              <a:rPr lang="en-US" baseline="0" dirty="0" smtClean="0"/>
              <a:t> TMP internal teams and the client and is ready for launch.</a:t>
            </a:r>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be asking – where is my Digital</a:t>
            </a:r>
            <a:r>
              <a:rPr lang="en-US" baseline="0" dirty="0" smtClean="0"/>
              <a:t> Project Manager in all of this.  And the answer is they have never left you.  They will continue to be the lead point person throughout the project.  </a:t>
            </a:r>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lvl="1" indent="-342900">
              <a:buNone/>
            </a:pPr>
            <a:r>
              <a:rPr lang="en-US" dirty="0" smtClean="0"/>
              <a:t>In closing, let’s </a:t>
            </a:r>
            <a:r>
              <a:rPr lang="en-US" dirty="0" smtClean="0"/>
              <a:t>recap the important</a:t>
            </a:r>
            <a:r>
              <a:rPr lang="en-US" baseline="0" dirty="0" smtClean="0"/>
              <a:t> points.</a:t>
            </a:r>
          </a:p>
          <a:p>
            <a:pPr marL="342900" lvl="1" indent="-342900">
              <a:buNone/>
            </a:pPr>
            <a:endParaRPr lang="en-US" baseline="0" dirty="0" smtClean="0"/>
          </a:p>
          <a:p>
            <a:pPr marL="514350" indent="-514350">
              <a:lnSpc>
                <a:spcPct val="150000"/>
              </a:lnSpc>
            </a:pPr>
            <a:r>
              <a:rPr lang="en-US" sz="2800" b="1" kern="1200" dirty="0" smtClean="0">
                <a:solidFill>
                  <a:schemeClr val="tx1">
                    <a:lumMod val="65000"/>
                    <a:lumOff val="35000"/>
                  </a:schemeClr>
                </a:solidFill>
                <a:latin typeface="Gill Sans" charset="0"/>
                <a:ea typeface="ヒラギノ角ゴ ProN W3" charset="-128"/>
              </a:rPr>
              <a:t>Understand user </a:t>
            </a:r>
            <a:r>
              <a:rPr lang="en-US" sz="2800" b="1" kern="1200" dirty="0" smtClean="0">
                <a:solidFill>
                  <a:schemeClr val="tx1">
                    <a:lumMod val="65000"/>
                    <a:lumOff val="35000"/>
                  </a:schemeClr>
                </a:solidFill>
                <a:latin typeface="Gill Sans" charset="0"/>
                <a:ea typeface="ヒラギノ角ゴ ProN W3" charset="-128"/>
              </a:rPr>
              <a:t>needs.</a:t>
            </a:r>
            <a:endParaRPr lang="en-US" sz="2800" b="1" kern="1200" dirty="0" smtClean="0">
              <a:solidFill>
                <a:schemeClr val="tx1">
                  <a:lumMod val="65000"/>
                  <a:lumOff val="35000"/>
                </a:schemeClr>
              </a:solidFill>
              <a:latin typeface="Gill Sans" charset="0"/>
              <a:ea typeface="ヒラギノ角ゴ ProN W3" charset="-128"/>
            </a:endParaRPr>
          </a:p>
          <a:p>
            <a:pPr marL="514350" indent="-514350">
              <a:lnSpc>
                <a:spcPct val="150000"/>
              </a:lnSpc>
            </a:pPr>
            <a:r>
              <a:rPr lang="en-US" sz="2800" b="1" kern="1200" dirty="0" smtClean="0">
                <a:solidFill>
                  <a:schemeClr val="tx1">
                    <a:lumMod val="65000"/>
                    <a:lumOff val="35000"/>
                  </a:schemeClr>
                </a:solidFill>
                <a:latin typeface="Gill Sans" charset="0"/>
                <a:ea typeface="ヒラギノ角ゴ ProN W3" charset="-128"/>
              </a:rPr>
              <a:t>Plan your content strategy during the strategic planning </a:t>
            </a:r>
            <a:r>
              <a:rPr lang="en-US" sz="2800" b="1" kern="1200" dirty="0" smtClean="0">
                <a:solidFill>
                  <a:schemeClr val="tx1">
                    <a:lumMod val="65000"/>
                    <a:lumOff val="35000"/>
                  </a:schemeClr>
                </a:solidFill>
                <a:latin typeface="Gill Sans" charset="0"/>
                <a:ea typeface="ヒラギノ角ゴ ProN W3" charset="-128"/>
              </a:rPr>
              <a:t>phase.</a:t>
            </a:r>
            <a:endParaRPr lang="en-US" sz="2800" b="1" kern="1200" dirty="0" smtClean="0">
              <a:solidFill>
                <a:schemeClr val="tx1">
                  <a:lumMod val="65000"/>
                  <a:lumOff val="35000"/>
                </a:schemeClr>
              </a:solidFill>
              <a:latin typeface="Gill Sans" charset="0"/>
              <a:ea typeface="ヒラギノ角ゴ ProN W3" charset="-128"/>
            </a:endParaRPr>
          </a:p>
          <a:p>
            <a:pPr marL="514350" indent="-514350">
              <a:lnSpc>
                <a:spcPct val="150000"/>
              </a:lnSpc>
            </a:pPr>
            <a:r>
              <a:rPr lang="en-US" sz="2800" b="1" kern="1200" dirty="0" smtClean="0">
                <a:solidFill>
                  <a:schemeClr val="tx1">
                    <a:lumMod val="65000"/>
                    <a:lumOff val="35000"/>
                  </a:schemeClr>
                </a:solidFill>
                <a:latin typeface="Gill Sans" charset="0"/>
                <a:ea typeface="ヒラギノ角ゴ ProN W3" charset="-128"/>
              </a:rPr>
              <a:t>Focus on the core message and progressively enhance that </a:t>
            </a:r>
            <a:r>
              <a:rPr lang="en-US" sz="2800" b="1" kern="1200" dirty="0" smtClean="0">
                <a:solidFill>
                  <a:schemeClr val="tx1">
                    <a:lumMod val="65000"/>
                    <a:lumOff val="35000"/>
                  </a:schemeClr>
                </a:solidFill>
                <a:latin typeface="Gill Sans" charset="0"/>
                <a:ea typeface="ヒラギノ角ゴ ProN W3" charset="-128"/>
              </a:rPr>
              <a:t>message.</a:t>
            </a:r>
            <a:endParaRPr lang="en-US" sz="2800" b="1" kern="1200" dirty="0" smtClean="0">
              <a:solidFill>
                <a:schemeClr val="tx1">
                  <a:lumMod val="65000"/>
                  <a:lumOff val="35000"/>
                </a:schemeClr>
              </a:solidFill>
              <a:latin typeface="Gill Sans" charset="0"/>
              <a:ea typeface="ヒラギノ角ゴ ProN W3" charset="-128"/>
            </a:endParaRPr>
          </a:p>
          <a:p>
            <a:pPr marL="514350" indent="-514350">
              <a:lnSpc>
                <a:spcPct val="150000"/>
              </a:lnSpc>
            </a:pPr>
            <a:r>
              <a:rPr lang="en-US" sz="2800" b="1" kern="1200" dirty="0" smtClean="0">
                <a:solidFill>
                  <a:schemeClr val="tx1">
                    <a:lumMod val="65000"/>
                    <a:lumOff val="35000"/>
                  </a:schemeClr>
                </a:solidFill>
                <a:latin typeface="Gill Sans" charset="0"/>
                <a:ea typeface="ヒラギノ角ゴ ProN W3" charset="-128"/>
              </a:rPr>
              <a:t>Collaborate with your team during </a:t>
            </a:r>
            <a:r>
              <a:rPr lang="en-US" sz="2800" b="1" kern="1200" dirty="0" smtClean="0">
                <a:solidFill>
                  <a:schemeClr val="tx1">
                    <a:lumMod val="65000"/>
                    <a:lumOff val="35000"/>
                  </a:schemeClr>
                </a:solidFill>
                <a:latin typeface="Gill Sans" charset="0"/>
                <a:ea typeface="ヒラギノ角ゴ ProN W3" charset="-128"/>
              </a:rPr>
              <a:t>development.</a:t>
            </a:r>
            <a:endParaRPr lang="en-US" sz="2800" b="1" kern="1200" dirty="0" smtClean="0">
              <a:solidFill>
                <a:schemeClr val="tx1">
                  <a:lumMod val="65000"/>
                  <a:lumOff val="35000"/>
                </a:schemeClr>
              </a:solidFill>
              <a:latin typeface="Gill Sans" charset="0"/>
              <a:ea typeface="ヒラギノ角ゴ ProN W3" charset="-128"/>
            </a:endParaRPr>
          </a:p>
          <a:p>
            <a:pPr marL="342900" lvl="1" indent="-342900">
              <a:buNone/>
            </a:pPr>
            <a:endParaRPr lang="en-US" baseline="0" dirty="0" smtClean="0"/>
          </a:p>
          <a:p>
            <a:pPr marL="0" lvl="1" indent="-342900">
              <a:buNone/>
            </a:pPr>
            <a:r>
              <a:rPr lang="en-US" baseline="0" dirty="0" smtClean="0"/>
              <a:t>The web is still in it’s infancy, so it is exciting to think that we are all helping to shape the standard in our industry when it comes to new techniques like Responsive Web Design. In the future, we’ll continue to have platforms like the </a:t>
            </a:r>
            <a:r>
              <a:rPr lang="en-US" baseline="0" dirty="0" err="1" smtClean="0"/>
              <a:t>Digiknow</a:t>
            </a:r>
            <a:r>
              <a:rPr lang="en-US" baseline="0" dirty="0" smtClean="0"/>
              <a:t> , Case Studies and other departmental communications to reflect upon and review, but we also need a </a:t>
            </a:r>
            <a:r>
              <a:rPr lang="en-US" b="1" i="1" baseline="0" dirty="0" smtClean="0"/>
              <a:t>p</a:t>
            </a:r>
            <a:r>
              <a:rPr lang="en-US" b="1" i="1" dirty="0" smtClean="0"/>
              <a:t>ioneering</a:t>
            </a:r>
            <a:r>
              <a:rPr lang="en-US" b="1" i="1" baseline="0" dirty="0" smtClean="0"/>
              <a:t> attitude</a:t>
            </a:r>
            <a:r>
              <a:rPr lang="en-US" baseline="0" dirty="0" smtClean="0"/>
              <a:t>  to help shape how we are moving forward as an agency and stay ahead of where technology is going.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685DA22-D982-4E63-8878-05480C25CA55}"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lvl="0" indent="-514350" algn="l">
              <a:buFont typeface="+mj-lt"/>
              <a:buNone/>
            </a:pPr>
            <a:r>
              <a:rPr lang="en-US" b="1" dirty="0" smtClean="0"/>
              <a:t>Below are some questions</a:t>
            </a:r>
            <a:r>
              <a:rPr lang="en-US" b="1" baseline="0" dirty="0" smtClean="0"/>
              <a:t> that generated discussion among the team.  </a:t>
            </a:r>
            <a:endParaRPr lang="en-US" b="1" dirty="0" smtClean="0"/>
          </a:p>
          <a:p>
            <a:pPr marL="514350" lvl="0" indent="-514350" algn="l">
              <a:buFont typeface="+mj-lt"/>
              <a:buNone/>
            </a:pPr>
            <a:endParaRPr lang="en-US" b="1" dirty="0" smtClean="0"/>
          </a:p>
          <a:p>
            <a:pPr marL="514350" lvl="0" indent="-514350" algn="l">
              <a:buFont typeface="+mj-lt"/>
              <a:buNone/>
            </a:pPr>
            <a:r>
              <a:rPr lang="en-US" b="1" dirty="0" smtClean="0"/>
              <a:t>Can </a:t>
            </a:r>
            <a:r>
              <a:rPr lang="en-US" b="1" dirty="0" smtClean="0"/>
              <a:t>I talk to my team member without the DPM?  </a:t>
            </a:r>
          </a:p>
          <a:p>
            <a:pPr marL="514350" lvl="0" indent="-514350" algn="l">
              <a:buFont typeface="+mj-lt"/>
              <a:buNone/>
            </a:pPr>
            <a:endParaRPr lang="en-US" dirty="0" smtClean="0"/>
          </a:p>
          <a:p>
            <a:pPr marL="0" lvl="0" indent="0" algn="l">
              <a:buFont typeface="+mj-lt"/>
              <a:buNone/>
            </a:pPr>
            <a:r>
              <a:rPr lang="en-US" dirty="0" smtClean="0"/>
              <a:t>Yes, but check with your DPM on the hours and timeline you’re working within so you don’t go over budget.</a:t>
            </a:r>
          </a:p>
          <a:p>
            <a:pPr marL="514350" lvl="0" indent="-514350" algn="l">
              <a:buFont typeface="+mj-lt"/>
              <a:buNone/>
            </a:pPr>
            <a:endParaRPr lang="en-US" dirty="0" smtClean="0"/>
          </a:p>
          <a:p>
            <a:pPr marL="514350" lvl="0" indent="-514350" algn="l">
              <a:buFont typeface="+mj-lt"/>
              <a:buNone/>
            </a:pPr>
            <a:r>
              <a:rPr lang="en-US" b="1" dirty="0" smtClean="0"/>
              <a:t>Do I have to stay within the 6 implementation rounds?  </a:t>
            </a:r>
          </a:p>
          <a:p>
            <a:pPr marL="0" lvl="0" indent="-514350" algn="l">
              <a:buFont typeface="+mj-lt"/>
              <a:buNone/>
            </a:pPr>
            <a:endParaRPr lang="en-US" dirty="0" smtClean="0"/>
          </a:p>
          <a:p>
            <a:pPr marL="0" lvl="0" indent="0" algn="l">
              <a:buFont typeface="+mj-lt"/>
              <a:buNone/>
            </a:pPr>
            <a:r>
              <a:rPr lang="en-US" dirty="0" smtClean="0"/>
              <a:t>It depends on the project. What you do need to follow is the established flow of communication among team members during key areas of the project.  </a:t>
            </a:r>
          </a:p>
          <a:p>
            <a:pPr marL="514350" lvl="0" indent="-514350" algn="l">
              <a:buFont typeface="+mj-lt"/>
              <a:buNone/>
            </a:pPr>
            <a:endParaRPr lang="en-US" dirty="0" smtClean="0"/>
          </a:p>
          <a:p>
            <a:pPr marL="514350" lvl="0" indent="-514350" algn="l">
              <a:buFont typeface="+mj-lt"/>
              <a:buNone/>
            </a:pPr>
            <a:r>
              <a:rPr lang="en-US" b="1" dirty="0" smtClean="0"/>
              <a:t>When can I show the client “stuff”? </a:t>
            </a:r>
          </a:p>
          <a:p>
            <a:pPr marL="514350" lvl="0" indent="-514350" algn="l">
              <a:buFont typeface="+mj-lt"/>
              <a:buNone/>
            </a:pPr>
            <a:endParaRPr lang="en-US" dirty="0" smtClean="0"/>
          </a:p>
          <a:p>
            <a:pPr marL="0" lvl="0" indent="0" algn="l">
              <a:buFont typeface="+mj-lt"/>
              <a:buNone/>
            </a:pPr>
            <a:r>
              <a:rPr lang="en-US" dirty="0" smtClean="0"/>
              <a:t>While you can have several rounds of review within each stage, the number of rounds and deliverables will vary from project to project and depends on what your team sees as the best approach during the planning phase.  </a:t>
            </a:r>
          </a:p>
          <a:p>
            <a:pPr marL="514350" lvl="0" indent="-514350" algn="l">
              <a:buFont typeface="+mj-lt"/>
              <a:buNone/>
            </a:pPr>
            <a:endParaRPr lang="en-US" dirty="0" smtClean="0"/>
          </a:p>
          <a:p>
            <a:pPr marL="514350" lvl="0" indent="-514350" algn="l">
              <a:buFont typeface="+mj-lt"/>
              <a:buNone/>
            </a:pPr>
            <a:r>
              <a:rPr lang="en-US" b="1" dirty="0" smtClean="0"/>
              <a:t>What is the difference between an implementation meeting and an internal review?  </a:t>
            </a:r>
          </a:p>
          <a:p>
            <a:pPr marL="514350" lvl="0" indent="-514350" algn="l">
              <a:buFont typeface="+mj-lt"/>
              <a:buNone/>
            </a:pPr>
            <a:endParaRPr lang="en-US" dirty="0" smtClean="0"/>
          </a:p>
          <a:p>
            <a:pPr marL="0" lvl="0" indent="0" algn="l">
              <a:buFont typeface="+mj-lt"/>
              <a:buNone/>
            </a:pPr>
            <a:r>
              <a:rPr lang="en-US" dirty="0" smtClean="0"/>
              <a:t>The implementation meeting includes the internal team members who are working on the tasks/deliverables within a particular implementation stage.  The internal review is a time for the team to review the work and address potential issues before showing the client. </a:t>
            </a:r>
          </a:p>
          <a:p>
            <a:pPr marL="514350" lvl="0" indent="-514350" algn="l">
              <a:buFont typeface="+mj-lt"/>
              <a:buNone/>
            </a:pPr>
            <a:endParaRPr lang="en-US" dirty="0" smtClean="0"/>
          </a:p>
          <a:p>
            <a:pPr marL="514350" lvl="0" indent="-514350" algn="l">
              <a:buFont typeface="+mj-lt"/>
              <a:buNone/>
            </a:pPr>
            <a:r>
              <a:rPr lang="en-US" b="1" dirty="0" smtClean="0"/>
              <a:t>How frequently do we have implementation meetings?  </a:t>
            </a:r>
          </a:p>
          <a:p>
            <a:pPr marL="514350" lvl="0" indent="-514350" algn="l">
              <a:buFont typeface="+mj-lt"/>
              <a:buNone/>
            </a:pPr>
            <a:endParaRPr lang="en-US" dirty="0" smtClean="0"/>
          </a:p>
          <a:p>
            <a:pPr marL="0" lvl="0" indent="0" algn="l">
              <a:buFont typeface="+mj-lt"/>
              <a:buNone/>
            </a:pPr>
            <a:r>
              <a:rPr lang="en-US" dirty="0" smtClean="0"/>
              <a:t>During those stages of implementation where you are collaborating with your team members and developing deliverables.   </a:t>
            </a:r>
          </a:p>
          <a:p>
            <a:pPr marL="514350" lvl="0" indent="-514350" algn="l">
              <a:buFont typeface="+mj-lt"/>
              <a:buNone/>
            </a:pPr>
            <a:endParaRPr lang="en-US" dirty="0" smtClean="0"/>
          </a:p>
          <a:p>
            <a:pPr marL="514350" lvl="0" indent="-514350" algn="l">
              <a:buFont typeface="+mj-lt"/>
              <a:buNone/>
            </a:pPr>
            <a:r>
              <a:rPr lang="en-US" b="1" dirty="0" smtClean="0"/>
              <a:t>How frequently do we have internal reviews?  </a:t>
            </a:r>
          </a:p>
          <a:p>
            <a:pPr marL="514350" lvl="0" indent="-514350" algn="l">
              <a:buFont typeface="+mj-lt"/>
              <a:buNone/>
            </a:pPr>
            <a:endParaRPr lang="en-US" dirty="0" smtClean="0"/>
          </a:p>
          <a:p>
            <a:pPr marL="0" lvl="0" indent="0" algn="l">
              <a:buFont typeface="+mj-lt"/>
              <a:buNone/>
            </a:pPr>
            <a:r>
              <a:rPr lang="en-US" dirty="0" smtClean="0"/>
              <a:t>Any time you plan on sending a deliverable to the client, you should have already had an internal review and modified the work accordingly to set the proper expectation.  </a:t>
            </a:r>
          </a:p>
          <a:p>
            <a:pPr marL="514350" lvl="0" indent="-514350" algn="l">
              <a:buFont typeface="+mj-l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DA0ADCF8-548B-4299-B015-734B1528FB14}"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Contact Michael Spellacy or Ann Marie Dellaccio with </a:t>
            </a:r>
            <a:r>
              <a:rPr lang="en-US" smtClean="0"/>
              <a:t>additional </a:t>
            </a:r>
            <a:r>
              <a:rPr lang="en-US" smtClean="0"/>
              <a:t>questions.</a:t>
            </a:r>
            <a:endParaRPr lang="en-US" dirty="0" smtClean="0"/>
          </a:p>
          <a:p>
            <a:endParaRPr lang="en-US" dirty="0"/>
          </a:p>
        </p:txBody>
      </p:sp>
      <p:sp>
        <p:nvSpPr>
          <p:cNvPr id="4" name="Slide Number Placeholder 3"/>
          <p:cNvSpPr>
            <a:spLocks noGrp="1"/>
          </p:cNvSpPr>
          <p:nvPr>
            <p:ph type="sldNum" sz="quarter" idx="10"/>
          </p:nvPr>
        </p:nvSpPr>
        <p:spPr/>
        <p:txBody>
          <a:bodyPr/>
          <a:lstStyle/>
          <a:p>
            <a:fld id="{DA0ADCF8-548B-4299-B015-734B1528FB14}"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The</a:t>
            </a:r>
            <a:r>
              <a:rPr lang="en-US" baseline="0" dirty="0" smtClean="0"/>
              <a:t> prerequisites for this training are that you are f</a:t>
            </a:r>
            <a:r>
              <a:rPr lang="en-US" dirty="0" smtClean="0"/>
              <a:t>ully versed in our existing development methodology</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DA0ADCF8-548B-4299-B015-734B1528FB1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Fully versed in the definition of responsive web design.  </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DA0ADCF8-548B-4299-B015-734B1528FB14}"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marR="0" lvl="0" indent="-514350" algn="l" defTabSz="914400" rtl="0" eaLnBrk="0" fontAlgn="auto" latinLnBrk="0" hangingPunct="0">
              <a:lnSpc>
                <a:spcPct val="100000"/>
              </a:lnSpc>
              <a:spcBef>
                <a:spcPts val="0"/>
              </a:spcBef>
              <a:spcAft>
                <a:spcPts val="0"/>
              </a:spcAft>
              <a:buClrTx/>
              <a:buSzTx/>
              <a:buFont typeface="Arial" pitchFamily="34" charset="0"/>
              <a:buNone/>
              <a:tabLst/>
              <a:defRPr/>
            </a:pPr>
            <a:r>
              <a:rPr lang="en-US" dirty="0" smtClean="0"/>
              <a:t>Familiar with the term: Mobile First</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DA0ADCF8-548B-4299-B015-734B1528FB14}"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marR="0" lvl="0" indent="-514350" algn="l" defTabSz="914400" rtl="0" eaLnBrk="0" fontAlgn="auto" latinLnBrk="0" hangingPunct="0">
              <a:lnSpc>
                <a:spcPct val="100000"/>
              </a:lnSpc>
              <a:spcBef>
                <a:spcPts val="0"/>
              </a:spcBef>
              <a:spcAft>
                <a:spcPts val="0"/>
              </a:spcAft>
              <a:buClrTx/>
              <a:buSzTx/>
              <a:buFont typeface="Arial" pitchFamily="34" charset="0"/>
              <a:buNone/>
              <a:tabLst/>
              <a:defRPr/>
            </a:pPr>
            <a:r>
              <a:rPr lang="en-US" dirty="0" smtClean="0"/>
              <a:t>and the term:</a:t>
            </a:r>
            <a:r>
              <a:rPr lang="en-US" baseline="0" dirty="0" smtClean="0"/>
              <a:t> </a:t>
            </a:r>
            <a:r>
              <a:rPr lang="en-US" dirty="0" smtClean="0"/>
              <a:t>Progressive Enhancement</a:t>
            </a:r>
          </a:p>
          <a:p>
            <a:pPr marL="514350" marR="0" lvl="0" indent="-514350" algn="l" defTabSz="914400" rtl="0" eaLnBrk="0" fontAlgn="auto" latinLnBrk="0" hangingPunct="0">
              <a:lnSpc>
                <a:spcPct val="100000"/>
              </a:lnSpc>
              <a:spcBef>
                <a:spcPts val="0"/>
              </a:spcBef>
              <a:spcAft>
                <a:spcPts val="0"/>
              </a:spcAft>
              <a:buClrTx/>
              <a:buSzTx/>
              <a:buFont typeface="Arial" pitchFamily="34" charset="0"/>
              <a:buNone/>
              <a:tabLst/>
              <a:defRPr/>
            </a:pPr>
            <a:endParaRPr lang="en-US" dirty="0" smtClean="0"/>
          </a:p>
          <a:p>
            <a:pPr lvl="0" algn="l" eaLnBrk="0" hangingPunct="0">
              <a:defRPr/>
            </a:pPr>
            <a:r>
              <a:rPr lang="en-US" sz="1200" kern="0" dirty="0" smtClean="0">
                <a:solidFill>
                  <a:schemeClr val="accent4">
                    <a:lumMod val="75000"/>
                    <a:lumOff val="25000"/>
                  </a:schemeClr>
                </a:solidFill>
              </a:rPr>
              <a:t>Building with progressive enhancement at the forefront of our thoughts will allow us to create web sites that are compatible with different devices, are easier to maintain and can be accessed by everybody,</a:t>
            </a:r>
            <a:r>
              <a:rPr lang="en-US" sz="1200" kern="0" baseline="0" dirty="0" smtClean="0">
                <a:solidFill>
                  <a:schemeClr val="accent4">
                    <a:lumMod val="75000"/>
                    <a:lumOff val="25000"/>
                  </a:schemeClr>
                </a:solidFill>
              </a:rPr>
              <a:t> </a:t>
            </a:r>
            <a:r>
              <a:rPr lang="en-US" sz="1200" kern="0" dirty="0" smtClean="0">
                <a:solidFill>
                  <a:schemeClr val="accent4">
                    <a:lumMod val="75000"/>
                    <a:lumOff val="25000"/>
                  </a:schemeClr>
                </a:solidFill>
              </a:rPr>
              <a:t>regardless of the browser they are using.</a:t>
            </a:r>
          </a:p>
          <a:p>
            <a:pPr marL="514350" lvl="0" indent="-514350" algn="l" eaLnBrk="0" hangingPunct="0">
              <a:buFont typeface="Arial" pitchFamily="34" charset="0"/>
              <a:buNone/>
              <a:defRPr/>
            </a:pPr>
            <a:endParaRPr lang="en-US" sz="1200" kern="0" dirty="0" smtClean="0">
              <a:solidFill>
                <a:schemeClr val="accent4">
                  <a:lumMod val="75000"/>
                  <a:lumOff val="25000"/>
                </a:schemeClr>
              </a:solidFill>
            </a:endParaRP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DA0ADCF8-548B-4299-B015-734B1528FB14}"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dirty="0" smtClean="0"/>
              <a:t>Reviewed both the Content Strategy…</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DA0ADCF8-548B-4299-B015-734B1528FB1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…and Event Apart </a:t>
            </a:r>
            <a:r>
              <a:rPr lang="en-US" dirty="0" err="1" smtClean="0"/>
              <a:t>DigiKnow</a:t>
            </a:r>
            <a:r>
              <a:rPr lang="en-US" dirty="0" smtClean="0"/>
              <a:t> presentations.</a:t>
            </a:r>
          </a:p>
          <a:p>
            <a:pPr>
              <a:buFont typeface="Arial" pitchFamily="34" charset="0"/>
              <a:buNone/>
            </a:pPr>
            <a:endParaRPr lang="en-US" dirty="0" smtClean="0"/>
          </a:p>
          <a:p>
            <a:pPr>
              <a:buFont typeface="Arial" pitchFamily="34" charset="0"/>
              <a:buNone/>
            </a:pPr>
            <a:r>
              <a:rPr lang="en-US" dirty="0" smtClean="0"/>
              <a:t>You know your team members and the tasks they are responsible for…</a:t>
            </a:r>
          </a:p>
          <a:p>
            <a:pPr>
              <a:buFont typeface="Arial" pitchFamily="34" charset="0"/>
              <a:buNone/>
            </a:pPr>
            <a:endParaRPr lang="en-US" dirty="0" smtClean="0"/>
          </a:p>
          <a:p>
            <a:pPr>
              <a:buFont typeface="Arial" pitchFamily="34" charset="0"/>
              <a:buNone/>
            </a:pPr>
            <a:r>
              <a:rPr lang="en-US" dirty="0" smtClean="0"/>
              <a:t>Aware of the part you play in the Planning and Executing phases…</a:t>
            </a:r>
          </a:p>
          <a:p>
            <a:pPr>
              <a:buFont typeface="Arial" pitchFamily="34" charset="0"/>
              <a:buNone/>
            </a:pPr>
            <a:endParaRPr lang="en-US" dirty="0" smtClean="0"/>
          </a:p>
          <a:p>
            <a:pPr>
              <a:buFont typeface="Arial" pitchFamily="34" charset="0"/>
              <a:buNone/>
            </a:pPr>
            <a:r>
              <a:rPr lang="en-US" dirty="0" smtClean="0"/>
              <a:t>And looking forward to collaborating even more with your key team members at the Planning and Executing phases.</a:t>
            </a:r>
          </a:p>
          <a:p>
            <a:pPr marL="0" marR="0" indent="0" algn="l" defTabSz="914400" rtl="0" eaLnBrk="0" fontAlgn="base" latinLnBrk="0" hangingPunct="0">
              <a:lnSpc>
                <a:spcPct val="100000"/>
              </a:lnSpc>
              <a:spcBef>
                <a:spcPct val="0"/>
              </a:spcBef>
              <a:spcAft>
                <a:spcPct val="0"/>
              </a:spcAft>
              <a:buClrTx/>
              <a:buSzTx/>
              <a:buFontTx/>
              <a:buNone/>
              <a:tabLst/>
              <a:defRPr/>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fld id="{DA0ADCF8-548B-4299-B015-734B1528FB14}"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of this as a movement, a movement we’ve been driving towards</a:t>
            </a:r>
            <a:r>
              <a:rPr lang="en-US" baseline="0" dirty="0" smtClean="0"/>
              <a:t> for some time now.  Currently, several of our team members have already launched two responsive sites (Capital One and Bank of America) and are in the process of completing TD Ameritrade and Union Pacific.</a:t>
            </a:r>
          </a:p>
          <a:p>
            <a:endParaRPr lang="en-US" baseline="0" dirty="0" smtClean="0"/>
          </a:p>
          <a:p>
            <a:r>
              <a:rPr lang="en-US" baseline="0" dirty="0" smtClean="0"/>
              <a:t>A few of us have attended </a:t>
            </a:r>
            <a:r>
              <a:rPr lang="en-US" i="1" baseline="0" dirty="0" err="1" smtClean="0"/>
              <a:t>Meetups</a:t>
            </a:r>
            <a:r>
              <a:rPr lang="en-US" baseline="0" dirty="0" smtClean="0"/>
              <a:t> where the focus was supposed to be how to incorporate RWD into your current practice.  We came out of a few of those meetings feeling like we were a bit ahead of the game, as the conversations centered more around the “what’s” and the “why’s” rather than the “how’s”.  </a:t>
            </a:r>
          </a:p>
          <a:p>
            <a:endParaRPr lang="en-US" baseline="0" dirty="0" smtClean="0"/>
          </a:p>
          <a:p>
            <a:r>
              <a:rPr lang="en-US" baseline="0" dirty="0" smtClean="0"/>
              <a:t>So, we’ve been working on modifying our “process” and had the fortunate opportunity to test it out and make necessary adjustments during development of the projects we just mentioned.  We are looking for your questions and feedback as we share this process with you over the next few slides.</a:t>
            </a:r>
            <a:endParaRPr lang="en-US" dirty="0" smtClean="0">
              <a:solidFill>
                <a:srgbClr val="FF0000"/>
              </a:solidFill>
            </a:endParaRPr>
          </a:p>
          <a:p>
            <a:endParaRPr lang="en-US" dirty="0" smtClean="0"/>
          </a:p>
        </p:txBody>
      </p:sp>
      <p:sp>
        <p:nvSpPr>
          <p:cNvPr id="4" name="Slide Number Placeholder 3"/>
          <p:cNvSpPr>
            <a:spLocks noGrp="1"/>
          </p:cNvSpPr>
          <p:nvPr>
            <p:ph type="sldNum" sz="quarter" idx="10"/>
          </p:nvPr>
        </p:nvSpPr>
        <p:spPr/>
        <p:txBody>
          <a:bodyPr/>
          <a:lstStyle/>
          <a:p>
            <a:fld id="{DA0ADCF8-548B-4299-B015-734B1528FB14}"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lvl1pPr>
              <a:defRPr>
                <a:solidFill>
                  <a:schemeClr val="bg2">
                    <a:lumMod val="85000"/>
                    <a:lumOff val="15000"/>
                  </a:schemeClr>
                </a:solidFill>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solidFill>
                  <a:schemeClr val="bg2">
                    <a:lumMod val="85000"/>
                    <a:lumOff val="1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bwMode="auto">
          <a:xfrm>
            <a:off x="736600" y="2057400"/>
            <a:ext cx="14630400" cy="6400800"/>
          </a:xfrm>
          <a:prstGeom prst="rect">
            <a:avLst/>
          </a:prstGeom>
          <a:solidFill>
            <a:schemeClr val="accent1"/>
          </a:solidFill>
          <a:ln w="25400"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lstStyle/>
          <a:p>
            <a:pPr>
              <a:defRPr/>
            </a:pPr>
            <a:endParaRPr lang="en-US" dirty="0"/>
          </a:p>
        </p:txBody>
      </p:sp>
      <p:sp>
        <p:nvSpPr>
          <p:cNvPr id="2" name="Title 1"/>
          <p:cNvSpPr>
            <a:spLocks noGrp="1"/>
          </p:cNvSpPr>
          <p:nvPr>
            <p:ph type="title"/>
          </p:nvPr>
        </p:nvSpPr>
        <p:spPr>
          <a:xfrm>
            <a:off x="812800" y="366713"/>
            <a:ext cx="14630400" cy="1524000"/>
          </a:xfrm>
          <a:prstGeom prst="rect">
            <a:avLst/>
          </a:prstGeom>
        </p:spPr>
        <p:txBody>
          <a:bodyPr vert="horz"/>
          <a:lstStyle>
            <a:lvl1pPr>
              <a:defRPr sz="4800" b="0">
                <a:solidFill>
                  <a:schemeClr val="accent4">
                    <a:lumMod val="85000"/>
                    <a:lumOff val="15000"/>
                  </a:schemeClr>
                </a:solidFill>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889000" y="2133600"/>
            <a:ext cx="14554200" cy="6096000"/>
          </a:xfrm>
          <a:prstGeom prst="rect">
            <a:avLst/>
          </a:prstGeom>
          <a:ln>
            <a:solidFill>
              <a:schemeClr val="bg1"/>
            </a:solidFill>
          </a:ln>
          <a:effectLst/>
        </p:spPr>
        <p:txBody>
          <a:bodyPr vert="horz"/>
          <a:lstStyle>
            <a:lvl1pPr algn="l">
              <a:buFont typeface="Arial" pitchFamily="34" charset="0"/>
              <a:buChar char="•"/>
              <a:defRPr sz="2400" b="1">
                <a:solidFill>
                  <a:schemeClr val="tx2">
                    <a:lumMod val="85000"/>
                    <a:lumOff val="15000"/>
                  </a:schemeClr>
                </a:solidFill>
              </a:defRPr>
            </a:lvl1pPr>
            <a:lvl2pPr algn="l">
              <a:buFont typeface="Courier New" pitchFamily="49" charset="0"/>
              <a:buChar char="o"/>
              <a:defRPr sz="2000">
                <a:solidFill>
                  <a:schemeClr val="tx2">
                    <a:lumMod val="85000"/>
                    <a:lumOff val="15000"/>
                  </a:schemeClr>
                </a:solidFill>
              </a:defRPr>
            </a:lvl2pPr>
            <a:lvl3pPr algn="l">
              <a:buFont typeface="Arial" pitchFamily="34" charset="0"/>
              <a:buChar char="•"/>
              <a:defRPr sz="1800">
                <a:solidFill>
                  <a:schemeClr val="tx2">
                    <a:lumMod val="85000"/>
                    <a:lumOff val="15000"/>
                  </a:schemeClr>
                </a:solidFill>
              </a:defRPr>
            </a:lvl3pPr>
            <a:lvl4pPr algn="l">
              <a:buFont typeface="Arial" pitchFamily="34" charset="0"/>
              <a:buChar char="•"/>
              <a:defRPr sz="1400">
                <a:solidFill>
                  <a:schemeClr val="tx2">
                    <a:lumMod val="85000"/>
                    <a:lumOff val="15000"/>
                  </a:schemeClr>
                </a:solidFill>
              </a:defRPr>
            </a:lvl4pPr>
            <a:lvl5pPr algn="l">
              <a:buFont typeface="Arial" pitchFamily="34" charset="0"/>
              <a:buChar char="•"/>
              <a:defRPr sz="1400">
                <a:solidFill>
                  <a:schemeClr val="tx2">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userDrawn="1"/>
        </p:nvSpPr>
        <p:spPr bwMode="auto">
          <a:xfrm>
            <a:off x="812800" y="2057400"/>
            <a:ext cx="14630400" cy="6400800"/>
          </a:xfrm>
          <a:prstGeom prst="rect">
            <a:avLst/>
          </a:prstGeom>
          <a:solidFill>
            <a:schemeClr val="accent1"/>
          </a:soli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a:ln>
                <a:noFill/>
              </a:ln>
              <a:solidFill>
                <a:srgbClr val="000000"/>
              </a:solidFill>
              <a:effectLst/>
              <a:latin typeface="Gill Sans" charset="0"/>
              <a:ea typeface="ヒラギノ角ゴ ProN W3" charset="-128"/>
              <a:cs typeface="ヒラギノ角ゴ ProN W3" charset="-128"/>
              <a:sym typeface="Gill Sans" charset="0"/>
            </a:endParaRPr>
          </a:p>
        </p:txBody>
      </p:sp>
      <p:sp>
        <p:nvSpPr>
          <p:cNvPr id="2" name="Title 1"/>
          <p:cNvSpPr>
            <a:spLocks noGrp="1"/>
          </p:cNvSpPr>
          <p:nvPr>
            <p:ph type="title"/>
          </p:nvPr>
        </p:nvSpPr>
        <p:spPr>
          <a:xfrm>
            <a:off x="812800" y="366713"/>
            <a:ext cx="14630400" cy="1524000"/>
          </a:xfrm>
          <a:prstGeom prst="rect">
            <a:avLst/>
          </a:prstGeom>
        </p:spPr>
        <p:txBody>
          <a:bodyPr vert="horz"/>
          <a:lstStyle>
            <a:lvl1pPr>
              <a:defRPr sz="4800">
                <a:solidFill>
                  <a:schemeClr val="tx2">
                    <a:lumMod val="85000"/>
                    <a:lumOff val="15000"/>
                  </a:schemeClr>
                </a:solidFill>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lgn="l">
              <a:buFont typeface="Arial" pitchFamily="34" charset="0"/>
              <a:buChar char="•"/>
              <a:defRPr sz="2800" b="1">
                <a:solidFill>
                  <a:schemeClr val="tx2">
                    <a:lumMod val="85000"/>
                    <a:lumOff val="15000"/>
                  </a:schemeClr>
                </a:solidFill>
              </a:defRPr>
            </a:lvl1pPr>
            <a:lvl2pPr algn="l">
              <a:buFont typeface="Courier New" pitchFamily="49" charset="0"/>
              <a:buChar char="o"/>
              <a:defRPr sz="2400">
                <a:solidFill>
                  <a:schemeClr val="tx2">
                    <a:lumMod val="85000"/>
                    <a:lumOff val="15000"/>
                  </a:schemeClr>
                </a:solidFill>
              </a:defRPr>
            </a:lvl2pPr>
            <a:lvl3pPr algn="l">
              <a:defRPr sz="2000">
                <a:solidFill>
                  <a:schemeClr val="tx2">
                    <a:lumMod val="85000"/>
                    <a:lumOff val="15000"/>
                  </a:schemeClr>
                </a:solidFill>
              </a:defRPr>
            </a:lvl3pPr>
            <a:lvl4pPr algn="l">
              <a:defRPr sz="1800">
                <a:solidFill>
                  <a:schemeClr val="tx2">
                    <a:lumMod val="85000"/>
                    <a:lumOff val="15000"/>
                  </a:schemeClr>
                </a:solidFill>
              </a:defRPr>
            </a:lvl4pPr>
            <a:lvl5pPr algn="l">
              <a:defRPr sz="1800">
                <a:solidFill>
                  <a:schemeClr val="tx2">
                    <a:lumMod val="85000"/>
                    <a:lumOff val="1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lgn="l">
              <a:buFont typeface="Arial" pitchFamily="34" charset="0"/>
              <a:buChar char="•"/>
              <a:defRPr sz="2800" b="1">
                <a:solidFill>
                  <a:schemeClr val="tx2">
                    <a:lumMod val="85000"/>
                    <a:lumOff val="15000"/>
                  </a:schemeClr>
                </a:solidFill>
              </a:defRPr>
            </a:lvl1pPr>
            <a:lvl2pPr algn="l">
              <a:buFont typeface="Courier New" pitchFamily="49" charset="0"/>
              <a:buChar char="o"/>
              <a:defRPr sz="2400">
                <a:solidFill>
                  <a:schemeClr val="tx2">
                    <a:lumMod val="85000"/>
                    <a:lumOff val="15000"/>
                  </a:schemeClr>
                </a:solidFill>
              </a:defRPr>
            </a:lvl2pPr>
            <a:lvl3pPr algn="l">
              <a:defRPr sz="2000">
                <a:solidFill>
                  <a:schemeClr val="tx2">
                    <a:lumMod val="85000"/>
                    <a:lumOff val="15000"/>
                  </a:schemeClr>
                </a:solidFill>
              </a:defRPr>
            </a:lvl3pPr>
            <a:lvl4pPr algn="l">
              <a:defRPr sz="1800">
                <a:solidFill>
                  <a:schemeClr val="tx2">
                    <a:lumMod val="85000"/>
                    <a:lumOff val="15000"/>
                  </a:schemeClr>
                </a:solidFill>
              </a:defRPr>
            </a:lvl4pPr>
            <a:lvl5pPr algn="l">
              <a:defRPr sz="1800">
                <a:solidFill>
                  <a:schemeClr val="tx2">
                    <a:lumMod val="85000"/>
                    <a:lumOff val="1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Gill Sans" charset="0"/>
            </a:endParaRPr>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rrowheads="1"/>
          </p:cNvPicPr>
          <p:nvPr/>
        </p:nvPicPr>
        <p:blipFill>
          <a:blip r:embed="rId11"/>
          <a:srcRect l="102" t="37558" b="22314"/>
          <a:stretch>
            <a:fillRect/>
          </a:stretch>
        </p:blipFill>
        <p:spPr bwMode="auto">
          <a:xfrm>
            <a:off x="0" y="5372100"/>
            <a:ext cx="16352838" cy="3771900"/>
          </a:xfrm>
          <a:prstGeom prst="rect">
            <a:avLst/>
          </a:prstGeom>
          <a:noFill/>
          <a:ln w="12700">
            <a:noFill/>
            <a:miter lim="800000"/>
            <a:headEnd/>
            <a:tailEnd/>
          </a:ln>
        </p:spPr>
      </p:pic>
      <p:pic>
        <p:nvPicPr>
          <p:cNvPr id="4" name="Picture 3" descr="TMPW_Color_Logo.png"/>
          <p:cNvPicPr>
            <a:picLocks noChangeAspect="1"/>
          </p:cNvPicPr>
          <p:nvPr userDrawn="1"/>
        </p:nvPicPr>
        <p:blipFill>
          <a:blip r:embed="rId12"/>
          <a:stretch>
            <a:fillRect/>
          </a:stretch>
        </p:blipFill>
        <p:spPr>
          <a:xfrm>
            <a:off x="13081000" y="8476130"/>
            <a:ext cx="2514600" cy="591670"/>
          </a:xfrm>
          <a:prstGeom prst="rect">
            <a:avLst/>
          </a:prstGeom>
        </p:spPr>
      </p:pic>
    </p:spTree>
  </p:cSld>
  <p:clrMap bg1="lt1" tx1="dk1" bg2="lt2" tx2="dk2" accent1="accent1" accent2="accent2" accent3="accent3" accent4="accent4" accent5="accent5" accent6="accent6" hlink="hlink" folHlink="folHlink"/>
  <p:sldLayoutIdLst>
    <p:sldLayoutId id="2147483829" r:id="rId1"/>
    <p:sldLayoutId id="2147483993" r:id="rId2"/>
    <p:sldLayoutId id="2147483831" r:id="rId3"/>
    <p:sldLayoutId id="2147483833" r:id="rId4"/>
    <p:sldLayoutId id="2147483834" r:id="rId5"/>
    <p:sldLayoutId id="2147483835" r:id="rId6"/>
    <p:sldLayoutId id="2147483836" r:id="rId7"/>
    <p:sldLayoutId id="2147483837" r:id="rId8"/>
    <p:sldLayoutId id="2147483838" r:id="rId9"/>
  </p:sldLayoutIdLst>
  <p:transition/>
  <p:txStyles>
    <p:titleStyle>
      <a:lvl1pPr algn="ctr" rtl="0" eaLnBrk="0" fontAlgn="base" hangingPunct="0">
        <a:spcBef>
          <a:spcPct val="0"/>
        </a:spcBef>
        <a:spcAft>
          <a:spcPct val="0"/>
        </a:spcAft>
        <a:defRPr sz="7400">
          <a:solidFill>
            <a:schemeClr val="tx1"/>
          </a:solidFill>
          <a:latin typeface="+mj-lt"/>
          <a:ea typeface="+mj-ea"/>
          <a:cs typeface="+mj-cs"/>
          <a:sym typeface="Gill Sans" charset="0"/>
        </a:defRPr>
      </a:lvl1pPr>
      <a:lvl2pPr algn="ctr" rtl="0" eaLnBrk="0" fontAlgn="base" hangingPunct="0">
        <a:spcBef>
          <a:spcPct val="0"/>
        </a:spcBef>
        <a:spcAft>
          <a:spcPct val="0"/>
        </a:spcAft>
        <a:defRPr sz="7400">
          <a:solidFill>
            <a:schemeClr val="tx1"/>
          </a:solidFill>
          <a:latin typeface="Gill Sans"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7400">
          <a:solidFill>
            <a:schemeClr val="tx1"/>
          </a:solidFill>
          <a:latin typeface="Gill Sans"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7400">
          <a:solidFill>
            <a:schemeClr val="tx1"/>
          </a:solidFill>
          <a:latin typeface="Gill Sans"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7400">
          <a:solidFill>
            <a:schemeClr val="tx1"/>
          </a:solidFill>
          <a:latin typeface="Gill Sans" charset="0"/>
          <a:ea typeface="ヒラギノ角ゴ ProN W3" charset="-128"/>
          <a:cs typeface="ヒラギノ角ゴ ProN W3" charset="-128"/>
          <a:sym typeface="Gill Sans" charset="0"/>
        </a:defRPr>
      </a:lvl5pPr>
      <a:lvl6pPr marL="457200" algn="ctr" rtl="0" fontAlgn="base">
        <a:spcBef>
          <a:spcPct val="0"/>
        </a:spcBef>
        <a:spcAft>
          <a:spcPct val="0"/>
        </a:spcAft>
        <a:defRPr sz="7400">
          <a:solidFill>
            <a:schemeClr val="tx1"/>
          </a:solidFill>
          <a:latin typeface="Gill Sans" charset="0"/>
          <a:ea typeface="ヒラギノ角ゴ ProN W3" charset="-128"/>
          <a:cs typeface="ヒラギノ角ゴ ProN W3" charset="-128"/>
          <a:sym typeface="Gill Sans" charset="0"/>
        </a:defRPr>
      </a:lvl6pPr>
      <a:lvl7pPr marL="914400" algn="ctr" rtl="0" fontAlgn="base">
        <a:spcBef>
          <a:spcPct val="0"/>
        </a:spcBef>
        <a:spcAft>
          <a:spcPct val="0"/>
        </a:spcAft>
        <a:defRPr sz="7400">
          <a:solidFill>
            <a:schemeClr val="tx1"/>
          </a:solidFill>
          <a:latin typeface="Gill Sans" charset="0"/>
          <a:ea typeface="ヒラギノ角ゴ ProN W3" charset="-128"/>
          <a:cs typeface="ヒラギノ角ゴ ProN W3" charset="-128"/>
          <a:sym typeface="Gill Sans" charset="0"/>
        </a:defRPr>
      </a:lvl7pPr>
      <a:lvl8pPr marL="1371600" algn="ctr" rtl="0" fontAlgn="base">
        <a:spcBef>
          <a:spcPct val="0"/>
        </a:spcBef>
        <a:spcAft>
          <a:spcPct val="0"/>
        </a:spcAft>
        <a:defRPr sz="7400">
          <a:solidFill>
            <a:schemeClr val="tx1"/>
          </a:solidFill>
          <a:latin typeface="Gill Sans" charset="0"/>
          <a:ea typeface="ヒラギノ角ゴ ProN W3" charset="-128"/>
          <a:cs typeface="ヒラギノ角ゴ ProN W3" charset="-128"/>
          <a:sym typeface="Gill Sans" charset="0"/>
        </a:defRPr>
      </a:lvl8pPr>
      <a:lvl9pPr marL="1828800" algn="ctr" rtl="0" fontAlgn="base">
        <a:spcBef>
          <a:spcPct val="0"/>
        </a:spcBef>
        <a:spcAft>
          <a:spcPct val="0"/>
        </a:spcAft>
        <a:defRPr sz="7400">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0" fontAlgn="base" hangingPunct="0">
        <a:spcBef>
          <a:spcPct val="0"/>
        </a:spcBef>
        <a:spcAft>
          <a:spcPct val="0"/>
        </a:spcAft>
        <a:defRPr sz="30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30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30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30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3000">
          <a:solidFill>
            <a:schemeClr val="tx1"/>
          </a:solidFill>
          <a:latin typeface="+mn-lt"/>
          <a:ea typeface="+mn-ea"/>
          <a:cs typeface="+mn-cs"/>
          <a:sym typeface="Gill Sans" charset="0"/>
        </a:defRPr>
      </a:lvl5pPr>
      <a:lvl6pPr marL="457200" algn="ctr" rtl="0" fontAlgn="base">
        <a:spcBef>
          <a:spcPct val="0"/>
        </a:spcBef>
        <a:spcAft>
          <a:spcPct val="0"/>
        </a:spcAft>
        <a:defRPr sz="3000">
          <a:solidFill>
            <a:schemeClr val="tx1"/>
          </a:solidFill>
          <a:latin typeface="+mn-lt"/>
          <a:ea typeface="+mn-ea"/>
          <a:cs typeface="+mn-cs"/>
          <a:sym typeface="Gill Sans" charset="0"/>
        </a:defRPr>
      </a:lvl6pPr>
      <a:lvl7pPr marL="914400" algn="ctr" rtl="0" fontAlgn="base">
        <a:spcBef>
          <a:spcPct val="0"/>
        </a:spcBef>
        <a:spcAft>
          <a:spcPct val="0"/>
        </a:spcAft>
        <a:defRPr sz="3000">
          <a:solidFill>
            <a:schemeClr val="tx1"/>
          </a:solidFill>
          <a:latin typeface="+mn-lt"/>
          <a:ea typeface="+mn-ea"/>
          <a:cs typeface="+mn-cs"/>
          <a:sym typeface="Gill Sans" charset="0"/>
        </a:defRPr>
      </a:lvl7pPr>
      <a:lvl8pPr marL="1371600" algn="ctr" rtl="0" fontAlgn="base">
        <a:spcBef>
          <a:spcPct val="0"/>
        </a:spcBef>
        <a:spcAft>
          <a:spcPct val="0"/>
        </a:spcAft>
        <a:defRPr sz="3000">
          <a:solidFill>
            <a:schemeClr val="tx1"/>
          </a:solidFill>
          <a:latin typeface="+mn-lt"/>
          <a:ea typeface="+mn-ea"/>
          <a:cs typeface="+mn-cs"/>
          <a:sym typeface="Gill Sans" charset="0"/>
        </a:defRPr>
      </a:lvl8pPr>
      <a:lvl9pPr marL="1828800" algn="ctr" rtl="0" fontAlgn="base">
        <a:spcBef>
          <a:spcPct val="0"/>
        </a:spcBef>
        <a:spcAft>
          <a:spcPct val="0"/>
        </a:spcAft>
        <a:defRPr sz="30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8400" y="4648200"/>
            <a:ext cx="11379200" cy="1219200"/>
          </a:xfrm>
        </p:spPr>
        <p:txBody>
          <a:bodyPr/>
          <a:lstStyle/>
          <a:p>
            <a:endParaRPr lang="en-US" sz="2800" dirty="0">
              <a:solidFill>
                <a:srgbClr val="595959"/>
              </a:solidFill>
            </a:endParaRPr>
          </a:p>
        </p:txBody>
      </p:sp>
      <p:sp>
        <p:nvSpPr>
          <p:cNvPr id="5" name="Title 1"/>
          <p:cNvSpPr>
            <a:spLocks noGrp="1"/>
          </p:cNvSpPr>
          <p:nvPr>
            <p:ph type="ctrTitle"/>
          </p:nvPr>
        </p:nvSpPr>
        <p:spPr>
          <a:xfrm>
            <a:off x="1244600" y="1925638"/>
            <a:ext cx="13817600" cy="1960562"/>
          </a:xfrm>
        </p:spPr>
        <p:txBody>
          <a:bodyPr/>
          <a:lstStyle/>
          <a:p>
            <a:r>
              <a:rPr lang="en-US" sz="6000" dirty="0" smtClean="0">
                <a:solidFill>
                  <a:srgbClr val="FF6600"/>
                </a:solidFill>
                <a:latin typeface="+mj-lt"/>
              </a:rPr>
              <a:t>RWD implementation</a:t>
            </a:r>
            <a:br>
              <a:rPr lang="en-US" sz="6000" dirty="0" smtClean="0">
                <a:solidFill>
                  <a:srgbClr val="FF6600"/>
                </a:solidFill>
                <a:latin typeface="+mj-lt"/>
              </a:rPr>
            </a:br>
            <a:r>
              <a:rPr lang="en-US" sz="6000" dirty="0" smtClean="0">
                <a:solidFill>
                  <a:srgbClr val="FF6600"/>
                </a:solidFill>
                <a:latin typeface="+mj-lt"/>
              </a:rPr>
              <a:t>Audience:  Development Studio</a:t>
            </a:r>
            <a:endParaRPr lang="en-US" sz="6000" dirty="0">
              <a:solidFill>
                <a:srgbClr val="FF6600"/>
              </a:solidFill>
              <a:latin typeface="+mj-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928687"/>
          </a:xfrm>
        </p:spPr>
        <p:txBody>
          <a:bodyPr/>
          <a:lstStyle/>
          <a:p>
            <a:pPr algn="l">
              <a:defRPr/>
            </a:pPr>
            <a:r>
              <a:rPr lang="en-US" sz="4000" dirty="0" smtClean="0">
                <a:solidFill>
                  <a:srgbClr val="FF6600"/>
                </a:solidFill>
                <a:latin typeface="+mn-lt"/>
              </a:rPr>
              <a:t>The way forward…</a:t>
            </a:r>
            <a:endParaRPr lang="en-US" sz="4000" dirty="0">
              <a:solidFill>
                <a:srgbClr val="FF6600"/>
              </a:solidFill>
              <a:latin typeface="+mn-lt"/>
            </a:endParaRPr>
          </a:p>
        </p:txBody>
      </p:sp>
      <p:pic>
        <p:nvPicPr>
          <p:cNvPr id="7" name="Picture 6" descr="photo2.PNG"/>
          <p:cNvPicPr>
            <a:picLocks noChangeAspect="1"/>
          </p:cNvPicPr>
          <p:nvPr/>
        </p:nvPicPr>
        <p:blipFill>
          <a:blip r:embed="rId3"/>
          <a:stretch>
            <a:fillRect/>
          </a:stretch>
        </p:blipFill>
        <p:spPr>
          <a:xfrm>
            <a:off x="2514600" y="1257300"/>
            <a:ext cx="4699000" cy="7048500"/>
          </a:xfrm>
          <a:prstGeom prst="rect">
            <a:avLst/>
          </a:prstGeom>
        </p:spPr>
      </p:pic>
      <p:pic>
        <p:nvPicPr>
          <p:cNvPr id="8" name="Picture 7" descr="photo1.PNG"/>
          <p:cNvPicPr>
            <a:picLocks noChangeAspect="1"/>
          </p:cNvPicPr>
          <p:nvPr/>
        </p:nvPicPr>
        <p:blipFill>
          <a:blip r:embed="rId4"/>
          <a:stretch>
            <a:fillRect/>
          </a:stretch>
        </p:blipFill>
        <p:spPr>
          <a:xfrm>
            <a:off x="9347200" y="1219200"/>
            <a:ext cx="4724400" cy="7086600"/>
          </a:xfrm>
          <a:prstGeom prst="rect">
            <a:avLst/>
          </a:prstGeom>
        </p:spPr>
      </p:pic>
      <p:sp>
        <p:nvSpPr>
          <p:cNvPr id="10" name="Right Arrow 9"/>
          <p:cNvSpPr/>
          <p:nvPr/>
        </p:nvSpPr>
        <p:spPr bwMode="auto">
          <a:xfrm>
            <a:off x="3403600" y="1524000"/>
            <a:ext cx="1371600" cy="381000"/>
          </a:xfrm>
          <a:prstGeom prst="rightArrow">
            <a:avLst/>
          </a:prstGeom>
          <a:solidFill>
            <a:srgbClr val="FF00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928687"/>
          </a:xfrm>
        </p:spPr>
        <p:txBody>
          <a:bodyPr/>
          <a:lstStyle/>
          <a:p>
            <a:pPr algn="l">
              <a:defRPr/>
            </a:pPr>
            <a:r>
              <a:rPr lang="en-US" sz="4000" dirty="0" smtClean="0">
                <a:solidFill>
                  <a:srgbClr val="FF6600"/>
                </a:solidFill>
                <a:latin typeface="+mn-lt"/>
              </a:rPr>
              <a:t>The way forward…</a:t>
            </a:r>
            <a:endParaRPr lang="en-US" sz="4000" dirty="0">
              <a:solidFill>
                <a:srgbClr val="FF6600"/>
              </a:solidFill>
              <a:latin typeface="+mn-lt"/>
            </a:endParaRPr>
          </a:p>
        </p:txBody>
      </p:sp>
      <p:sp>
        <p:nvSpPr>
          <p:cNvPr id="3" name="Content Placeholder 2"/>
          <p:cNvSpPr>
            <a:spLocks noGrp="1"/>
          </p:cNvSpPr>
          <p:nvPr>
            <p:ph idx="1"/>
          </p:nvPr>
        </p:nvSpPr>
        <p:spPr>
          <a:xfrm>
            <a:off x="8813800" y="2286000"/>
            <a:ext cx="6324600" cy="5562600"/>
          </a:xfrm>
        </p:spPr>
        <p:txBody>
          <a:bodyPr/>
          <a:lstStyle/>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Understand user needs</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Plan your content strategy during the strategic planning phase</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Focus on the core message and progressively enhance that message</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Collaborate with your team during development</a:t>
            </a:r>
          </a:p>
          <a:p>
            <a:pPr marL="0" indent="0"/>
            <a:endParaRPr lang="en-US" dirty="0">
              <a:solidFill>
                <a:srgbClr val="FF0000"/>
              </a:solidFill>
            </a:endParaRPr>
          </a:p>
        </p:txBody>
      </p:sp>
      <p:pic>
        <p:nvPicPr>
          <p:cNvPr id="6" name="Picture 5" descr="boa-hero-shot.jpg"/>
          <p:cNvPicPr>
            <a:picLocks noChangeAspect="1"/>
          </p:cNvPicPr>
          <p:nvPr/>
        </p:nvPicPr>
        <p:blipFill>
          <a:blip r:embed="rId4"/>
          <a:stretch>
            <a:fillRect/>
          </a:stretch>
        </p:blipFill>
        <p:spPr>
          <a:xfrm>
            <a:off x="947196" y="2438400"/>
            <a:ext cx="7714204" cy="5105400"/>
          </a:xfrm>
          <a:prstGeom prst="rect">
            <a:avLst/>
          </a:prstGeom>
        </p:spPr>
      </p:pic>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7200" dirty="0" smtClean="0">
                <a:solidFill>
                  <a:srgbClr val="FF6600"/>
                </a:solidFill>
                <a:latin typeface="+mj-lt"/>
              </a:rPr>
              <a:t>What’s different and what’s staying the same?</a:t>
            </a:r>
            <a:endParaRPr lang="en-US" b="1" dirty="0" smtClean="0"/>
          </a:p>
        </p:txBody>
      </p:sp>
      <p:sp>
        <p:nvSpPr>
          <p:cNvPr id="7" name="Subtitle 6"/>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157287"/>
          </a:xfrm>
        </p:spPr>
        <p:txBody>
          <a:bodyPr/>
          <a:lstStyle/>
          <a:p>
            <a:pPr algn="l"/>
            <a:r>
              <a:rPr lang="en-US" sz="4000" dirty="0" smtClean="0">
                <a:solidFill>
                  <a:srgbClr val="FF6600"/>
                </a:solidFill>
                <a:latin typeface="+mn-lt"/>
              </a:rPr>
              <a:t>What’s staying the same</a:t>
            </a:r>
            <a:r>
              <a:rPr lang="en-US" sz="3600" dirty="0" smtClean="0"/>
              <a:t/>
            </a:r>
            <a:br>
              <a:rPr lang="en-US" sz="3600" dirty="0" smtClean="0"/>
            </a:br>
            <a:endParaRPr lang="en-US" sz="3600" dirty="0"/>
          </a:p>
        </p:txBody>
      </p:sp>
      <p:sp>
        <p:nvSpPr>
          <p:cNvPr id="3" name="Content Placeholder 2"/>
          <p:cNvSpPr>
            <a:spLocks noGrp="1"/>
          </p:cNvSpPr>
          <p:nvPr>
            <p:ph idx="1"/>
          </p:nvPr>
        </p:nvSpPr>
        <p:spPr>
          <a:xfrm>
            <a:off x="1041400" y="2362200"/>
            <a:ext cx="14097000" cy="5638800"/>
          </a:xfrm>
        </p:spPr>
        <p:txBody>
          <a:bodyPr/>
          <a:lstStyle/>
          <a:p>
            <a:pPr marL="514350" indent="-514350">
              <a:buNone/>
            </a:pPr>
            <a:r>
              <a:rPr lang="en-US" sz="2800" kern="1200" dirty="0" smtClean="0">
                <a:solidFill>
                  <a:schemeClr val="tx1">
                    <a:lumMod val="65000"/>
                    <a:lumOff val="35000"/>
                  </a:schemeClr>
                </a:solidFill>
                <a:latin typeface="Gill Sans" charset="0"/>
                <a:ea typeface="ヒラギノ角ゴ ProN W3" charset="-128"/>
              </a:rPr>
              <a:t>We are still:</a:t>
            </a:r>
          </a:p>
          <a:p>
            <a:pPr marL="514350" indent="-514350">
              <a:buNone/>
            </a:pPr>
            <a:endParaRPr lang="en-US" sz="2800" kern="1200" dirty="0" smtClean="0">
              <a:solidFill>
                <a:schemeClr val="tx1">
                  <a:lumMod val="65000"/>
                  <a:lumOff val="35000"/>
                </a:schemeClr>
              </a:solidFill>
              <a:latin typeface="Gill Sans" charset="0"/>
              <a:ea typeface="ヒラギノ角ゴ ProN W3" charset="-128"/>
            </a:endParaRP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Following the same development methodology</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Working with the same team members</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Providing deliverables </a:t>
            </a:r>
            <a:r>
              <a:rPr lang="en-US" sz="2800" kern="1200" dirty="0" smtClean="0">
                <a:solidFill>
                  <a:schemeClr val="tx1">
                    <a:lumMod val="65000"/>
                    <a:lumOff val="35000"/>
                  </a:schemeClr>
                </a:solidFill>
                <a:latin typeface="Gill Sans" charset="0"/>
                <a:ea typeface="ヒラギノ角ゴ ProN W3" charset="-128"/>
              </a:rPr>
              <a:t>AND</a:t>
            </a:r>
            <a:r>
              <a:rPr lang="en-US" sz="2800" b="0" kern="1200" dirty="0" smtClean="0">
                <a:solidFill>
                  <a:schemeClr val="tx1">
                    <a:lumMod val="65000"/>
                    <a:lumOff val="35000"/>
                  </a:schemeClr>
                </a:solidFill>
                <a:latin typeface="Gill Sans" charset="0"/>
                <a:ea typeface="ヒラギノ角ゴ ProN W3" charset="-128"/>
              </a:rPr>
              <a:t> rounds of review for each deliverable.</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We’re still delivering a website experience!</a:t>
            </a:r>
          </a:p>
          <a:p>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157287"/>
          </a:xfrm>
        </p:spPr>
        <p:txBody>
          <a:bodyPr/>
          <a:lstStyle/>
          <a:p>
            <a:pPr algn="l"/>
            <a:r>
              <a:rPr lang="en-US" sz="4000" dirty="0" smtClean="0">
                <a:solidFill>
                  <a:srgbClr val="FF6600"/>
                </a:solidFill>
                <a:latin typeface="+mn-lt"/>
              </a:rPr>
              <a:t>What’s different </a:t>
            </a:r>
            <a:r>
              <a:rPr lang="en-US" sz="4400" dirty="0" smtClean="0">
                <a:solidFill>
                  <a:srgbClr val="FF6600"/>
                </a:solidFill>
                <a:latin typeface="+mn-lt"/>
              </a:rPr>
              <a:t/>
            </a:r>
            <a:br>
              <a:rPr lang="en-US" sz="4400" dirty="0" smtClean="0">
                <a:solidFill>
                  <a:srgbClr val="FF6600"/>
                </a:solidFill>
                <a:latin typeface="+mn-lt"/>
              </a:rPr>
            </a:br>
            <a:endParaRPr lang="en-US" sz="4400" dirty="0">
              <a:solidFill>
                <a:srgbClr val="FF6600"/>
              </a:solidFill>
              <a:latin typeface="+mn-lt"/>
            </a:endParaRPr>
          </a:p>
        </p:txBody>
      </p:sp>
      <p:sp>
        <p:nvSpPr>
          <p:cNvPr id="3" name="Content Placeholder 2"/>
          <p:cNvSpPr>
            <a:spLocks noGrp="1"/>
          </p:cNvSpPr>
          <p:nvPr>
            <p:ph idx="1"/>
          </p:nvPr>
        </p:nvSpPr>
        <p:spPr>
          <a:xfrm>
            <a:off x="1041400" y="2362200"/>
            <a:ext cx="13868400" cy="5867400"/>
          </a:xfrm>
        </p:spPr>
        <p:txBody>
          <a:bodyPr/>
          <a:lstStyle/>
          <a:p>
            <a:pPr marL="514350" indent="-514350">
              <a:buNone/>
            </a:pPr>
            <a:r>
              <a:rPr lang="en-US" sz="2800" kern="1200" dirty="0" smtClean="0">
                <a:solidFill>
                  <a:schemeClr val="tx1">
                    <a:lumMod val="65000"/>
                    <a:lumOff val="35000"/>
                  </a:schemeClr>
                </a:solidFill>
                <a:latin typeface="Gill Sans" charset="0"/>
                <a:ea typeface="ヒラギノ角ゴ ProN W3" charset="-128"/>
              </a:rPr>
              <a:t>So “what’s different”…</a:t>
            </a:r>
          </a:p>
          <a:p>
            <a:pPr marL="514350" indent="-514350">
              <a:buNone/>
            </a:pPr>
            <a:endParaRPr lang="en-US" sz="2800" kern="1200" dirty="0" smtClean="0">
              <a:solidFill>
                <a:schemeClr val="tx1">
                  <a:lumMod val="65000"/>
                  <a:lumOff val="35000"/>
                </a:schemeClr>
              </a:solidFill>
              <a:latin typeface="Gill Sans" charset="0"/>
              <a:ea typeface="ヒラギノ角ゴ ProN W3" charset="-128"/>
            </a:endParaRP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More formal collaboration with internal team members – with heavy emphasis on strategic planning</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Scheduled “implementation meetings” and “internal team reviews”</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Prototype development </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Concurrent development throughout the implementation phase  </a:t>
            </a:r>
          </a:p>
          <a:p>
            <a:endParaRPr lang="en-US"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solidFill>
                  <a:srgbClr val="FF6600"/>
                </a:solidFill>
                <a:latin typeface="+mn-lt"/>
              </a:rPr>
              <a:t>Are we “Agile” now?!?</a:t>
            </a:r>
            <a:endParaRPr lang="en-US" sz="4000" dirty="0">
              <a:solidFill>
                <a:srgbClr val="FF6600"/>
              </a:solidFill>
              <a:latin typeface="+mn-lt"/>
            </a:endParaRPr>
          </a:p>
        </p:txBody>
      </p:sp>
      <p:sp>
        <p:nvSpPr>
          <p:cNvPr id="3" name="Content Placeholder 2"/>
          <p:cNvSpPr>
            <a:spLocks noGrp="1"/>
          </p:cNvSpPr>
          <p:nvPr>
            <p:ph idx="1"/>
          </p:nvPr>
        </p:nvSpPr>
        <p:spPr>
          <a:xfrm>
            <a:off x="1041400" y="2286000"/>
            <a:ext cx="13639800" cy="5791200"/>
          </a:xfrm>
        </p:spPr>
        <p:txBody>
          <a:bodyPr/>
          <a:lstStyle/>
          <a:p>
            <a:pPr marL="514350" indent="-514350">
              <a:buNone/>
            </a:pPr>
            <a:r>
              <a:rPr lang="en-US" sz="2800" kern="1200" dirty="0" smtClean="0">
                <a:solidFill>
                  <a:schemeClr val="tx1">
                    <a:lumMod val="65000"/>
                    <a:lumOff val="35000"/>
                  </a:schemeClr>
                </a:solidFill>
                <a:latin typeface="Gill Sans" charset="0"/>
                <a:ea typeface="ヒラギノ角ゴ ProN W3" charset="-128"/>
              </a:rPr>
              <a:t>No.</a:t>
            </a:r>
          </a:p>
          <a:p>
            <a:pPr marL="514350" indent="-514350">
              <a:buNone/>
            </a:pPr>
            <a:endParaRPr lang="en-US" sz="2800" kern="1200" dirty="0" smtClean="0">
              <a:solidFill>
                <a:schemeClr val="tx1">
                  <a:lumMod val="65000"/>
                  <a:lumOff val="35000"/>
                </a:schemeClr>
              </a:solidFill>
              <a:latin typeface="Gill Sans" charset="0"/>
              <a:ea typeface="ヒラギノ角ゴ ProN W3" charset="-128"/>
            </a:endParaRP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We are not switching to an Agile Methodology, rather we are working in an agile nature to allow for the necessary collaboration in building an online destination that can be used on any device.</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We need to modify our workflow to support a responsive experience.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7200" dirty="0" smtClean="0">
                <a:solidFill>
                  <a:srgbClr val="FF6600"/>
                </a:solidFill>
                <a:latin typeface="+mj-lt"/>
              </a:rPr>
              <a:t>TMP’s Development Methodology</a:t>
            </a:r>
          </a:p>
        </p:txBody>
      </p:sp>
      <p:sp>
        <p:nvSpPr>
          <p:cNvPr id="6" name="Subtitle 5"/>
          <p:cNvSpPr>
            <a:spLocks noGrp="1"/>
          </p:cNvSpPr>
          <p:nvPr>
            <p:ph type="subTitle" idx="1"/>
          </p:nvPr>
        </p:nvSpPr>
        <p:spPr/>
        <p:txBody>
          <a:bodyPr/>
          <a:lstStyle/>
          <a:p>
            <a:r>
              <a:rPr lang="en-US" sz="3600" b="1" dirty="0" smtClean="0">
                <a:solidFill>
                  <a:schemeClr val="tx1"/>
                </a:solidFill>
                <a:latin typeface="+mj-lt"/>
                <a:ea typeface="+mj-ea"/>
                <a:cs typeface="+mj-cs"/>
              </a:rPr>
              <a:t>Revisited</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Content Placeholder 4"/>
          <p:cNvGraphicFramePr>
            <a:graphicFrameLocks noChangeAspect="1"/>
          </p:cNvGraphicFramePr>
          <p:nvPr/>
        </p:nvGraphicFramePr>
        <p:xfrm>
          <a:off x="6146800" y="2208426"/>
          <a:ext cx="9144000" cy="6097374"/>
        </p:xfrm>
        <a:graphic>
          <a:graphicData uri="http://schemas.openxmlformats.org/presentationml/2006/ole">
            <p:oleObj spid="_x0000_s18434" name="Visio" r:id="rId4" imgW="7807107" imgH="5063744" progId="Visio.Drawing.11">
              <p:embed/>
            </p:oleObj>
          </a:graphicData>
        </a:graphic>
      </p:graphicFrame>
      <p:sp>
        <p:nvSpPr>
          <p:cNvPr id="12" name="Content Placeholder 11"/>
          <p:cNvSpPr>
            <a:spLocks noGrp="1"/>
          </p:cNvSpPr>
          <p:nvPr>
            <p:ph sz="half" idx="1"/>
          </p:nvPr>
        </p:nvSpPr>
        <p:spPr>
          <a:xfrm>
            <a:off x="1041400" y="2195512"/>
            <a:ext cx="4572000" cy="6034088"/>
          </a:xfrm>
        </p:spPr>
        <p:txBody>
          <a:bodyPr/>
          <a:lstStyle/>
          <a:p>
            <a:pPr algn="l">
              <a:buFont typeface="Arial" pitchFamily="34" charset="0"/>
              <a:buChar char="•"/>
            </a:pPr>
            <a:r>
              <a:rPr lang="en-US" sz="2700" b="0" dirty="0" smtClean="0">
                <a:solidFill>
                  <a:schemeClr val="tx1">
                    <a:lumMod val="65000"/>
                    <a:lumOff val="35000"/>
                  </a:schemeClr>
                </a:solidFill>
              </a:rPr>
              <a:t>Determine user needs &amp; business goals</a:t>
            </a:r>
          </a:p>
          <a:p>
            <a:pPr algn="l">
              <a:buFont typeface="Arial" pitchFamily="34" charset="0"/>
              <a:buChar char="•"/>
            </a:pPr>
            <a:endParaRPr lang="en-US" sz="2700" b="0" dirty="0" smtClean="0">
              <a:solidFill>
                <a:schemeClr val="tx1">
                  <a:lumMod val="65000"/>
                  <a:lumOff val="35000"/>
                </a:schemeClr>
              </a:solidFill>
            </a:endParaRPr>
          </a:p>
          <a:p>
            <a:pPr algn="l">
              <a:buFont typeface="Arial" pitchFamily="34" charset="0"/>
              <a:buChar char="•"/>
            </a:pPr>
            <a:r>
              <a:rPr lang="en-US" sz="2700" b="0" dirty="0" smtClean="0">
                <a:solidFill>
                  <a:schemeClr val="tx1">
                    <a:lumMod val="65000"/>
                    <a:lumOff val="35000"/>
                  </a:schemeClr>
                </a:solidFill>
              </a:rPr>
              <a:t>Solutions, planning, content strategy, scope/estimate/timeline</a:t>
            </a:r>
          </a:p>
          <a:p>
            <a:pPr algn="l">
              <a:buFont typeface="Arial" pitchFamily="34" charset="0"/>
              <a:buChar char="•"/>
            </a:pPr>
            <a:endParaRPr lang="en-US" sz="2700" b="0" dirty="0" smtClean="0">
              <a:solidFill>
                <a:schemeClr val="tx1">
                  <a:lumMod val="65000"/>
                  <a:lumOff val="35000"/>
                </a:schemeClr>
              </a:solidFill>
            </a:endParaRPr>
          </a:p>
          <a:p>
            <a:pPr algn="l">
              <a:buFont typeface="Arial" pitchFamily="34" charset="0"/>
              <a:buChar char="•"/>
            </a:pPr>
            <a:r>
              <a:rPr lang="en-US" sz="2700" b="0" dirty="0" smtClean="0">
                <a:solidFill>
                  <a:srgbClr val="FF0000"/>
                </a:solidFill>
              </a:rPr>
              <a:t>Implementation meetings </a:t>
            </a:r>
            <a:r>
              <a:rPr lang="en-US" sz="2700" b="0" dirty="0" smtClean="0">
                <a:solidFill>
                  <a:schemeClr val="tx1">
                    <a:lumMod val="65000"/>
                    <a:lumOff val="35000"/>
                  </a:schemeClr>
                </a:solidFill>
              </a:rPr>
              <a:t>&amp; internal reviews on all deliverables, </a:t>
            </a:r>
            <a:r>
              <a:rPr lang="en-US" sz="2700" b="0" dirty="0" smtClean="0">
                <a:solidFill>
                  <a:srgbClr val="FF0000"/>
                </a:solidFill>
              </a:rPr>
              <a:t>prototype</a:t>
            </a:r>
          </a:p>
          <a:p>
            <a:pPr algn="l">
              <a:buFont typeface="Arial" pitchFamily="34" charset="0"/>
              <a:buChar char="•"/>
            </a:pPr>
            <a:endParaRPr lang="en-US" sz="2700" b="0" dirty="0" smtClean="0">
              <a:solidFill>
                <a:schemeClr val="tx1">
                  <a:lumMod val="65000"/>
                  <a:lumOff val="35000"/>
                </a:schemeClr>
              </a:solidFill>
            </a:endParaRPr>
          </a:p>
          <a:p>
            <a:pPr algn="l">
              <a:buFont typeface="Arial" pitchFamily="34" charset="0"/>
              <a:buChar char="•"/>
            </a:pPr>
            <a:r>
              <a:rPr lang="en-US" sz="2700" b="0" dirty="0" smtClean="0">
                <a:solidFill>
                  <a:schemeClr val="tx1">
                    <a:lumMod val="65000"/>
                    <a:lumOff val="35000"/>
                  </a:schemeClr>
                </a:solidFill>
              </a:rPr>
              <a:t>Review analytics, plan future phases &amp; maintenance</a:t>
            </a:r>
          </a:p>
          <a:p>
            <a:pPr algn="l">
              <a:buFont typeface="Arial" pitchFamily="34" charset="0"/>
              <a:buChar char="•"/>
            </a:pPr>
            <a:endParaRPr lang="en-US" dirty="0"/>
          </a:p>
        </p:txBody>
      </p:sp>
      <p:sp>
        <p:nvSpPr>
          <p:cNvPr id="2" name="Title 1"/>
          <p:cNvSpPr>
            <a:spLocks noGrp="1"/>
          </p:cNvSpPr>
          <p:nvPr>
            <p:ph type="title"/>
          </p:nvPr>
        </p:nvSpPr>
        <p:spPr/>
        <p:txBody>
          <a:bodyPr/>
          <a:lstStyle/>
          <a:p>
            <a:pPr algn="l"/>
            <a:r>
              <a:rPr lang="en-US" sz="4000" dirty="0" smtClean="0">
                <a:solidFill>
                  <a:srgbClr val="FF6600"/>
                </a:solidFill>
                <a:latin typeface="+mn-lt"/>
              </a:rPr>
              <a:t>TMP’s Development Methodology</a:t>
            </a:r>
            <a:endParaRPr lang="en-US" sz="4000" dirty="0">
              <a:solidFill>
                <a:srgbClr val="FF6600"/>
              </a:solidFill>
              <a:latin typeface="+mn-lt"/>
            </a:endParaRPr>
          </a:p>
        </p:txBody>
      </p:sp>
      <p:sp>
        <p:nvSpPr>
          <p:cNvPr id="8" name="Line 9"/>
          <p:cNvSpPr>
            <a:spLocks noChangeShapeType="1"/>
          </p:cNvSpPr>
          <p:nvPr/>
        </p:nvSpPr>
        <p:spPr bwMode="auto">
          <a:xfrm>
            <a:off x="5308600" y="2743200"/>
            <a:ext cx="990600" cy="0"/>
          </a:xfrm>
          <a:prstGeom prst="line">
            <a:avLst/>
          </a:prstGeom>
          <a:noFill/>
          <a:ln w="101600">
            <a:solidFill>
              <a:srgbClr val="FF0000"/>
            </a:solidFill>
            <a:round/>
            <a:headEnd/>
            <a:tailEnd type="triangle" w="med" len="med"/>
          </a:ln>
          <a:effectLst/>
        </p:spPr>
        <p:txBody>
          <a:bodyPr/>
          <a:lstStyle/>
          <a:p>
            <a:endParaRPr lang="en-US"/>
          </a:p>
        </p:txBody>
      </p:sp>
      <p:sp>
        <p:nvSpPr>
          <p:cNvPr id="14" name="Line 9"/>
          <p:cNvSpPr>
            <a:spLocks noChangeShapeType="1"/>
          </p:cNvSpPr>
          <p:nvPr/>
        </p:nvSpPr>
        <p:spPr bwMode="auto">
          <a:xfrm>
            <a:off x="5308600" y="4114800"/>
            <a:ext cx="990600" cy="0"/>
          </a:xfrm>
          <a:prstGeom prst="line">
            <a:avLst/>
          </a:prstGeom>
          <a:noFill/>
          <a:ln w="101600">
            <a:solidFill>
              <a:srgbClr val="FF0000"/>
            </a:solidFill>
            <a:round/>
            <a:headEnd/>
            <a:tailEnd type="triangle" w="med" len="med"/>
          </a:ln>
          <a:effectLst/>
        </p:spPr>
        <p:txBody>
          <a:bodyPr/>
          <a:lstStyle/>
          <a:p>
            <a:endParaRPr lang="en-US"/>
          </a:p>
        </p:txBody>
      </p:sp>
      <p:sp>
        <p:nvSpPr>
          <p:cNvPr id="15" name="Line 9"/>
          <p:cNvSpPr>
            <a:spLocks noChangeShapeType="1"/>
          </p:cNvSpPr>
          <p:nvPr/>
        </p:nvSpPr>
        <p:spPr bwMode="auto">
          <a:xfrm>
            <a:off x="5308600" y="5638800"/>
            <a:ext cx="990600" cy="0"/>
          </a:xfrm>
          <a:prstGeom prst="line">
            <a:avLst/>
          </a:prstGeom>
          <a:noFill/>
          <a:ln w="101600">
            <a:solidFill>
              <a:srgbClr val="FF0000"/>
            </a:solidFill>
            <a:round/>
            <a:headEnd/>
            <a:tailEnd type="triangle" w="med" len="med"/>
          </a:ln>
          <a:effectLst/>
        </p:spPr>
        <p:txBody>
          <a:bodyPr/>
          <a:lstStyle/>
          <a:p>
            <a:endParaRPr lang="en-US"/>
          </a:p>
        </p:txBody>
      </p:sp>
      <p:sp>
        <p:nvSpPr>
          <p:cNvPr id="16" name="Line 9"/>
          <p:cNvSpPr>
            <a:spLocks noChangeShapeType="1"/>
          </p:cNvSpPr>
          <p:nvPr/>
        </p:nvSpPr>
        <p:spPr bwMode="auto">
          <a:xfrm>
            <a:off x="5308600" y="7010400"/>
            <a:ext cx="990600" cy="0"/>
          </a:xfrm>
          <a:prstGeom prst="line">
            <a:avLst/>
          </a:prstGeom>
          <a:noFill/>
          <a:ln w="101600">
            <a:solidFill>
              <a:srgbClr val="FF0000"/>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sz="4000" dirty="0" smtClean="0">
                <a:solidFill>
                  <a:srgbClr val="FF6600"/>
                </a:solidFill>
                <a:latin typeface="+mn-lt"/>
              </a:rPr>
              <a:t>Content is KING – especially with RWD</a:t>
            </a:r>
            <a:endParaRPr lang="en-US" sz="4000" dirty="0">
              <a:solidFill>
                <a:srgbClr val="FF6600"/>
              </a:solidFill>
              <a:latin typeface="+mn-lt"/>
            </a:endParaRPr>
          </a:p>
        </p:txBody>
      </p:sp>
      <p:sp>
        <p:nvSpPr>
          <p:cNvPr id="3" name="Content Placeholder 2"/>
          <p:cNvSpPr>
            <a:spLocks noGrp="1"/>
          </p:cNvSpPr>
          <p:nvPr>
            <p:ph idx="1"/>
          </p:nvPr>
        </p:nvSpPr>
        <p:spPr>
          <a:xfrm>
            <a:off x="1041400" y="2286000"/>
            <a:ext cx="7086600" cy="5943600"/>
          </a:xfrm>
        </p:spPr>
        <p:txBody>
          <a:bodyPr lIns="146304" tIns="73152" rIns="146304" bIns="73152" rtlCol="0"/>
          <a:lstStyle/>
          <a:p>
            <a:pPr marL="514350" indent="-514350">
              <a:lnSpc>
                <a:spcPct val="150000"/>
              </a:lnSpc>
              <a:defRPr/>
            </a:pPr>
            <a:r>
              <a:rPr lang="en-US" sz="2800" b="0" kern="1200" dirty="0" smtClean="0">
                <a:solidFill>
                  <a:schemeClr val="tx1">
                    <a:lumMod val="65000"/>
                    <a:lumOff val="35000"/>
                  </a:schemeClr>
                </a:solidFill>
                <a:latin typeface="Gill Sans" charset="0"/>
                <a:ea typeface="ヒラギノ角ゴ ProN W3" charset="-128"/>
              </a:rPr>
              <a:t>Content drives design.</a:t>
            </a:r>
          </a:p>
          <a:p>
            <a:pPr marL="514350" indent="-514350">
              <a:lnSpc>
                <a:spcPct val="150000"/>
              </a:lnSpc>
              <a:defRPr/>
            </a:pPr>
            <a:r>
              <a:rPr lang="en-US" sz="2800" b="0" kern="1200" dirty="0" smtClean="0">
                <a:solidFill>
                  <a:schemeClr val="tx1">
                    <a:lumMod val="65000"/>
                    <a:lumOff val="35000"/>
                  </a:schemeClr>
                </a:solidFill>
                <a:latin typeface="Gill Sans" charset="0"/>
                <a:ea typeface="ヒラギノ角ゴ ProN W3" charset="-128"/>
              </a:rPr>
              <a:t>Must be determined first, before development can begin.</a:t>
            </a:r>
          </a:p>
          <a:p>
            <a:pPr marL="514350" indent="-514350">
              <a:lnSpc>
                <a:spcPct val="150000"/>
              </a:lnSpc>
              <a:defRPr/>
            </a:pPr>
            <a:r>
              <a:rPr lang="en-US" sz="2800" b="0" kern="1200" dirty="0" smtClean="0">
                <a:solidFill>
                  <a:schemeClr val="tx1">
                    <a:lumMod val="65000"/>
                    <a:lumOff val="35000"/>
                  </a:schemeClr>
                </a:solidFill>
                <a:latin typeface="Gill Sans" charset="0"/>
                <a:ea typeface="ヒラギノ角ゴ ProN W3" charset="-128"/>
              </a:rPr>
              <a:t>Most important content goes to base line experience first (mobile) and is built upon and enhanced with supplementary content as the device grows in size or is more capable.</a:t>
            </a:r>
          </a:p>
          <a:p>
            <a:pPr fontAlgn="auto">
              <a:buFont typeface="Arial" pitchFamily="34" charset="0"/>
              <a:buChar char="•"/>
              <a:defRPr/>
            </a:pPr>
            <a:endParaRPr lang="en-US" dirty="0"/>
          </a:p>
        </p:txBody>
      </p:sp>
      <p:pic>
        <p:nvPicPr>
          <p:cNvPr id="38914" name="Picture 3" descr="TMPGov_Crown.png"/>
          <p:cNvPicPr>
            <a:picLocks noChangeAspect="1"/>
          </p:cNvPicPr>
          <p:nvPr/>
        </p:nvPicPr>
        <p:blipFill>
          <a:blip r:embed="rId3" cstate="print"/>
          <a:srcRect/>
          <a:stretch>
            <a:fillRect/>
          </a:stretch>
        </p:blipFill>
        <p:spPr bwMode="auto">
          <a:xfrm>
            <a:off x="9347200" y="2140729"/>
            <a:ext cx="5707568" cy="342187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84200" y="366713"/>
            <a:ext cx="14630400" cy="1004887"/>
          </a:xfrm>
          <a:prstGeom prst="rect">
            <a:avLst/>
          </a:prstGeom>
        </p:spPr>
        <p:txBody>
          <a:bodyPr/>
          <a:lstStyle/>
          <a:p>
            <a:pPr algn="l"/>
            <a:r>
              <a:rPr lang="en-US" sz="4000" dirty="0" smtClean="0">
                <a:solidFill>
                  <a:srgbClr val="FF6600"/>
                </a:solidFill>
                <a:latin typeface="+mn-lt"/>
              </a:rPr>
              <a:t>The Responsive Process</a:t>
            </a:r>
            <a:endParaRPr lang="en-US" sz="4000" dirty="0">
              <a:solidFill>
                <a:srgbClr val="FF6600"/>
              </a:solidFill>
              <a:latin typeface="+mn-lt"/>
            </a:endParaRPr>
          </a:p>
        </p:txBody>
      </p:sp>
      <p:pic>
        <p:nvPicPr>
          <p:cNvPr id="45058" name="Picture 2"/>
          <p:cNvPicPr>
            <a:picLocks noChangeAspect="1" noChangeArrowheads="1"/>
          </p:cNvPicPr>
          <p:nvPr/>
        </p:nvPicPr>
        <p:blipFill>
          <a:blip r:embed="rId3"/>
          <a:srcRect/>
          <a:stretch>
            <a:fillRect/>
          </a:stretch>
        </p:blipFill>
        <p:spPr bwMode="auto">
          <a:xfrm>
            <a:off x="584200" y="1460500"/>
            <a:ext cx="15087600" cy="6845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60400" y="366713"/>
            <a:ext cx="14630400" cy="1004887"/>
          </a:xfrm>
          <a:prstGeom prst="rect">
            <a:avLst/>
          </a:prstGeom>
        </p:spPr>
        <p:txBody>
          <a:bodyPr vert="horz"/>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4400" kern="0" dirty="0" smtClean="0">
                <a:solidFill>
                  <a:srgbClr val="FF6600"/>
                </a:solidFill>
                <a:latin typeface="+mn-lt"/>
                <a:ea typeface="+mj-ea"/>
                <a:cs typeface="+mj-cs"/>
              </a:rPr>
              <a:t>Prerequisites for this training:</a:t>
            </a:r>
            <a:endParaRPr kumimoji="0" lang="en-US" sz="4400" b="0" i="0" u="none" strike="noStrike" kern="0" cap="none" spc="0" normalizeH="0" baseline="0" noProof="0" dirty="0">
              <a:ln>
                <a:noFill/>
              </a:ln>
              <a:solidFill>
                <a:srgbClr val="FF6600"/>
              </a:solidFill>
              <a:effectLst/>
              <a:uLnTx/>
              <a:uFillTx/>
              <a:latin typeface="+mn-lt"/>
              <a:ea typeface="+mj-ea"/>
              <a:cs typeface="+mj-cs"/>
              <a:sym typeface="Gill Sans" charset="0"/>
            </a:endParaRPr>
          </a:p>
        </p:txBody>
      </p:sp>
      <p:sp>
        <p:nvSpPr>
          <p:cNvPr id="10" name="TextBox 9"/>
          <p:cNvSpPr txBox="1"/>
          <p:nvPr/>
        </p:nvSpPr>
        <p:spPr>
          <a:xfrm>
            <a:off x="1041400" y="2342138"/>
            <a:ext cx="13944600" cy="6801862"/>
          </a:xfrm>
          <a:prstGeom prst="rect">
            <a:avLst/>
          </a:prstGeom>
          <a:noFill/>
        </p:spPr>
        <p:txBody>
          <a:bodyPr wrap="square" rtlCol="0">
            <a:spAutoFit/>
          </a:bodyPr>
          <a:lstStyle/>
          <a:p>
            <a:pPr marL="514350" indent="-514350" algn="l" eaLnBrk="0" hangingPunct="0">
              <a:lnSpc>
                <a:spcPct val="150000"/>
              </a:lnSpc>
              <a:buFont typeface="Arial" pitchFamily="34" charset="0"/>
              <a:buChar char="•"/>
            </a:pPr>
            <a:r>
              <a:rPr lang="en-US" sz="2800" dirty="0" smtClean="0">
                <a:solidFill>
                  <a:schemeClr val="tx1">
                    <a:lumMod val="65000"/>
                    <a:lumOff val="35000"/>
                  </a:schemeClr>
                </a:solidFill>
              </a:rPr>
              <a:t>Fully versed in our existing development methodology</a:t>
            </a:r>
          </a:p>
          <a:p>
            <a:pPr marL="514350" indent="-514350" algn="l" eaLnBrk="0" hangingPunct="0">
              <a:lnSpc>
                <a:spcPct val="150000"/>
              </a:lnSpc>
              <a:buFont typeface="Arial" pitchFamily="34" charset="0"/>
              <a:buChar char="•"/>
            </a:pPr>
            <a:r>
              <a:rPr lang="en-US" sz="2800" dirty="0" smtClean="0">
                <a:solidFill>
                  <a:schemeClr val="tx1">
                    <a:lumMod val="65000"/>
                    <a:lumOff val="35000"/>
                  </a:schemeClr>
                </a:solidFill>
              </a:rPr>
              <a:t>Fully versed in the RWD introductory presentation</a:t>
            </a:r>
          </a:p>
          <a:p>
            <a:pPr marL="514350" indent="-514350" algn="l" eaLnBrk="0" hangingPunct="0">
              <a:lnSpc>
                <a:spcPct val="150000"/>
              </a:lnSpc>
              <a:buFont typeface="Arial" pitchFamily="34" charset="0"/>
              <a:buChar char="•"/>
            </a:pPr>
            <a:r>
              <a:rPr lang="en-US" sz="2800" dirty="0" smtClean="0">
                <a:solidFill>
                  <a:schemeClr val="tx1">
                    <a:lumMod val="65000"/>
                    <a:lumOff val="35000"/>
                  </a:schemeClr>
                </a:solidFill>
              </a:rPr>
              <a:t>Familiarity with these terms: Mobile First and Progressive Enhancement</a:t>
            </a:r>
          </a:p>
          <a:p>
            <a:pPr marL="514350" indent="-514350" algn="l" eaLnBrk="0" hangingPunct="0">
              <a:lnSpc>
                <a:spcPct val="150000"/>
              </a:lnSpc>
              <a:buFont typeface="Arial" pitchFamily="34" charset="0"/>
              <a:buChar char="•"/>
            </a:pPr>
            <a:r>
              <a:rPr lang="en-US" sz="2800" dirty="0" smtClean="0">
                <a:solidFill>
                  <a:schemeClr val="tx1">
                    <a:lumMod val="65000"/>
                    <a:lumOff val="35000"/>
                  </a:schemeClr>
                </a:solidFill>
              </a:rPr>
              <a:t>Reviewed both Content Strategy and Event Apart </a:t>
            </a:r>
            <a:r>
              <a:rPr lang="en-US" sz="2800" dirty="0" err="1" smtClean="0">
                <a:solidFill>
                  <a:schemeClr val="tx1">
                    <a:lumMod val="65000"/>
                    <a:lumOff val="35000"/>
                  </a:schemeClr>
                </a:solidFill>
              </a:rPr>
              <a:t>DigiKnow</a:t>
            </a:r>
            <a:r>
              <a:rPr lang="en-US" sz="2800" dirty="0" smtClean="0">
                <a:solidFill>
                  <a:schemeClr val="tx1">
                    <a:lumMod val="65000"/>
                    <a:lumOff val="35000"/>
                  </a:schemeClr>
                </a:solidFill>
              </a:rPr>
              <a:t> presentations</a:t>
            </a:r>
          </a:p>
          <a:p>
            <a:pPr marL="514350" indent="-514350" algn="l" eaLnBrk="0" hangingPunct="0">
              <a:lnSpc>
                <a:spcPct val="150000"/>
              </a:lnSpc>
              <a:buFont typeface="Arial" pitchFamily="34" charset="0"/>
              <a:buChar char="•"/>
            </a:pPr>
            <a:r>
              <a:rPr lang="en-US" sz="2800" dirty="0" smtClean="0">
                <a:solidFill>
                  <a:schemeClr val="tx1">
                    <a:lumMod val="65000"/>
                    <a:lumOff val="35000"/>
                  </a:schemeClr>
                </a:solidFill>
              </a:rPr>
              <a:t>Know your team members and the tasks they are responsible for</a:t>
            </a:r>
          </a:p>
          <a:p>
            <a:pPr marL="514350" indent="-514350" algn="l" eaLnBrk="0" hangingPunct="0">
              <a:lnSpc>
                <a:spcPct val="150000"/>
              </a:lnSpc>
              <a:buFont typeface="Arial" pitchFamily="34" charset="0"/>
              <a:buChar char="•"/>
            </a:pPr>
            <a:r>
              <a:rPr lang="en-US" sz="2800" dirty="0" smtClean="0">
                <a:solidFill>
                  <a:schemeClr val="tx1">
                    <a:lumMod val="65000"/>
                    <a:lumOff val="35000"/>
                  </a:schemeClr>
                </a:solidFill>
              </a:rPr>
              <a:t>Awareness of your part in the Planning and Executing phases</a:t>
            </a:r>
          </a:p>
          <a:p>
            <a:pPr marL="514350" indent="-514350" algn="l" eaLnBrk="0" hangingPunct="0">
              <a:lnSpc>
                <a:spcPct val="150000"/>
              </a:lnSpc>
              <a:buFont typeface="Arial" pitchFamily="34" charset="0"/>
              <a:buChar char="•"/>
            </a:pPr>
            <a:r>
              <a:rPr lang="en-US" sz="2800" dirty="0" smtClean="0">
                <a:solidFill>
                  <a:schemeClr val="tx1">
                    <a:lumMod val="65000"/>
                    <a:lumOff val="35000"/>
                  </a:schemeClr>
                </a:solidFill>
              </a:rPr>
              <a:t>Looking forward to collaborating even more with your key team members at the Planning and Executing phases</a:t>
            </a:r>
          </a:p>
          <a:p>
            <a:pPr algn="l" eaLnBrk="0" hangingPunct="0">
              <a:lnSpc>
                <a:spcPct val="200000"/>
              </a:lnSpc>
              <a:buFont typeface="Arial"/>
              <a:buChar char="•"/>
            </a:pPr>
            <a:endParaRPr lang="en-US" sz="4000" dirty="0" smtClean="0">
              <a:solidFill>
                <a:srgbClr val="666666"/>
              </a:solidFill>
            </a:endParaRPr>
          </a:p>
          <a:p>
            <a:pPr algn="l" eaLnBrk="0" hangingPunct="0">
              <a:lnSpc>
                <a:spcPct val="200000"/>
              </a:lnSpc>
              <a:buFont typeface="Arial"/>
              <a:buChar char="•"/>
            </a:pPr>
            <a:endParaRPr lang="en-US" sz="1000" dirty="0" smtClean="0">
              <a:solidFill>
                <a:srgbClr val="666666"/>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solidFill>
                  <a:srgbClr val="FF6600"/>
                </a:solidFill>
                <a:latin typeface="+mn-lt"/>
              </a:rPr>
              <a:t>Implementation Step 1: Collaboration emphasis on </a:t>
            </a:r>
            <a:r>
              <a:rPr lang="en-US" sz="4000" dirty="0" err="1" smtClean="0">
                <a:solidFill>
                  <a:srgbClr val="FF6600"/>
                </a:solidFill>
                <a:latin typeface="+mn-lt"/>
              </a:rPr>
              <a:t>IxD</a:t>
            </a:r>
            <a:r>
              <a:rPr lang="en-US" sz="4000" dirty="0" smtClean="0">
                <a:solidFill>
                  <a:srgbClr val="FF6600"/>
                </a:solidFill>
                <a:latin typeface="+mn-lt"/>
              </a:rPr>
              <a:t> and Copywriter</a:t>
            </a:r>
            <a:endParaRPr lang="en-US" sz="4000" dirty="0">
              <a:solidFill>
                <a:srgbClr val="FF6600"/>
              </a:solidFill>
              <a:latin typeface="+mn-lt"/>
            </a:endParaRPr>
          </a:p>
        </p:txBody>
      </p:sp>
      <p:sp>
        <p:nvSpPr>
          <p:cNvPr id="3" name="Content Placeholder 2"/>
          <p:cNvSpPr>
            <a:spLocks noGrp="1"/>
          </p:cNvSpPr>
          <p:nvPr>
            <p:ph idx="1"/>
          </p:nvPr>
        </p:nvSpPr>
        <p:spPr>
          <a:xfrm>
            <a:off x="1041400" y="2514600"/>
            <a:ext cx="14020800" cy="5486400"/>
          </a:xfrm>
        </p:spPr>
        <p:txBody>
          <a:bodyPr/>
          <a:lstStyle/>
          <a:p>
            <a:pPr marL="514350" indent="-514350"/>
            <a:r>
              <a:rPr lang="en-US" sz="2800" b="0" kern="1200" dirty="0" smtClean="0">
                <a:solidFill>
                  <a:schemeClr val="tx1">
                    <a:lumMod val="65000"/>
                    <a:lumOff val="35000"/>
                  </a:schemeClr>
                </a:solidFill>
                <a:latin typeface="Gill Sans" charset="0"/>
                <a:ea typeface="ヒラギノ角ゴ ProN W3" charset="-128"/>
              </a:rPr>
              <a:t>The copywriter and interaction designer collaborate on:</a:t>
            </a:r>
          </a:p>
          <a:p>
            <a:pPr marL="514350" indent="-514350">
              <a:buNone/>
            </a:pPr>
            <a:endParaRPr lang="en-US" sz="2800" b="0" kern="1200" dirty="0" smtClean="0">
              <a:solidFill>
                <a:schemeClr val="tx1">
                  <a:lumMod val="65000"/>
                  <a:lumOff val="35000"/>
                </a:schemeClr>
              </a:solidFill>
              <a:latin typeface="Gill Sans" charset="0"/>
              <a:ea typeface="ヒラギノ角ゴ ProN W3" charset="-128"/>
            </a:endParaRPr>
          </a:p>
          <a:p>
            <a:pPr marL="1428750" lvl="4" indent="-514350">
              <a:lnSpc>
                <a:spcPct val="150000"/>
              </a:lnSpc>
            </a:pPr>
            <a:r>
              <a:rPr lang="en-US" sz="2400" kern="1200" dirty="0" smtClean="0">
                <a:solidFill>
                  <a:schemeClr val="tx1">
                    <a:lumMod val="65000"/>
                    <a:lumOff val="35000"/>
                  </a:schemeClr>
                </a:solidFill>
                <a:latin typeface="Gill Sans" charset="0"/>
                <a:ea typeface="ヒラギノ角ゴ ProN W3" charset="-128"/>
                <a:sym typeface="GillSans" pitchFamily="34" charset="0"/>
              </a:rPr>
              <a:t>Wireframes</a:t>
            </a:r>
          </a:p>
          <a:p>
            <a:pPr marL="1428750" lvl="4" indent="-514350">
              <a:lnSpc>
                <a:spcPct val="150000"/>
              </a:lnSpc>
            </a:pPr>
            <a:r>
              <a:rPr lang="en-US" sz="2400" kern="1200" dirty="0" smtClean="0">
                <a:solidFill>
                  <a:schemeClr val="tx1">
                    <a:lumMod val="65000"/>
                    <a:lumOff val="35000"/>
                  </a:schemeClr>
                </a:solidFill>
                <a:latin typeface="Gill Sans" charset="0"/>
                <a:ea typeface="ヒラギノ角ゴ ProN W3" charset="-128"/>
                <a:sym typeface="GillSans" pitchFamily="34" charset="0"/>
              </a:rPr>
              <a:t>High level business rules</a:t>
            </a:r>
          </a:p>
          <a:p>
            <a:pPr marL="1428750" lvl="4" indent="-514350">
              <a:lnSpc>
                <a:spcPct val="150000"/>
              </a:lnSpc>
            </a:pPr>
            <a:r>
              <a:rPr lang="en-US" sz="2400" kern="1200" dirty="0" smtClean="0">
                <a:solidFill>
                  <a:schemeClr val="tx1">
                    <a:lumMod val="65000"/>
                    <a:lumOff val="35000"/>
                  </a:schemeClr>
                </a:solidFill>
                <a:latin typeface="Gill Sans" charset="0"/>
                <a:ea typeface="ヒラギノ角ゴ ProN W3" charset="-128"/>
                <a:sym typeface="GillSans" pitchFamily="34" charset="0"/>
              </a:rPr>
              <a:t>Content development</a:t>
            </a:r>
          </a:p>
          <a:p>
            <a:pPr marL="971550" lvl="3" indent="-514350">
              <a:buNone/>
            </a:pPr>
            <a:endParaRPr lang="en-US" sz="2400" kern="1200" dirty="0" smtClean="0">
              <a:solidFill>
                <a:schemeClr val="tx1">
                  <a:lumMod val="65000"/>
                  <a:lumOff val="35000"/>
                </a:schemeClr>
              </a:solidFill>
              <a:latin typeface="Gill Sans" charset="0"/>
              <a:ea typeface="ヒラギノ角ゴ ProN W3" charset="-128"/>
              <a:sym typeface="GillSans" pitchFamily="34" charset="0"/>
            </a:endParaRPr>
          </a:p>
          <a:p>
            <a:pPr marL="514350" indent="-514350"/>
            <a:r>
              <a:rPr lang="en-US" sz="2800" b="0" kern="1200" dirty="0" smtClean="0">
                <a:solidFill>
                  <a:schemeClr val="tx1">
                    <a:lumMod val="65000"/>
                    <a:lumOff val="35000"/>
                  </a:schemeClr>
                </a:solidFill>
                <a:latin typeface="Gill Sans" charset="0"/>
                <a:ea typeface="ヒラギノ角ゴ ProN W3" charset="-128"/>
              </a:rPr>
              <a:t>The creative designer begins concept development.</a:t>
            </a:r>
          </a:p>
          <a:p>
            <a:pPr marL="514350" indent="-514350">
              <a:buNone/>
            </a:pPr>
            <a:endParaRPr lang="en-US" sz="2800" b="0" kern="1200" dirty="0" smtClean="0">
              <a:solidFill>
                <a:schemeClr val="tx1">
                  <a:lumMod val="65000"/>
                  <a:lumOff val="35000"/>
                </a:schemeClr>
              </a:solidFill>
              <a:latin typeface="Gill Sans" charset="0"/>
              <a:ea typeface="ヒラギノ角ゴ ProN W3" charset="-128"/>
            </a:endParaRPr>
          </a:p>
          <a:p>
            <a:pPr marL="1428750" lvl="4" indent="-514350">
              <a:lnSpc>
                <a:spcPct val="150000"/>
              </a:lnSpc>
            </a:pPr>
            <a:r>
              <a:rPr lang="en-US" sz="2400" kern="1200" dirty="0" smtClean="0">
                <a:solidFill>
                  <a:schemeClr val="tx1">
                    <a:lumMod val="65000"/>
                    <a:lumOff val="35000"/>
                  </a:schemeClr>
                </a:solidFill>
                <a:latin typeface="Gill Sans" charset="0"/>
                <a:ea typeface="ヒラギノ角ゴ ProN W3" charset="-128"/>
                <a:sym typeface="GillSans" pitchFamily="34" charset="0"/>
              </a:rPr>
              <a:t>Mood board comps</a:t>
            </a:r>
          </a:p>
          <a:p>
            <a:pPr lvl="1"/>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solidFill>
                  <a:srgbClr val="FF6600"/>
                </a:solidFill>
                <a:latin typeface="+mn-lt"/>
              </a:rPr>
              <a:t>Implementation Step 2: Collaboration emphasis on </a:t>
            </a:r>
            <a:r>
              <a:rPr lang="en-US" sz="4000" dirty="0" err="1" smtClean="0">
                <a:solidFill>
                  <a:srgbClr val="FF6600"/>
                </a:solidFill>
                <a:latin typeface="+mn-lt"/>
              </a:rPr>
              <a:t>IxD</a:t>
            </a:r>
            <a:r>
              <a:rPr lang="en-US" sz="4000" dirty="0" smtClean="0">
                <a:solidFill>
                  <a:srgbClr val="FF6600"/>
                </a:solidFill>
                <a:latin typeface="+mn-lt"/>
              </a:rPr>
              <a:t> and UID</a:t>
            </a:r>
            <a:endParaRPr lang="en-US" sz="4000" dirty="0">
              <a:solidFill>
                <a:srgbClr val="FF6600"/>
              </a:solidFill>
              <a:latin typeface="+mn-lt"/>
            </a:endParaRPr>
          </a:p>
        </p:txBody>
      </p:sp>
      <p:sp>
        <p:nvSpPr>
          <p:cNvPr id="3" name="Content Placeholder 2"/>
          <p:cNvSpPr>
            <a:spLocks noGrp="1"/>
          </p:cNvSpPr>
          <p:nvPr>
            <p:ph idx="1"/>
          </p:nvPr>
        </p:nvSpPr>
        <p:spPr>
          <a:xfrm>
            <a:off x="1041400" y="2362200"/>
            <a:ext cx="14097000" cy="5257800"/>
          </a:xfrm>
        </p:spPr>
        <p:txBody>
          <a:bodyPr/>
          <a:lstStyle/>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The interaction designer and user interface developer collaborate on:</a:t>
            </a:r>
          </a:p>
          <a:p>
            <a:pPr marL="514350" indent="-514350">
              <a:buNone/>
            </a:pPr>
            <a:endParaRPr lang="en-US" sz="2800" b="0" kern="1200" dirty="0" smtClean="0">
              <a:solidFill>
                <a:srgbClr val="666666"/>
              </a:solidFill>
              <a:latin typeface="Gill Sans" charset="0"/>
              <a:ea typeface="ヒラギノ角ゴ ProN W3" charset="-128"/>
            </a:endParaRPr>
          </a:p>
          <a:p>
            <a:pPr marL="1428750" lvl="4" indent="-514350">
              <a:lnSpc>
                <a:spcPct val="150000"/>
              </a:lnSpc>
            </a:pPr>
            <a:r>
              <a:rPr lang="en-US" sz="2400" kern="1200" dirty="0" smtClean="0">
                <a:solidFill>
                  <a:srgbClr val="FF0000"/>
                </a:solidFill>
                <a:latin typeface="Gill Sans" charset="0"/>
                <a:ea typeface="ヒラギノ角ゴ ProN W3" charset="-128"/>
                <a:sym typeface="GillSans" pitchFamily="34" charset="0"/>
              </a:rPr>
              <a:t>Working prototype*</a:t>
            </a:r>
          </a:p>
          <a:p>
            <a:pPr marL="1428750" lvl="4" indent="-514350">
              <a:lnSpc>
                <a:spcPct val="150000"/>
              </a:lnSpc>
            </a:pPr>
            <a:r>
              <a:rPr lang="en-US" sz="2400" kern="1200" dirty="0" smtClean="0">
                <a:solidFill>
                  <a:schemeClr val="tx1">
                    <a:lumMod val="65000"/>
                    <a:lumOff val="35000"/>
                  </a:schemeClr>
                </a:solidFill>
                <a:latin typeface="Gill Sans" charset="0"/>
                <a:ea typeface="ヒラギノ角ゴ ProN W3" charset="-128"/>
                <a:sym typeface="GillSans" pitchFamily="34" charset="0"/>
              </a:rPr>
              <a:t>Business rules</a:t>
            </a:r>
          </a:p>
          <a:p>
            <a:pPr marL="971550" lvl="3" indent="-514350">
              <a:buNone/>
            </a:pPr>
            <a:endParaRPr lang="en-US" sz="2400" kern="1200" dirty="0" smtClean="0">
              <a:solidFill>
                <a:srgbClr val="666666"/>
              </a:solidFill>
              <a:latin typeface="Gill Sans" charset="0"/>
              <a:ea typeface="ヒラギノ角ゴ ProN W3" charset="-128"/>
              <a:sym typeface="GillSans" pitchFamily="34" charset="0"/>
            </a:endParaRP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The copywriter continues with copy development for the site.</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The creative designer continues with concept development.</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solidFill>
                  <a:srgbClr val="FF6600"/>
                </a:solidFill>
                <a:latin typeface="+mn-lt"/>
              </a:rPr>
              <a:t>Implementation Step 3: Collaboration emphasis on Creative and UID</a:t>
            </a:r>
            <a:endParaRPr lang="en-US" sz="4000" dirty="0">
              <a:solidFill>
                <a:srgbClr val="FF6600"/>
              </a:solidFill>
              <a:latin typeface="+mn-lt"/>
            </a:endParaRPr>
          </a:p>
        </p:txBody>
      </p:sp>
      <p:sp>
        <p:nvSpPr>
          <p:cNvPr id="3" name="Content Placeholder 2"/>
          <p:cNvSpPr>
            <a:spLocks noGrp="1"/>
          </p:cNvSpPr>
          <p:nvPr>
            <p:ph idx="1"/>
          </p:nvPr>
        </p:nvSpPr>
        <p:spPr>
          <a:xfrm>
            <a:off x="1041400" y="2362200"/>
            <a:ext cx="14020800" cy="5715000"/>
          </a:xfrm>
        </p:spPr>
        <p:txBody>
          <a:bodyPr/>
          <a:lstStyle/>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The creative designer, user interface developer and interactive developer collaborate on:</a:t>
            </a:r>
          </a:p>
          <a:p>
            <a:pPr marL="514350" indent="-514350">
              <a:buNone/>
            </a:pPr>
            <a:endParaRPr lang="en-US" sz="2800" b="0" kern="1200" dirty="0" smtClean="0">
              <a:solidFill>
                <a:srgbClr val="666666"/>
              </a:solidFill>
              <a:latin typeface="Gill Sans" charset="0"/>
              <a:ea typeface="ヒラギノ角ゴ ProN W3" charset="-128"/>
            </a:endParaRPr>
          </a:p>
          <a:p>
            <a:pPr marL="1428750" lvl="4" indent="-514350">
              <a:lnSpc>
                <a:spcPct val="150000"/>
              </a:lnSpc>
            </a:pPr>
            <a:r>
              <a:rPr lang="en-US" sz="2400" kern="1200" dirty="0" smtClean="0">
                <a:solidFill>
                  <a:srgbClr val="FF0000"/>
                </a:solidFill>
                <a:latin typeface="Gill Sans" charset="0"/>
                <a:ea typeface="ヒラギノ角ゴ ProN W3" charset="-128"/>
                <a:sym typeface="GillSans" pitchFamily="34" charset="0"/>
              </a:rPr>
              <a:t>Fleshing out all page designs*</a:t>
            </a:r>
          </a:p>
          <a:p>
            <a:pPr marL="1428750" lvl="4" indent="-514350">
              <a:lnSpc>
                <a:spcPct val="150000"/>
              </a:lnSpc>
            </a:pPr>
            <a:r>
              <a:rPr lang="en-US" sz="2400" kern="1200" dirty="0" smtClean="0">
                <a:solidFill>
                  <a:schemeClr val="tx1">
                    <a:lumMod val="65000"/>
                    <a:lumOff val="35000"/>
                  </a:schemeClr>
                </a:solidFill>
                <a:latin typeface="Gill Sans" charset="0"/>
                <a:ea typeface="ヒラギノ角ゴ ProN W3" charset="-128"/>
                <a:sym typeface="GillSans" pitchFamily="34" charset="0"/>
              </a:rPr>
              <a:t>Expanding on the prototype</a:t>
            </a:r>
          </a:p>
          <a:p>
            <a:pPr marL="1428750" lvl="4" indent="-514350">
              <a:lnSpc>
                <a:spcPct val="150000"/>
              </a:lnSpc>
            </a:pPr>
            <a:r>
              <a:rPr lang="en-US" sz="2400" kern="1200" dirty="0" smtClean="0">
                <a:solidFill>
                  <a:schemeClr val="tx1">
                    <a:lumMod val="65000"/>
                    <a:lumOff val="35000"/>
                  </a:schemeClr>
                </a:solidFill>
                <a:latin typeface="Gill Sans" charset="0"/>
                <a:ea typeface="ヒラギノ角ゴ ProN W3" charset="-128"/>
                <a:sym typeface="GillSans" pitchFamily="34" charset="0"/>
              </a:rPr>
              <a:t>Storyboards (needed between creative designer and interactive developer)</a:t>
            </a:r>
          </a:p>
          <a:p>
            <a:pPr marL="1428750" lvl="4" indent="-514350">
              <a:buNone/>
            </a:pPr>
            <a:endParaRPr lang="en-US" sz="2400" kern="1200" dirty="0" smtClean="0">
              <a:solidFill>
                <a:schemeClr val="tx1">
                  <a:lumMod val="65000"/>
                  <a:lumOff val="35000"/>
                </a:schemeClr>
              </a:solidFill>
              <a:latin typeface="Gill Sans" charset="0"/>
              <a:ea typeface="ヒラギノ角ゴ ProN W3" charset="-128"/>
              <a:sym typeface="GillSans" pitchFamily="34" charset="0"/>
            </a:endParaRPr>
          </a:p>
          <a:p>
            <a:pPr marL="514350" lvl="1" indent="-514350">
              <a:lnSpc>
                <a:spcPct val="150000"/>
              </a:lnSpc>
              <a:buFont typeface="Arial" pitchFamily="34" charset="0"/>
              <a:buChar char="•"/>
            </a:pPr>
            <a:r>
              <a:rPr lang="en-US" sz="2800" kern="1200" dirty="0" smtClean="0">
                <a:solidFill>
                  <a:schemeClr val="tx1">
                    <a:lumMod val="65000"/>
                    <a:lumOff val="35000"/>
                  </a:schemeClr>
                </a:solidFill>
                <a:latin typeface="Gill Sans" charset="0"/>
                <a:ea typeface="ヒラギノ角ゴ ProN W3" charset="-128"/>
              </a:rPr>
              <a:t>The copywriter continues with copy development for the site.</a:t>
            </a:r>
          </a:p>
          <a:p>
            <a:pPr marL="514350" lvl="1" indent="-514350">
              <a:lnSpc>
                <a:spcPct val="150000"/>
              </a:lnSpc>
              <a:buFont typeface="Arial" pitchFamily="34" charset="0"/>
              <a:buChar char="•"/>
            </a:pPr>
            <a:r>
              <a:rPr lang="en-US" sz="2800" kern="1200" dirty="0" smtClean="0">
                <a:solidFill>
                  <a:schemeClr val="tx1">
                    <a:lumMod val="65000"/>
                    <a:lumOff val="35000"/>
                  </a:schemeClr>
                </a:solidFill>
                <a:latin typeface="Gill Sans" charset="0"/>
                <a:ea typeface="ヒラギノ角ゴ ProN W3" charset="-128"/>
              </a:rPr>
              <a:t>The interaction designer is brought in to collaborate on usability concerns where/if needed.</a:t>
            </a:r>
          </a:p>
          <a:p>
            <a:pPr marL="790575" lvl="2" indent="-342900"/>
            <a:endParaRPr lang="en-US" dirty="0" smtClean="0">
              <a:sym typeface="GillSans" pitchFamily="34" charset="0"/>
            </a:endParaRPr>
          </a:p>
          <a:p>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solidFill>
                  <a:srgbClr val="FF6600"/>
                </a:solidFill>
                <a:latin typeface="+mn-lt"/>
              </a:rPr>
              <a:t>Implementation Step 4: Collaboration emphasis on UID and QA</a:t>
            </a:r>
            <a:endParaRPr lang="en-US" sz="4000" dirty="0">
              <a:solidFill>
                <a:srgbClr val="FF6600"/>
              </a:solidFill>
              <a:latin typeface="+mn-lt"/>
            </a:endParaRPr>
          </a:p>
        </p:txBody>
      </p:sp>
      <p:sp>
        <p:nvSpPr>
          <p:cNvPr id="3" name="Content Placeholder 2"/>
          <p:cNvSpPr>
            <a:spLocks noGrp="1"/>
          </p:cNvSpPr>
          <p:nvPr>
            <p:ph idx="1"/>
          </p:nvPr>
        </p:nvSpPr>
        <p:spPr>
          <a:xfrm>
            <a:off x="1041400" y="2286000"/>
            <a:ext cx="14249400" cy="5867400"/>
          </a:xfrm>
        </p:spPr>
        <p:txBody>
          <a:bodyPr/>
          <a:lstStyle/>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The QA lead and user interface developer collaborate on development of appropriate test plans.</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The creative designer continues to supply any needed images/graphics/creative elements for the site.</a:t>
            </a:r>
            <a:endParaRPr lang="en-US" sz="2800" b="0" kern="1200" dirty="0" smtClean="0">
              <a:solidFill>
                <a:schemeClr val="tx1">
                  <a:lumMod val="65000"/>
                  <a:lumOff val="35000"/>
                </a:schemeClr>
              </a:solidFill>
              <a:latin typeface="Gill Sans" charset="0"/>
              <a:ea typeface="ヒラギノ角ゴ ProN W3" charset="-128"/>
              <a:sym typeface="GillSans" pitchFamily="34" charset="0"/>
            </a:endParaRPr>
          </a:p>
          <a:p>
            <a:pPr marL="514350" lvl="1" indent="-514350">
              <a:lnSpc>
                <a:spcPct val="150000"/>
              </a:lnSpc>
              <a:buFont typeface="Arial" pitchFamily="34" charset="0"/>
              <a:buChar char="•"/>
            </a:pPr>
            <a:r>
              <a:rPr lang="en-US" sz="2800" kern="1200" dirty="0" smtClean="0">
                <a:solidFill>
                  <a:schemeClr val="tx1">
                    <a:lumMod val="65000"/>
                    <a:lumOff val="35000"/>
                  </a:schemeClr>
                </a:solidFill>
                <a:latin typeface="Gill Sans" charset="0"/>
                <a:ea typeface="ヒラギノ角ゴ ProN W3" charset="-128"/>
              </a:rPr>
              <a:t>The copywriter supplies final copy for the site.</a:t>
            </a:r>
          </a:p>
          <a:p>
            <a:pPr marL="514350" lvl="1" indent="-514350">
              <a:lnSpc>
                <a:spcPct val="150000"/>
              </a:lnSpc>
              <a:buFont typeface="Arial" pitchFamily="34" charset="0"/>
              <a:buChar char="•"/>
            </a:pPr>
            <a:r>
              <a:rPr lang="en-US" sz="2800" kern="1200" dirty="0" smtClean="0">
                <a:solidFill>
                  <a:schemeClr val="tx1">
                    <a:lumMod val="65000"/>
                    <a:lumOff val="35000"/>
                  </a:schemeClr>
                </a:solidFill>
                <a:latin typeface="Gill Sans" charset="0"/>
                <a:ea typeface="ヒラギノ角ゴ ProN W3" charset="-128"/>
              </a:rPr>
              <a:t>The interaction designer is brought in to collaborate on usability concerns where/if needed.</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43678"/>
            <a:ext cx="14630400" cy="665583"/>
          </a:xfrm>
        </p:spPr>
        <p:txBody>
          <a:bodyPr/>
          <a:lstStyle/>
          <a:p>
            <a:pPr algn="l"/>
            <a:r>
              <a:rPr lang="en-US" sz="4000" dirty="0" smtClean="0">
                <a:solidFill>
                  <a:srgbClr val="FF6600"/>
                </a:solidFill>
                <a:latin typeface="+mn-lt"/>
              </a:rPr>
              <a:t>Implementation Steps 5/6: Collaboration emphasis on UID &amp; needed teams</a:t>
            </a:r>
            <a:endParaRPr lang="en-US" sz="4000" dirty="0">
              <a:solidFill>
                <a:srgbClr val="FF6600"/>
              </a:solidFill>
              <a:latin typeface="+mn-lt"/>
            </a:endParaRPr>
          </a:p>
        </p:txBody>
      </p:sp>
      <p:sp>
        <p:nvSpPr>
          <p:cNvPr id="3" name="Content Placeholder 2"/>
          <p:cNvSpPr>
            <a:spLocks noGrp="1"/>
          </p:cNvSpPr>
          <p:nvPr>
            <p:ph idx="1"/>
          </p:nvPr>
        </p:nvSpPr>
        <p:spPr>
          <a:xfrm>
            <a:off x="1041400" y="2438400"/>
            <a:ext cx="14020800" cy="5715000"/>
          </a:xfrm>
        </p:spPr>
        <p:txBody>
          <a:bodyPr/>
          <a:lstStyle/>
          <a:p>
            <a:pPr marL="514350" lvl="1" indent="-514350">
              <a:buNone/>
            </a:pPr>
            <a:r>
              <a:rPr lang="en-US" sz="2800" b="1" kern="1200" dirty="0" smtClean="0">
                <a:solidFill>
                  <a:schemeClr val="tx1">
                    <a:lumMod val="65000"/>
                    <a:lumOff val="35000"/>
                  </a:schemeClr>
                </a:solidFill>
                <a:latin typeface="Gill Sans" charset="0"/>
                <a:ea typeface="ヒラギノ角ゴ ProN W3" charset="-128"/>
              </a:rPr>
              <a:t>During step five:</a:t>
            </a:r>
          </a:p>
          <a:p>
            <a:pPr marL="514350" lvl="1" indent="-514350">
              <a:buNone/>
            </a:pPr>
            <a:endParaRPr lang="en-US" sz="2800" b="1" kern="1200" dirty="0" smtClean="0">
              <a:solidFill>
                <a:schemeClr val="tx1">
                  <a:lumMod val="65000"/>
                  <a:lumOff val="35000"/>
                </a:schemeClr>
              </a:solidFill>
              <a:latin typeface="Gill Sans" charset="0"/>
              <a:ea typeface="ヒラギノ角ゴ ProN W3" charset="-128"/>
            </a:endParaRP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The user interface developer finalizes all programming.</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The QA lead and user interface developer collaborate on identifying and resolving bugs/defects that are more functional in nature.  </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The creative designer is brought in to supply any assets needed based on client/internal revisions and/or bugs found.  </a:t>
            </a:r>
            <a:endParaRPr lang="en-US" sz="2800" b="0" kern="1200" dirty="0" smtClean="0">
              <a:solidFill>
                <a:schemeClr val="tx1">
                  <a:lumMod val="65000"/>
                  <a:lumOff val="35000"/>
                </a:schemeClr>
              </a:solidFill>
              <a:latin typeface="Gill Sans" charset="0"/>
              <a:ea typeface="ヒラギノ角ゴ ProN W3" charset="-128"/>
              <a:sym typeface="GillSans" pitchFamily="34" charset="0"/>
            </a:endParaRPr>
          </a:p>
          <a:p>
            <a:pPr marL="514350" lvl="1" indent="-514350">
              <a:lnSpc>
                <a:spcPct val="150000"/>
              </a:lnSpc>
              <a:buFont typeface="Arial" pitchFamily="34" charset="0"/>
              <a:buChar char="•"/>
            </a:pPr>
            <a:r>
              <a:rPr lang="en-US" sz="2800" kern="1200" dirty="0" smtClean="0">
                <a:solidFill>
                  <a:schemeClr val="tx1">
                    <a:lumMod val="65000"/>
                    <a:lumOff val="35000"/>
                  </a:schemeClr>
                </a:solidFill>
                <a:latin typeface="Gill Sans" charset="0"/>
                <a:ea typeface="ヒラギノ角ゴ ProN W3" charset="-128"/>
              </a:rPr>
              <a:t>The copywriter is brought in to supply any copy updates needed based on client/internal revisions and/or bugs found.</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43678"/>
            <a:ext cx="14478000" cy="665583"/>
          </a:xfrm>
        </p:spPr>
        <p:txBody>
          <a:bodyPr/>
          <a:lstStyle/>
          <a:p>
            <a:pPr algn="l"/>
            <a:r>
              <a:rPr lang="en-US" sz="4000" dirty="0" smtClean="0">
                <a:solidFill>
                  <a:srgbClr val="FF6600"/>
                </a:solidFill>
                <a:latin typeface="+mn-lt"/>
              </a:rPr>
              <a:t>Implementation Steps 5/6: Collaboration emphasis on UID &amp; needed teams cont.</a:t>
            </a:r>
            <a:endParaRPr lang="en-US" sz="4000" dirty="0">
              <a:solidFill>
                <a:srgbClr val="FF6600"/>
              </a:solidFill>
              <a:latin typeface="+mn-lt"/>
            </a:endParaRPr>
          </a:p>
        </p:txBody>
      </p:sp>
      <p:sp>
        <p:nvSpPr>
          <p:cNvPr id="3" name="Content Placeholder 2"/>
          <p:cNvSpPr>
            <a:spLocks noGrp="1"/>
          </p:cNvSpPr>
          <p:nvPr>
            <p:ph idx="1"/>
          </p:nvPr>
        </p:nvSpPr>
        <p:spPr>
          <a:xfrm>
            <a:off x="1041400" y="2438400"/>
            <a:ext cx="14173200" cy="5791200"/>
          </a:xfrm>
        </p:spPr>
        <p:txBody>
          <a:bodyPr/>
          <a:lstStyle/>
          <a:p>
            <a:pPr marL="514350" lvl="1" indent="-514350">
              <a:buNone/>
            </a:pPr>
            <a:r>
              <a:rPr lang="en-US" sz="2800" b="1" kern="1200" dirty="0" smtClean="0">
                <a:solidFill>
                  <a:schemeClr val="tx1">
                    <a:lumMod val="65000"/>
                    <a:lumOff val="35000"/>
                  </a:schemeClr>
                </a:solidFill>
                <a:latin typeface="Gill Sans" charset="0"/>
                <a:ea typeface="ヒラギノ角ゴ ProN W3" charset="-128"/>
              </a:rPr>
              <a:t>During step six:</a:t>
            </a:r>
          </a:p>
          <a:p>
            <a:pPr marL="514350" lvl="1" indent="-514350">
              <a:buNone/>
            </a:pPr>
            <a:endParaRPr lang="en-US" sz="2800" b="1" kern="1200" dirty="0" smtClean="0">
              <a:solidFill>
                <a:schemeClr val="tx1">
                  <a:lumMod val="65000"/>
                  <a:lumOff val="35000"/>
                </a:schemeClr>
              </a:solidFill>
              <a:latin typeface="Gill Sans" charset="0"/>
              <a:ea typeface="ヒラギノ角ゴ ProN W3" charset="-128"/>
            </a:endParaRP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The user interface developer confirms the site is ready for final testing.</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The QA lead performs all final testing (including testing of copy, images, assets, etc).  </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Client signs off on UAT.</a:t>
            </a:r>
          </a:p>
          <a:p>
            <a:pPr marL="342900" lvl="1" indent="-342900"/>
            <a:endParaRPr lang="en-US" dirty="0" smtClean="0"/>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solidFill>
                  <a:srgbClr val="FF6600"/>
                </a:solidFill>
                <a:latin typeface="+mn-lt"/>
              </a:rPr>
              <a:t>Where is my Producer or DPM in all of this?</a:t>
            </a:r>
            <a:r>
              <a:rPr lang="en-US" dirty="0" smtClean="0"/>
              <a:t>	</a:t>
            </a:r>
            <a:endParaRPr lang="en-US" dirty="0"/>
          </a:p>
        </p:txBody>
      </p:sp>
      <p:sp>
        <p:nvSpPr>
          <p:cNvPr id="3" name="Content Placeholder 2"/>
          <p:cNvSpPr>
            <a:spLocks noGrp="1"/>
          </p:cNvSpPr>
          <p:nvPr>
            <p:ph idx="1"/>
          </p:nvPr>
        </p:nvSpPr>
        <p:spPr>
          <a:xfrm>
            <a:off x="1041400" y="2133600"/>
            <a:ext cx="14097000" cy="6248400"/>
          </a:xfrm>
        </p:spPr>
        <p:txBody>
          <a:bodyPr/>
          <a:lstStyle/>
          <a:p>
            <a:pPr marL="0" indent="0">
              <a:lnSpc>
                <a:spcPct val="150000"/>
              </a:lnSpc>
              <a:buNone/>
            </a:pPr>
            <a:r>
              <a:rPr lang="en-US" sz="2800" kern="1200" dirty="0" smtClean="0">
                <a:solidFill>
                  <a:schemeClr val="tx1">
                    <a:lumMod val="65000"/>
                    <a:lumOff val="35000"/>
                  </a:schemeClr>
                </a:solidFill>
                <a:latin typeface="Gill Sans" charset="0"/>
                <a:ea typeface="ヒラギノ角ゴ ProN W3" charset="-128"/>
              </a:rPr>
              <a:t>Your Producer or Digital Project Manager is </a:t>
            </a:r>
            <a:r>
              <a:rPr lang="en-US" sz="2800" kern="1200" dirty="0" smtClean="0">
                <a:solidFill>
                  <a:schemeClr val="tx1">
                    <a:lumMod val="65000"/>
                    <a:lumOff val="35000"/>
                  </a:schemeClr>
                </a:solidFill>
                <a:latin typeface="Gill Sans" charset="0"/>
                <a:ea typeface="ヒラギノ角ゴ ProN W3" charset="-128"/>
              </a:rPr>
              <a:t>they are </a:t>
            </a:r>
            <a:r>
              <a:rPr lang="en-US" sz="2800" kern="1200" dirty="0" smtClean="0">
                <a:solidFill>
                  <a:schemeClr val="tx1">
                    <a:lumMod val="65000"/>
                    <a:lumOff val="35000"/>
                  </a:schemeClr>
                </a:solidFill>
                <a:latin typeface="Gill Sans" charset="0"/>
                <a:ea typeface="ヒラギノ角ゴ ProN W3" charset="-128"/>
              </a:rPr>
              <a:t>in every step of the implementation process and will continue to:</a:t>
            </a:r>
          </a:p>
          <a:p>
            <a:pPr marL="0" indent="0">
              <a:buNone/>
            </a:pPr>
            <a:endParaRPr lang="en-US" sz="2800" b="0" kern="1200" dirty="0" smtClean="0">
              <a:solidFill>
                <a:schemeClr val="tx1">
                  <a:lumMod val="65000"/>
                  <a:lumOff val="35000"/>
                </a:schemeClr>
              </a:solidFill>
              <a:latin typeface="Gill Sans" charset="0"/>
              <a:ea typeface="ヒラギノ角ゴ ProN W3" charset="-128"/>
            </a:endParaRPr>
          </a:p>
          <a:p>
            <a:pPr marL="514350" indent="-514350">
              <a:lnSpc>
                <a:spcPct val="150000"/>
              </a:lnSpc>
            </a:pPr>
            <a:r>
              <a:rPr lang="en-US" sz="2700" b="0" kern="1200" dirty="0" smtClean="0">
                <a:solidFill>
                  <a:schemeClr val="tx1">
                    <a:lumMod val="65000"/>
                    <a:lumOff val="35000"/>
                  </a:schemeClr>
                </a:solidFill>
                <a:latin typeface="Gill Sans" charset="0"/>
                <a:ea typeface="ヒラギノ角ゴ ProN W3" charset="-128"/>
              </a:rPr>
              <a:t>Lead project initiation (Discovery) and strategic planning</a:t>
            </a:r>
          </a:p>
          <a:p>
            <a:pPr marL="514350" indent="-514350">
              <a:lnSpc>
                <a:spcPct val="150000"/>
              </a:lnSpc>
            </a:pPr>
            <a:r>
              <a:rPr lang="en-US" sz="2700" b="0" kern="1200" dirty="0" smtClean="0">
                <a:solidFill>
                  <a:schemeClr val="tx1">
                    <a:lumMod val="65000"/>
                    <a:lumOff val="35000"/>
                  </a:schemeClr>
                </a:solidFill>
                <a:latin typeface="Gill Sans" charset="0"/>
                <a:ea typeface="ヒラギノ角ゴ ProN W3" charset="-128"/>
              </a:rPr>
              <a:t>Work with the team to develop the project plan and scope of work</a:t>
            </a:r>
          </a:p>
          <a:p>
            <a:pPr marL="514350" indent="-514350">
              <a:lnSpc>
                <a:spcPct val="150000"/>
              </a:lnSpc>
            </a:pPr>
            <a:r>
              <a:rPr lang="en-US" sz="2700" b="0" kern="1200" dirty="0" smtClean="0">
                <a:solidFill>
                  <a:schemeClr val="tx1">
                    <a:lumMod val="65000"/>
                    <a:lumOff val="35000"/>
                  </a:schemeClr>
                </a:solidFill>
                <a:latin typeface="Gill Sans" charset="0"/>
                <a:ea typeface="ヒラギノ角ゴ ProN W3" charset="-128"/>
              </a:rPr>
              <a:t>Monitor the triple constraint (scope, estimate, timeline)</a:t>
            </a:r>
          </a:p>
          <a:p>
            <a:pPr marL="514350" indent="-514350">
              <a:lnSpc>
                <a:spcPct val="150000"/>
              </a:lnSpc>
            </a:pPr>
            <a:r>
              <a:rPr lang="en-US" sz="2700" b="0" kern="1200" dirty="0" smtClean="0">
                <a:solidFill>
                  <a:schemeClr val="tx1">
                    <a:lumMod val="65000"/>
                    <a:lumOff val="35000"/>
                  </a:schemeClr>
                </a:solidFill>
                <a:latin typeface="Gill Sans" charset="0"/>
                <a:ea typeface="ヒラギノ角ゴ ProN W3" charset="-128"/>
              </a:rPr>
              <a:t>Provide weekly performance reports on the project</a:t>
            </a:r>
          </a:p>
          <a:p>
            <a:pPr marL="514350" indent="-514350">
              <a:lnSpc>
                <a:spcPct val="150000"/>
              </a:lnSpc>
            </a:pPr>
            <a:r>
              <a:rPr lang="en-US" sz="2700" b="0" kern="1200" dirty="0" smtClean="0">
                <a:solidFill>
                  <a:schemeClr val="tx1">
                    <a:lumMod val="65000"/>
                    <a:lumOff val="35000"/>
                  </a:schemeClr>
                </a:solidFill>
                <a:latin typeface="Gill Sans" charset="0"/>
                <a:ea typeface="ヒラギノ角ゴ ProN W3" charset="-128"/>
              </a:rPr>
              <a:t>Identify risks if there are variances in what was originally planned</a:t>
            </a:r>
          </a:p>
          <a:p>
            <a:pPr marL="514350" indent="-514350">
              <a:lnSpc>
                <a:spcPct val="150000"/>
              </a:lnSpc>
            </a:pPr>
            <a:r>
              <a:rPr lang="en-US" sz="2700" b="0" kern="1200" dirty="0" smtClean="0">
                <a:solidFill>
                  <a:schemeClr val="tx1">
                    <a:lumMod val="65000"/>
                    <a:lumOff val="35000"/>
                  </a:schemeClr>
                </a:solidFill>
                <a:latin typeface="Gill Sans" charset="0"/>
                <a:ea typeface="ヒラギノ角ゴ ProN W3" charset="-128"/>
              </a:rPr>
              <a:t>Coordinate and schedule implementation meetings and internal reviews</a:t>
            </a:r>
          </a:p>
          <a:p>
            <a:pPr marL="514350" indent="-514350">
              <a:lnSpc>
                <a:spcPct val="150000"/>
              </a:lnSpc>
            </a:pPr>
            <a:r>
              <a:rPr lang="en-US" sz="2700" b="0" kern="1200" dirty="0" smtClean="0">
                <a:solidFill>
                  <a:schemeClr val="tx1">
                    <a:lumMod val="65000"/>
                    <a:lumOff val="35000"/>
                  </a:schemeClr>
                </a:solidFill>
                <a:latin typeface="Gill Sans" charset="0"/>
                <a:ea typeface="ヒラギノ角ゴ ProN W3" charset="-128"/>
              </a:rPr>
              <a:t>Liaise with account services and client teams on all areas of the project</a:t>
            </a:r>
            <a:endParaRPr lang="en-US" sz="2700" b="0" kern="1200" dirty="0">
              <a:solidFill>
                <a:schemeClr val="tx1">
                  <a:lumMod val="65000"/>
                  <a:lumOff val="35000"/>
                </a:schemeClr>
              </a:solidFill>
              <a:latin typeface="Gill Sans" charset="0"/>
              <a:ea typeface="ヒラギノ角ゴ ProN W3" charset="-128"/>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solidFill>
                  <a:srgbClr val="FF6600"/>
                </a:solidFill>
                <a:latin typeface="+mn-lt"/>
              </a:rPr>
              <a:t>In closing…</a:t>
            </a:r>
            <a:r>
              <a:rPr lang="en-US" sz="4400" dirty="0" smtClean="0">
                <a:solidFill>
                  <a:srgbClr val="FF6600"/>
                </a:solidFill>
                <a:latin typeface="+mn-lt"/>
              </a:rPr>
              <a:t>		</a:t>
            </a:r>
            <a:endParaRPr lang="en-US" sz="4400" dirty="0">
              <a:solidFill>
                <a:srgbClr val="FF6600"/>
              </a:solidFill>
              <a:latin typeface="+mn-lt"/>
            </a:endParaRPr>
          </a:p>
        </p:txBody>
      </p:sp>
      <p:sp>
        <p:nvSpPr>
          <p:cNvPr id="3" name="Content Placeholder 2"/>
          <p:cNvSpPr>
            <a:spLocks noGrp="1"/>
          </p:cNvSpPr>
          <p:nvPr>
            <p:ph idx="1"/>
          </p:nvPr>
        </p:nvSpPr>
        <p:spPr>
          <a:xfrm>
            <a:off x="1041400" y="2286000"/>
            <a:ext cx="14020800" cy="5943600"/>
          </a:xfrm>
        </p:spPr>
        <p:txBody>
          <a:bodyPr/>
          <a:lstStyle/>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Understand user needs</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Plan your content strategy during the strategic planning phase</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Focus on the core message and progressively enhance that message</a:t>
            </a:r>
          </a:p>
          <a:p>
            <a:pPr marL="514350" indent="-514350">
              <a:lnSpc>
                <a:spcPct val="150000"/>
              </a:lnSpc>
            </a:pPr>
            <a:r>
              <a:rPr lang="en-US" sz="2800" b="0" kern="1200" dirty="0" smtClean="0">
                <a:solidFill>
                  <a:schemeClr val="tx1">
                    <a:lumMod val="65000"/>
                    <a:lumOff val="35000"/>
                  </a:schemeClr>
                </a:solidFill>
                <a:latin typeface="Gill Sans" charset="0"/>
                <a:ea typeface="ヒラギノ角ゴ ProN W3" charset="-128"/>
              </a:rPr>
              <a:t>Collaborate with your team during development</a:t>
            </a:r>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033000" y="4038600"/>
            <a:ext cx="14630400" cy="1004887"/>
          </a:xfrm>
          <a:prstGeom prst="rect">
            <a:avLst/>
          </a:prstGeom>
        </p:spPr>
        <p:txBody>
          <a:bodyPr vert="horz"/>
          <a:lstStyle/>
          <a:p>
            <a:pPr lvl="0" algn="l" eaLnBrk="0" hangingPunct="0">
              <a:defRPr/>
            </a:pPr>
            <a:r>
              <a:rPr lang="en-US" sz="7200" kern="0" dirty="0" smtClean="0">
                <a:solidFill>
                  <a:srgbClr val="FF6600"/>
                </a:solidFill>
                <a:latin typeface="+mj-lt"/>
              </a:rPr>
              <a:t>Questions?</a:t>
            </a:r>
            <a:endParaRPr lang="en-US" sz="7200" kern="0" dirty="0">
              <a:solidFill>
                <a:srgbClr val="FF6600"/>
              </a:solidFill>
              <a:latin typeface="+mj-lt"/>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033000" y="4038600"/>
            <a:ext cx="14630400" cy="1004887"/>
          </a:xfrm>
          <a:prstGeom prst="rect">
            <a:avLst/>
          </a:prstGeom>
        </p:spPr>
        <p:txBody>
          <a:bodyPr vert="horz"/>
          <a:lstStyle/>
          <a:p>
            <a:pPr lvl="0" algn="l" eaLnBrk="0" hangingPunct="0">
              <a:defRPr/>
            </a:pPr>
            <a:r>
              <a:rPr lang="en-US" sz="7200" kern="0" dirty="0" smtClean="0">
                <a:solidFill>
                  <a:srgbClr val="FF6600"/>
                </a:solidFill>
                <a:latin typeface="+mj-lt"/>
              </a:rPr>
              <a:t>Thank you!</a:t>
            </a:r>
            <a:endParaRPr lang="en-US" sz="7200" kern="0" dirty="0">
              <a:solidFill>
                <a:srgbClr val="FF6600"/>
              </a:solidFill>
              <a:latin typeface="+mj-lt"/>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60400" y="366713"/>
            <a:ext cx="14630400" cy="1004887"/>
          </a:xfrm>
          <a:prstGeom prst="rect">
            <a:avLst/>
          </a:prstGeom>
        </p:spPr>
        <p:txBody>
          <a:bodyPr vert="horz"/>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4000" kern="0" dirty="0" smtClean="0">
                <a:solidFill>
                  <a:srgbClr val="FF6600"/>
                </a:solidFill>
                <a:latin typeface="+mn-lt"/>
                <a:ea typeface="+mj-ea"/>
                <a:cs typeface="+mj-cs"/>
              </a:rPr>
              <a:t>TMP’s Development Methodology</a:t>
            </a:r>
            <a:endParaRPr kumimoji="0" lang="en-US" sz="4000" b="0" i="0" u="none" strike="noStrike" kern="0" cap="none" spc="0" normalizeH="0" baseline="0" noProof="0" dirty="0">
              <a:ln>
                <a:noFill/>
              </a:ln>
              <a:solidFill>
                <a:srgbClr val="FF6600"/>
              </a:solidFill>
              <a:effectLst/>
              <a:uLnTx/>
              <a:uFillTx/>
              <a:latin typeface="+mn-lt"/>
              <a:ea typeface="+mj-ea"/>
              <a:cs typeface="+mj-cs"/>
              <a:sym typeface="Gill Sans" charset="0"/>
            </a:endParaRPr>
          </a:p>
        </p:txBody>
      </p:sp>
      <p:sp>
        <p:nvSpPr>
          <p:cNvPr id="10" name="TextBox 9"/>
          <p:cNvSpPr txBox="1"/>
          <p:nvPr/>
        </p:nvSpPr>
        <p:spPr>
          <a:xfrm>
            <a:off x="1041400" y="1825347"/>
            <a:ext cx="14630400" cy="1631216"/>
          </a:xfrm>
          <a:prstGeom prst="rect">
            <a:avLst/>
          </a:prstGeom>
          <a:noFill/>
        </p:spPr>
        <p:txBody>
          <a:bodyPr wrap="square" rtlCol="0">
            <a:spAutoFit/>
          </a:bodyPr>
          <a:lstStyle/>
          <a:p>
            <a:pPr algn="l" eaLnBrk="0" hangingPunct="0">
              <a:lnSpc>
                <a:spcPct val="200000"/>
              </a:lnSpc>
            </a:pPr>
            <a:endParaRPr lang="en-US" sz="4000" dirty="0" smtClean="0">
              <a:solidFill>
                <a:srgbClr val="666666"/>
              </a:solidFill>
            </a:endParaRPr>
          </a:p>
          <a:p>
            <a:pPr algn="l" eaLnBrk="0" hangingPunct="0">
              <a:lnSpc>
                <a:spcPct val="200000"/>
              </a:lnSpc>
              <a:buFont typeface="Arial"/>
              <a:buChar char="•"/>
            </a:pPr>
            <a:endParaRPr lang="en-US" sz="1000" dirty="0" smtClean="0">
              <a:solidFill>
                <a:srgbClr val="666666"/>
              </a:solidFill>
            </a:endParaRPr>
          </a:p>
        </p:txBody>
      </p:sp>
      <p:graphicFrame>
        <p:nvGraphicFramePr>
          <p:cNvPr id="1026" name="Content Placeholder 4"/>
          <p:cNvGraphicFramePr>
            <a:graphicFrameLocks noChangeAspect="1"/>
          </p:cNvGraphicFramePr>
          <p:nvPr/>
        </p:nvGraphicFramePr>
        <p:xfrm>
          <a:off x="2184400" y="1752600"/>
          <a:ext cx="11658600" cy="6553200"/>
        </p:xfrm>
        <a:graphic>
          <a:graphicData uri="http://schemas.openxmlformats.org/presentationml/2006/ole">
            <p:oleObj spid="_x0000_s1026" name="Visio" r:id="rId4" imgW="7807107" imgH="5063744" progId="Visio.Drawing.11">
              <p:embed/>
            </p:oleObj>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60400" y="366713"/>
            <a:ext cx="14630400" cy="1004887"/>
          </a:xfrm>
          <a:prstGeom prst="rect">
            <a:avLst/>
          </a:prstGeom>
        </p:spPr>
        <p:txBody>
          <a:bodyPr vert="horz"/>
          <a:lstStyle/>
          <a:p>
            <a:pPr lvl="0" algn="l" eaLnBrk="0" hangingPunct="0">
              <a:defRPr/>
            </a:pPr>
            <a:r>
              <a:rPr lang="en-US" sz="4000" kern="0" dirty="0" smtClean="0">
                <a:solidFill>
                  <a:srgbClr val="FF6600"/>
                </a:solidFill>
                <a:latin typeface="+mn-lt"/>
                <a:ea typeface="+mj-ea"/>
                <a:cs typeface="+mj-cs"/>
              </a:rPr>
              <a:t>RWD Introductory Presentation by Spell and James</a:t>
            </a:r>
            <a:endParaRPr kumimoji="0" lang="en-US" sz="4000" b="0" i="0" u="none" strike="noStrike" kern="0" cap="none" spc="0" normalizeH="0" baseline="0" noProof="0" dirty="0">
              <a:ln>
                <a:noFill/>
              </a:ln>
              <a:solidFill>
                <a:srgbClr val="FF6600"/>
              </a:solidFill>
              <a:effectLst/>
              <a:uLnTx/>
              <a:uFillTx/>
              <a:latin typeface="+mn-lt"/>
              <a:ea typeface="+mj-ea"/>
              <a:cs typeface="+mj-cs"/>
              <a:sym typeface="Gill Sans" charset="0"/>
            </a:endParaRPr>
          </a:p>
        </p:txBody>
      </p:sp>
      <p:pic>
        <p:nvPicPr>
          <p:cNvPr id="7" name="Picture 2"/>
          <p:cNvPicPr>
            <a:picLocks noChangeAspect="1" noChangeArrowheads="1"/>
          </p:cNvPicPr>
          <p:nvPr/>
        </p:nvPicPr>
        <p:blipFill>
          <a:blip r:embed="rId3" cstate="print"/>
          <a:srcRect/>
          <a:stretch>
            <a:fillRect/>
          </a:stretch>
        </p:blipFill>
        <p:spPr bwMode="auto">
          <a:xfrm>
            <a:off x="889000" y="1676400"/>
            <a:ext cx="14325600" cy="6629400"/>
          </a:xfrm>
          <a:prstGeom prst="rect">
            <a:avLst/>
          </a:prstGeom>
          <a:noFill/>
          <a:ln w="3175" cap="sq">
            <a:solidFill>
              <a:schemeClr val="bg1">
                <a:lumMod val="75000"/>
              </a:schemeClr>
            </a:solidFill>
            <a:prstDash val="solid"/>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60400" y="366713"/>
            <a:ext cx="14630400" cy="1004887"/>
          </a:xfrm>
          <a:prstGeom prst="rect">
            <a:avLst/>
          </a:prstGeom>
        </p:spPr>
        <p:txBody>
          <a:bodyPr vert="horz"/>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4000" kern="0" dirty="0" smtClean="0">
                <a:solidFill>
                  <a:srgbClr val="FF6600"/>
                </a:solidFill>
                <a:latin typeface="+mn-lt"/>
                <a:ea typeface="+mj-ea"/>
                <a:cs typeface="+mj-cs"/>
              </a:rPr>
              <a:t>Mobile First</a:t>
            </a:r>
            <a:endParaRPr kumimoji="0" lang="en-US" sz="4000" b="0" i="0" u="none" strike="noStrike" kern="0" cap="none" spc="0" normalizeH="0" baseline="0" noProof="0" dirty="0">
              <a:ln>
                <a:noFill/>
              </a:ln>
              <a:solidFill>
                <a:srgbClr val="FF6600"/>
              </a:solidFill>
              <a:effectLst/>
              <a:uLnTx/>
              <a:uFillTx/>
              <a:latin typeface="+mn-lt"/>
              <a:ea typeface="+mj-ea"/>
              <a:cs typeface="+mj-cs"/>
              <a:sym typeface="Gill Sans" charset="0"/>
            </a:endParaRPr>
          </a:p>
        </p:txBody>
      </p:sp>
      <p:sp>
        <p:nvSpPr>
          <p:cNvPr id="8" name="Content Placeholder 5"/>
          <p:cNvSpPr txBox="1">
            <a:spLocks/>
          </p:cNvSpPr>
          <p:nvPr/>
        </p:nvSpPr>
        <p:spPr>
          <a:xfrm>
            <a:off x="8280400" y="1828800"/>
            <a:ext cx="7467600" cy="6477000"/>
          </a:xfrm>
          <a:prstGeom prst="rect">
            <a:avLst/>
          </a:prstGeom>
        </p:spPr>
        <p:txBody>
          <a:bodyPr vert="horz"/>
          <a:lstStyle/>
          <a:p>
            <a:pPr lvl="0" algn="just" eaLnBrk="0" hangingPunct="0">
              <a:defRPr/>
            </a:pPr>
            <a:r>
              <a:rPr lang="en-US" sz="3400" i="1" kern="0" dirty="0" smtClean="0">
                <a:solidFill>
                  <a:schemeClr val="tx1">
                    <a:lumMod val="65000"/>
                    <a:lumOff val="35000"/>
                  </a:schemeClr>
                </a:solidFill>
              </a:rPr>
              <a:t>“Rather than the traditional approach of starting with the ‘desktop version’ of a website and then simplifying it for mobile, begin by building sites that work well on small-screen, portable devices, then build up from there.”</a:t>
            </a:r>
          </a:p>
          <a:p>
            <a:pPr lvl="0" algn="l" eaLnBrk="0" hangingPunct="0">
              <a:defRPr/>
            </a:pPr>
            <a:endParaRPr lang="en-US" sz="3400" i="1" kern="0" dirty="0" smtClean="0">
              <a:solidFill>
                <a:schemeClr val="tx1">
                  <a:lumMod val="65000"/>
                  <a:lumOff val="35000"/>
                </a:schemeClr>
              </a:solidFill>
            </a:endParaRPr>
          </a:p>
          <a:p>
            <a:pPr lvl="7" eaLnBrk="0" hangingPunct="0">
              <a:defRPr/>
            </a:pPr>
            <a:r>
              <a:rPr lang="en-US" sz="3400" i="1" kern="0" dirty="0" smtClean="0">
                <a:solidFill>
                  <a:schemeClr val="tx1">
                    <a:lumMod val="65000"/>
                    <a:lumOff val="35000"/>
                  </a:schemeClr>
                </a:solidFill>
              </a:rPr>
              <a:t>- Luke </a:t>
            </a:r>
            <a:r>
              <a:rPr lang="en-US" sz="3400" i="1" kern="0" dirty="0" err="1" smtClean="0">
                <a:solidFill>
                  <a:schemeClr val="tx1">
                    <a:lumMod val="65000"/>
                    <a:lumOff val="35000"/>
                  </a:schemeClr>
                </a:solidFill>
              </a:rPr>
              <a:t>Wroblewski</a:t>
            </a:r>
            <a:endParaRPr lang="en-US" sz="3400" i="1" kern="0" dirty="0" smtClean="0">
              <a:solidFill>
                <a:schemeClr val="tx1">
                  <a:lumMod val="65000"/>
                  <a:lumOff val="35000"/>
                </a:schemeClr>
              </a:solidFill>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000" b="0" i="0" u="none" strike="noStrike" kern="0" cap="none" spc="0" normalizeH="0" baseline="0" noProof="0" dirty="0" smtClean="0">
              <a:ln>
                <a:noFill/>
              </a:ln>
              <a:solidFill>
                <a:schemeClr val="bg2">
                  <a:lumMod val="85000"/>
                  <a:lumOff val="15000"/>
                </a:schemeClr>
              </a:solidFill>
              <a:effectLst/>
              <a:uLnTx/>
              <a:uFillTx/>
              <a:latin typeface="+mn-lt"/>
              <a:ea typeface="+mn-ea"/>
              <a:cs typeface="+mn-cs"/>
              <a:sym typeface="Gill Sans"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000" b="0" i="0" u="none" strike="noStrike" kern="0" cap="none" spc="0" normalizeH="0" baseline="0" noProof="0" dirty="0">
              <a:ln>
                <a:noFill/>
              </a:ln>
              <a:solidFill>
                <a:schemeClr val="bg2">
                  <a:lumMod val="85000"/>
                  <a:lumOff val="15000"/>
                </a:schemeClr>
              </a:solidFill>
              <a:effectLst/>
              <a:uLnTx/>
              <a:uFillTx/>
              <a:latin typeface="+mn-lt"/>
              <a:ea typeface="+mn-ea"/>
              <a:cs typeface="+mn-cs"/>
              <a:sym typeface="Gill Sans" charset="0"/>
            </a:endParaRPr>
          </a:p>
        </p:txBody>
      </p:sp>
      <p:pic>
        <p:nvPicPr>
          <p:cNvPr id="10" name="Content Placeholder 5" descr="mobile-first.png"/>
          <p:cNvPicPr>
            <a:picLocks noChangeAspect="1"/>
          </p:cNvPicPr>
          <p:nvPr/>
        </p:nvPicPr>
        <p:blipFill>
          <a:blip r:embed="rId3" cstate="print"/>
          <a:stretch>
            <a:fillRect/>
          </a:stretch>
        </p:blipFill>
        <p:spPr>
          <a:xfrm>
            <a:off x="889000" y="1826419"/>
            <a:ext cx="6919071" cy="5183981"/>
          </a:xfrm>
          <a:prstGeom prst="rect">
            <a:avLst/>
          </a:prstGeom>
          <a:ln>
            <a:solidFill>
              <a:srgbClr val="B4BAC5"/>
            </a:solidFill>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60400" y="366713"/>
            <a:ext cx="14630400" cy="1004887"/>
          </a:xfrm>
          <a:prstGeom prst="rect">
            <a:avLst/>
          </a:prstGeom>
        </p:spPr>
        <p:txBody>
          <a:bodyPr vert="horz"/>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4000" kern="0" dirty="0" smtClean="0">
                <a:solidFill>
                  <a:srgbClr val="FF6600"/>
                </a:solidFill>
                <a:latin typeface="+mn-lt"/>
                <a:ea typeface="+mj-ea"/>
                <a:cs typeface="+mj-cs"/>
              </a:rPr>
              <a:t>Progressive Enhancement</a:t>
            </a:r>
            <a:endParaRPr kumimoji="0" lang="en-US" sz="4000" b="0" i="0" u="none" strike="noStrike" kern="0" cap="none" spc="0" normalizeH="0" baseline="0" noProof="0" dirty="0">
              <a:ln>
                <a:noFill/>
              </a:ln>
              <a:solidFill>
                <a:srgbClr val="FF6600"/>
              </a:solidFill>
              <a:effectLst/>
              <a:uLnTx/>
              <a:uFillTx/>
              <a:latin typeface="+mn-lt"/>
              <a:ea typeface="+mj-ea"/>
              <a:cs typeface="+mj-cs"/>
              <a:sym typeface="Gill Sans" charset="0"/>
            </a:endParaRPr>
          </a:p>
        </p:txBody>
      </p:sp>
      <p:pic>
        <p:nvPicPr>
          <p:cNvPr id="5" name="Picture 2"/>
          <p:cNvPicPr>
            <a:picLocks noChangeAspect="1" noChangeArrowheads="1"/>
          </p:cNvPicPr>
          <p:nvPr/>
        </p:nvPicPr>
        <p:blipFill>
          <a:blip r:embed="rId3" cstate="print"/>
          <a:srcRect/>
          <a:stretch>
            <a:fillRect/>
          </a:stretch>
        </p:blipFill>
        <p:spPr bwMode="auto">
          <a:xfrm>
            <a:off x="9613900" y="1905000"/>
            <a:ext cx="5829300" cy="5715000"/>
          </a:xfrm>
          <a:prstGeom prst="rect">
            <a:avLst/>
          </a:prstGeom>
          <a:noFill/>
          <a:ln w="9525">
            <a:noFill/>
            <a:miter lim="800000"/>
            <a:headEnd/>
            <a:tailEnd/>
          </a:ln>
          <a:effectLst/>
        </p:spPr>
      </p:pic>
      <p:sp>
        <p:nvSpPr>
          <p:cNvPr id="8" name="Content Placeholder 5"/>
          <p:cNvSpPr txBox="1">
            <a:spLocks/>
          </p:cNvSpPr>
          <p:nvPr/>
        </p:nvSpPr>
        <p:spPr>
          <a:xfrm>
            <a:off x="660400" y="1828800"/>
            <a:ext cx="8229600" cy="6477000"/>
          </a:xfrm>
          <a:prstGeom prst="rect">
            <a:avLst/>
          </a:prstGeom>
        </p:spPr>
        <p:txBody>
          <a:bodyPr vert="horz"/>
          <a:lstStyle/>
          <a:p>
            <a:pPr marL="514350" lvl="0" indent="-514350" algn="l" eaLnBrk="0" hangingPunct="0">
              <a:defRPr/>
            </a:pPr>
            <a:r>
              <a:rPr lang="en-US" sz="3200" kern="0" dirty="0" smtClean="0">
                <a:solidFill>
                  <a:schemeClr val="tx1">
                    <a:lumMod val="65000"/>
                    <a:lumOff val="35000"/>
                  </a:schemeClr>
                </a:solidFill>
              </a:rPr>
              <a:t>Progressive enhancement  is a</a:t>
            </a:r>
          </a:p>
          <a:p>
            <a:pPr lvl="0" algn="l" eaLnBrk="0" hangingPunct="0">
              <a:defRPr/>
            </a:pPr>
            <a:r>
              <a:rPr lang="en-US" sz="3200" kern="0" dirty="0" smtClean="0">
                <a:solidFill>
                  <a:schemeClr val="tx1">
                    <a:lumMod val="65000"/>
                    <a:lumOff val="35000"/>
                  </a:schemeClr>
                </a:solidFill>
              </a:rPr>
              <a:t>development strategy used to build sites with baseline devices in mind while layering in a richer experience for users with more modern browsers or devices. </a:t>
            </a:r>
          </a:p>
          <a:p>
            <a:pPr lvl="0" algn="l" eaLnBrk="0" hangingPunct="0">
              <a:defRPr/>
            </a:pPr>
            <a:endParaRPr lang="en-US" sz="3200" kern="0" dirty="0" smtClean="0">
              <a:solidFill>
                <a:schemeClr val="accent4">
                  <a:lumMod val="75000"/>
                  <a:lumOff val="25000"/>
                </a:schemeClr>
              </a:solidFill>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000" b="0" i="0" u="none" strike="noStrike" kern="0" cap="none" spc="0" normalizeH="0" baseline="0" noProof="0" dirty="0" smtClean="0">
              <a:ln>
                <a:noFill/>
              </a:ln>
              <a:solidFill>
                <a:schemeClr val="bg2">
                  <a:lumMod val="85000"/>
                  <a:lumOff val="15000"/>
                </a:schemeClr>
              </a:solidFill>
              <a:effectLst/>
              <a:uLnTx/>
              <a:uFillTx/>
              <a:latin typeface="+mn-lt"/>
              <a:ea typeface="+mn-ea"/>
              <a:cs typeface="+mn-cs"/>
              <a:sym typeface="Gill Sans"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000" b="0" i="0" u="none" strike="noStrike" kern="0" cap="none" spc="0" normalizeH="0" baseline="0" noProof="0" dirty="0">
              <a:ln>
                <a:noFill/>
              </a:ln>
              <a:solidFill>
                <a:schemeClr val="bg2">
                  <a:lumMod val="85000"/>
                  <a:lumOff val="15000"/>
                </a:schemeClr>
              </a:solidFill>
              <a:effectLst/>
              <a:uLnTx/>
              <a:uFillTx/>
              <a:latin typeface="+mn-lt"/>
              <a:ea typeface="+mn-ea"/>
              <a:cs typeface="+mn-cs"/>
              <a:sym typeface="Gill Sans"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60400" y="366713"/>
            <a:ext cx="14630400" cy="1004887"/>
          </a:xfrm>
          <a:prstGeom prst="rect">
            <a:avLst/>
          </a:prstGeom>
        </p:spPr>
        <p:txBody>
          <a:bodyPr vert="horz"/>
          <a:lstStyle/>
          <a:p>
            <a:pPr lvl="0" algn="l" eaLnBrk="0" hangingPunct="0">
              <a:defRPr/>
            </a:pPr>
            <a:r>
              <a:rPr lang="en-US" sz="4000" kern="0" dirty="0" smtClean="0">
                <a:solidFill>
                  <a:srgbClr val="FF6600"/>
                </a:solidFill>
                <a:latin typeface="+mn-lt"/>
                <a:ea typeface="+mj-ea"/>
                <a:cs typeface="+mj-cs"/>
              </a:rPr>
              <a:t>July </a:t>
            </a:r>
            <a:r>
              <a:rPr lang="en-US" sz="4000" kern="0" dirty="0" err="1" smtClean="0">
                <a:solidFill>
                  <a:srgbClr val="FF6600"/>
                </a:solidFill>
                <a:latin typeface="+mn-lt"/>
                <a:ea typeface="+mj-ea"/>
                <a:cs typeface="+mj-cs"/>
              </a:rPr>
              <a:t>DigiKnow’s</a:t>
            </a:r>
            <a:r>
              <a:rPr lang="en-US" sz="4000" kern="0" dirty="0" smtClean="0">
                <a:solidFill>
                  <a:srgbClr val="FF6600"/>
                </a:solidFill>
                <a:latin typeface="+mn-lt"/>
                <a:ea typeface="+mj-ea"/>
                <a:cs typeface="+mj-cs"/>
              </a:rPr>
              <a:t> Content Strategy presentation by Yvette</a:t>
            </a:r>
            <a:endParaRPr kumimoji="0" lang="en-US" sz="4000" b="0" i="0" u="none" strike="noStrike" kern="0" cap="none" spc="0" normalizeH="0" baseline="0" noProof="0" dirty="0">
              <a:ln>
                <a:noFill/>
              </a:ln>
              <a:solidFill>
                <a:srgbClr val="FF6600"/>
              </a:solidFill>
              <a:effectLst/>
              <a:uLnTx/>
              <a:uFillTx/>
              <a:latin typeface="+mn-lt"/>
              <a:ea typeface="+mj-ea"/>
              <a:cs typeface="+mj-cs"/>
              <a:sym typeface="Gill Sans" charset="0"/>
            </a:endParaRPr>
          </a:p>
        </p:txBody>
      </p:sp>
      <p:sp>
        <p:nvSpPr>
          <p:cNvPr id="8" name="Content Placeholder 5"/>
          <p:cNvSpPr txBox="1">
            <a:spLocks/>
          </p:cNvSpPr>
          <p:nvPr/>
        </p:nvSpPr>
        <p:spPr>
          <a:xfrm>
            <a:off x="7213600" y="2438400"/>
            <a:ext cx="8001000" cy="6477000"/>
          </a:xfrm>
          <a:prstGeom prst="rect">
            <a:avLst/>
          </a:prstGeom>
        </p:spPr>
        <p:txBody>
          <a:bodyPr vert="horz"/>
          <a:lstStyle/>
          <a:p>
            <a:pPr marL="514350" lvl="0" indent="-514350" algn="l" eaLnBrk="0" hangingPunct="0">
              <a:buFont typeface="Arial" pitchFamily="34" charset="0"/>
              <a:buChar char="•"/>
              <a:defRPr/>
            </a:pPr>
            <a:r>
              <a:rPr lang="en-US" sz="2800" kern="0" dirty="0" smtClean="0">
                <a:solidFill>
                  <a:schemeClr val="tx1">
                    <a:lumMod val="65000"/>
                    <a:lumOff val="35000"/>
                  </a:schemeClr>
                </a:solidFill>
              </a:rPr>
              <a:t>Content is KING!</a:t>
            </a:r>
          </a:p>
          <a:p>
            <a:pPr marL="514350" lvl="0" indent="-514350" algn="l" eaLnBrk="0" hangingPunct="0">
              <a:defRPr/>
            </a:pPr>
            <a:endParaRPr lang="en-US" sz="2800" kern="0" dirty="0" smtClean="0">
              <a:solidFill>
                <a:schemeClr val="tx1">
                  <a:lumMod val="65000"/>
                  <a:lumOff val="35000"/>
                </a:schemeClr>
              </a:solidFill>
            </a:endParaRPr>
          </a:p>
          <a:p>
            <a:pPr marL="514350" lvl="0" indent="-514350" algn="l" eaLnBrk="0" hangingPunct="0">
              <a:buFont typeface="Arial" pitchFamily="34" charset="0"/>
              <a:buChar char="•"/>
              <a:defRPr/>
            </a:pPr>
            <a:r>
              <a:rPr lang="en-US" sz="2800" kern="0" dirty="0" smtClean="0">
                <a:solidFill>
                  <a:schemeClr val="tx1">
                    <a:lumMod val="65000"/>
                    <a:lumOff val="35000"/>
                  </a:schemeClr>
                </a:solidFill>
              </a:rPr>
              <a:t>Creating, offering, serving, and supporting interesting, actionable, sharable content  is vital. </a:t>
            </a:r>
          </a:p>
          <a:p>
            <a:pPr marL="514350" lvl="0" indent="-514350" algn="l" eaLnBrk="0" hangingPunct="0">
              <a:defRPr/>
            </a:pPr>
            <a:endParaRPr lang="en-US" sz="2800" kern="0" dirty="0" smtClean="0">
              <a:solidFill>
                <a:schemeClr val="tx1">
                  <a:lumMod val="65000"/>
                  <a:lumOff val="35000"/>
                </a:schemeClr>
              </a:solidFill>
            </a:endParaRPr>
          </a:p>
          <a:p>
            <a:pPr marL="514350" lvl="0" indent="-514350" algn="l" eaLnBrk="0" hangingPunct="0">
              <a:buFont typeface="Arial" pitchFamily="34" charset="0"/>
              <a:buChar char="•"/>
              <a:defRPr/>
            </a:pPr>
            <a:r>
              <a:rPr lang="en-US" sz="2800" kern="0" dirty="0" smtClean="0">
                <a:solidFill>
                  <a:schemeClr val="tx1">
                    <a:lumMod val="65000"/>
                    <a:lumOff val="35000"/>
                  </a:schemeClr>
                </a:solidFill>
              </a:rPr>
              <a:t>Content is out there. It happens.</a:t>
            </a:r>
          </a:p>
          <a:p>
            <a:pPr marL="514350" lvl="0" indent="-514350" algn="l" eaLnBrk="0" hangingPunct="0">
              <a:defRPr/>
            </a:pPr>
            <a:endParaRPr lang="en-US" sz="2800" kern="0" dirty="0" smtClean="0">
              <a:solidFill>
                <a:schemeClr val="tx1">
                  <a:lumMod val="65000"/>
                  <a:lumOff val="35000"/>
                </a:schemeClr>
              </a:solidFill>
            </a:endParaRPr>
          </a:p>
          <a:p>
            <a:pPr marL="514350" lvl="0" indent="-514350" algn="l" eaLnBrk="0" hangingPunct="0">
              <a:buFont typeface="Arial" pitchFamily="34" charset="0"/>
              <a:buChar char="•"/>
              <a:defRPr/>
            </a:pPr>
            <a:r>
              <a:rPr lang="en-US" sz="2800" kern="0" dirty="0" smtClean="0">
                <a:solidFill>
                  <a:schemeClr val="tx1">
                    <a:lumMod val="65000"/>
                    <a:lumOff val="35000"/>
                  </a:schemeClr>
                </a:solidFill>
              </a:rPr>
              <a:t>We need to control it.  And manage it.</a:t>
            </a:r>
          </a:p>
          <a:p>
            <a:pPr marL="514350" lvl="0" indent="-514350" algn="l" eaLnBrk="0" hangingPunct="0">
              <a:defRPr/>
            </a:pPr>
            <a:endParaRPr lang="en-US" sz="2800" kern="0" dirty="0" smtClean="0">
              <a:solidFill>
                <a:schemeClr val="tx1">
                  <a:lumMod val="65000"/>
                  <a:lumOff val="35000"/>
                </a:schemeClr>
              </a:solidFill>
            </a:endParaRPr>
          </a:p>
          <a:p>
            <a:pPr marL="514350" lvl="0" indent="-514350" algn="l" eaLnBrk="0" hangingPunct="0">
              <a:buFont typeface="Arial" pitchFamily="34" charset="0"/>
              <a:buChar char="•"/>
              <a:defRPr/>
            </a:pPr>
            <a:r>
              <a:rPr lang="en-US" sz="2800" kern="0" dirty="0" smtClean="0">
                <a:solidFill>
                  <a:schemeClr val="tx1">
                    <a:lumMod val="65000"/>
                    <a:lumOff val="35000"/>
                  </a:schemeClr>
                </a:solidFill>
              </a:rPr>
              <a:t>Not MORE.</a:t>
            </a:r>
          </a:p>
          <a:p>
            <a:pPr marL="514350" lvl="0" indent="-514350" algn="l" eaLnBrk="0" hangingPunct="0">
              <a:defRPr/>
            </a:pPr>
            <a:endParaRPr lang="en-US" sz="2800" kern="0" dirty="0" smtClean="0">
              <a:solidFill>
                <a:schemeClr val="tx1">
                  <a:lumMod val="65000"/>
                  <a:lumOff val="35000"/>
                </a:schemeClr>
              </a:solidFill>
            </a:endParaRPr>
          </a:p>
          <a:p>
            <a:pPr marL="514350" lvl="0" indent="-514350" algn="l" eaLnBrk="0" hangingPunct="0">
              <a:buFont typeface="Arial" pitchFamily="34" charset="0"/>
              <a:buChar char="•"/>
              <a:defRPr/>
            </a:pPr>
            <a:r>
              <a:rPr lang="en-US" sz="2800" kern="0" dirty="0" smtClean="0">
                <a:solidFill>
                  <a:schemeClr val="tx1">
                    <a:lumMod val="65000"/>
                    <a:lumOff val="35000"/>
                  </a:schemeClr>
                </a:solidFill>
              </a:rPr>
              <a:t>More </a:t>
            </a:r>
            <a:r>
              <a:rPr lang="en-US" sz="2800" i="1" kern="0" dirty="0" smtClean="0">
                <a:solidFill>
                  <a:schemeClr val="tx1">
                    <a:lumMod val="65000"/>
                    <a:lumOff val="35000"/>
                  </a:schemeClr>
                </a:solidFill>
              </a:rPr>
              <a:t>MEANING</a:t>
            </a:r>
            <a:r>
              <a:rPr lang="en-US" sz="2800" kern="0" dirty="0" smtClean="0">
                <a:solidFill>
                  <a:schemeClr val="tx1">
                    <a:lumMod val="65000"/>
                    <a:lumOff val="35000"/>
                  </a:schemeClr>
                </a:solidFill>
              </a:rPr>
              <a:t>.</a:t>
            </a:r>
            <a:endParaRPr kumimoji="0" lang="en-US" sz="2800" b="0" i="0" u="none" strike="noStrike" kern="0" cap="none" spc="0" normalizeH="0" baseline="0" noProof="0" dirty="0" smtClean="0">
              <a:ln>
                <a:noFill/>
              </a:ln>
              <a:solidFill>
                <a:schemeClr val="tx1">
                  <a:lumMod val="65000"/>
                  <a:lumOff val="35000"/>
                </a:schemeClr>
              </a:solidFill>
              <a:effectLst/>
              <a:uLnTx/>
              <a:uFillTx/>
              <a:latin typeface="+mn-lt"/>
              <a:ea typeface="+mn-ea"/>
              <a:cs typeface="+mn-cs"/>
              <a:sym typeface="Gill Sans"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000" b="0" i="0" u="none" strike="noStrike" kern="0" cap="none" spc="0" normalizeH="0" baseline="0" noProof="0" dirty="0">
              <a:ln>
                <a:noFill/>
              </a:ln>
              <a:solidFill>
                <a:schemeClr val="bg2">
                  <a:lumMod val="85000"/>
                  <a:lumOff val="15000"/>
                </a:schemeClr>
              </a:solidFill>
              <a:effectLst/>
              <a:uLnTx/>
              <a:uFillTx/>
              <a:latin typeface="+mn-lt"/>
              <a:ea typeface="+mn-ea"/>
              <a:cs typeface="+mn-cs"/>
              <a:sym typeface="Gill Sans" charset="0"/>
            </a:endParaRPr>
          </a:p>
        </p:txBody>
      </p:sp>
      <p:pic>
        <p:nvPicPr>
          <p:cNvPr id="7" name="Picture 6" descr="Screen shot 2012-07-17 at 11.38.43 AM.png"/>
          <p:cNvPicPr>
            <a:picLocks noChangeAspect="1"/>
          </p:cNvPicPr>
          <p:nvPr/>
        </p:nvPicPr>
        <p:blipFill>
          <a:blip r:embed="rId3"/>
          <a:stretch>
            <a:fillRect/>
          </a:stretch>
        </p:blipFill>
        <p:spPr>
          <a:xfrm>
            <a:off x="948011" y="2438400"/>
            <a:ext cx="5884589" cy="4648200"/>
          </a:xfrm>
          <a:prstGeom prst="rect">
            <a:avLst/>
          </a:prstGeom>
          <a:ln w="3175" cap="sq">
            <a:solidFill>
              <a:srgbClr val="B4BAC5"/>
            </a:solidFill>
            <a:prstDash val="solid"/>
            <a:miter lim="800000"/>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60400" y="366713"/>
            <a:ext cx="14630400" cy="1004887"/>
          </a:xfrm>
          <a:prstGeom prst="rect">
            <a:avLst/>
          </a:prstGeom>
        </p:spPr>
        <p:txBody>
          <a:bodyPr vert="horz"/>
          <a:lstStyle/>
          <a:p>
            <a:pPr lvl="0" algn="l" eaLnBrk="0" hangingPunct="0">
              <a:defRPr/>
            </a:pPr>
            <a:r>
              <a:rPr lang="en-US" sz="4000" kern="0" dirty="0" smtClean="0">
                <a:solidFill>
                  <a:srgbClr val="FF6600"/>
                </a:solidFill>
                <a:latin typeface="+mn-lt"/>
                <a:ea typeface="+mj-ea"/>
                <a:cs typeface="+mj-cs"/>
              </a:rPr>
              <a:t>Sept </a:t>
            </a:r>
            <a:r>
              <a:rPr lang="en-US" sz="4000" kern="0" dirty="0" err="1" smtClean="0">
                <a:solidFill>
                  <a:srgbClr val="FF6600"/>
                </a:solidFill>
                <a:latin typeface="+mn-lt"/>
                <a:ea typeface="+mj-ea"/>
                <a:cs typeface="+mj-cs"/>
              </a:rPr>
              <a:t>DigiKnow’s</a:t>
            </a:r>
            <a:r>
              <a:rPr lang="en-US" sz="4000" kern="0" dirty="0" smtClean="0">
                <a:solidFill>
                  <a:srgbClr val="FF6600"/>
                </a:solidFill>
                <a:latin typeface="+mn-lt"/>
                <a:ea typeface="+mj-ea"/>
                <a:cs typeface="+mj-cs"/>
              </a:rPr>
              <a:t> Event Apart presentation by Dan and Mark</a:t>
            </a:r>
            <a:endParaRPr kumimoji="0" lang="en-US" sz="4000" b="0" i="0" u="none" strike="noStrike" kern="0" cap="none" spc="0" normalizeH="0" baseline="0" noProof="0" dirty="0">
              <a:ln>
                <a:noFill/>
              </a:ln>
              <a:solidFill>
                <a:srgbClr val="FF6600"/>
              </a:solidFill>
              <a:effectLst/>
              <a:uLnTx/>
              <a:uFillTx/>
              <a:latin typeface="+mn-lt"/>
              <a:ea typeface="+mj-ea"/>
              <a:cs typeface="+mj-cs"/>
              <a:sym typeface="Gill Sans" charset="0"/>
            </a:endParaRPr>
          </a:p>
        </p:txBody>
      </p:sp>
      <p:sp>
        <p:nvSpPr>
          <p:cNvPr id="8" name="Content Placeholder 5"/>
          <p:cNvSpPr txBox="1">
            <a:spLocks/>
          </p:cNvSpPr>
          <p:nvPr/>
        </p:nvSpPr>
        <p:spPr>
          <a:xfrm>
            <a:off x="889000" y="2438400"/>
            <a:ext cx="7391400" cy="5334000"/>
          </a:xfrm>
          <a:prstGeom prst="rect">
            <a:avLst/>
          </a:prstGeom>
        </p:spPr>
        <p:txBody>
          <a:bodyPr vert="horz"/>
          <a:lstStyle/>
          <a:p>
            <a:pPr marL="514350" lvl="0" indent="-514350" algn="l" eaLnBrk="0" hangingPunct="0">
              <a:buFont typeface="Arial" pitchFamily="34" charset="0"/>
              <a:buChar char="•"/>
              <a:defRPr/>
            </a:pPr>
            <a:r>
              <a:rPr lang="en-US" sz="3200" kern="0" dirty="0" smtClean="0">
                <a:solidFill>
                  <a:schemeClr val="tx1">
                    <a:lumMod val="65000"/>
                    <a:lumOff val="35000"/>
                  </a:schemeClr>
                </a:solidFill>
              </a:rPr>
              <a:t>You don’t get to decide which device people use to access your content. They do. </a:t>
            </a:r>
          </a:p>
          <a:p>
            <a:pPr marL="514350" lvl="0" indent="-514350" algn="l" eaLnBrk="0" hangingPunct="0">
              <a:defRPr/>
            </a:pPr>
            <a:endParaRPr lang="en-US" sz="3200" kern="0" dirty="0" smtClean="0">
              <a:solidFill>
                <a:schemeClr val="tx1">
                  <a:lumMod val="65000"/>
                  <a:lumOff val="35000"/>
                </a:schemeClr>
              </a:solidFill>
            </a:endParaRPr>
          </a:p>
          <a:p>
            <a:pPr marL="514350" lvl="0" indent="-514350" algn="l" eaLnBrk="0" hangingPunct="0">
              <a:buFont typeface="Arial" pitchFamily="34" charset="0"/>
              <a:buChar char="•"/>
              <a:defRPr/>
            </a:pPr>
            <a:r>
              <a:rPr lang="en-US" sz="3200" kern="0" dirty="0" smtClean="0">
                <a:solidFill>
                  <a:schemeClr val="tx1">
                    <a:lumMod val="65000"/>
                    <a:lumOff val="35000"/>
                  </a:schemeClr>
                </a:solidFill>
              </a:rPr>
              <a:t>Disruptive technologies eventually get good or they redefine what good is.</a:t>
            </a:r>
          </a:p>
          <a:p>
            <a:pPr marL="514350" lvl="0" indent="-514350" algn="l" eaLnBrk="0" hangingPunct="0">
              <a:buFont typeface="Arial" pitchFamily="34" charset="0"/>
              <a:buChar char="•"/>
              <a:defRPr/>
            </a:pPr>
            <a:endParaRPr lang="en-US" sz="3200" kern="0" dirty="0" smtClean="0">
              <a:solidFill>
                <a:schemeClr val="tx1">
                  <a:lumMod val="65000"/>
                  <a:lumOff val="35000"/>
                </a:schemeClr>
              </a:solidFill>
            </a:endParaRPr>
          </a:p>
          <a:p>
            <a:pPr marL="514350" lvl="0" indent="-514350" algn="l" eaLnBrk="0" hangingPunct="0">
              <a:buFont typeface="Arial" pitchFamily="34" charset="0"/>
              <a:buChar char="•"/>
              <a:defRPr/>
            </a:pPr>
            <a:r>
              <a:rPr lang="en-US" sz="3200" kern="0" dirty="0" smtClean="0">
                <a:solidFill>
                  <a:schemeClr val="tx1">
                    <a:lumMod val="65000"/>
                    <a:lumOff val="35000"/>
                  </a:schemeClr>
                </a:solidFill>
              </a:rPr>
              <a:t>There are 50 million Americans who only use a mobile device. How are you serving them?</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000" b="0" i="0" u="none" strike="noStrike" kern="0" cap="none" spc="0" normalizeH="0" baseline="0" noProof="0" dirty="0" smtClean="0">
              <a:ln>
                <a:noFill/>
              </a:ln>
              <a:solidFill>
                <a:schemeClr val="bg2">
                  <a:lumMod val="85000"/>
                  <a:lumOff val="15000"/>
                </a:schemeClr>
              </a:solidFill>
              <a:effectLst/>
              <a:uLnTx/>
              <a:uFillTx/>
              <a:latin typeface="+mn-lt"/>
              <a:ea typeface="+mn-ea"/>
              <a:cs typeface="+mn-cs"/>
              <a:sym typeface="Gill Sans"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000" b="0" i="0" u="none" strike="noStrike" kern="0" cap="none" spc="0" normalizeH="0" baseline="0" noProof="0" dirty="0">
              <a:ln>
                <a:noFill/>
              </a:ln>
              <a:solidFill>
                <a:schemeClr val="bg2">
                  <a:lumMod val="85000"/>
                  <a:lumOff val="15000"/>
                </a:schemeClr>
              </a:solidFill>
              <a:effectLst/>
              <a:uLnTx/>
              <a:uFillTx/>
              <a:latin typeface="+mn-lt"/>
              <a:ea typeface="+mn-ea"/>
              <a:cs typeface="+mn-cs"/>
              <a:sym typeface="Gill Sans" charset="0"/>
            </a:endParaRPr>
          </a:p>
        </p:txBody>
      </p:sp>
      <p:pic>
        <p:nvPicPr>
          <p:cNvPr id="7" name="Picture 6" descr="26.jpg"/>
          <p:cNvPicPr>
            <a:picLocks noChangeAspect="1"/>
          </p:cNvPicPr>
          <p:nvPr/>
        </p:nvPicPr>
        <p:blipFill>
          <a:blip r:embed="rId3"/>
          <a:stretch>
            <a:fillRect/>
          </a:stretch>
        </p:blipFill>
        <p:spPr>
          <a:xfrm>
            <a:off x="8661400" y="2666805"/>
            <a:ext cx="6477000" cy="4038795"/>
          </a:xfrm>
          <a:prstGeom prst="rect">
            <a:avLst/>
          </a:prstGeom>
          <a:ln w="3175">
            <a:solidFill>
              <a:srgbClr val="B4BAC5"/>
            </a:solidFill>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812800" y="3948113"/>
            <a:ext cx="14630400" cy="1004887"/>
          </a:xfrm>
          <a:prstGeom prst="rect">
            <a:avLst/>
          </a:prstGeom>
        </p:spPr>
        <p:txBody>
          <a:bodyPr vert="horz"/>
          <a:lstStyle/>
          <a:p>
            <a:pPr lvl="0" eaLnBrk="0" hangingPunct="0">
              <a:defRPr/>
            </a:pPr>
            <a:r>
              <a:rPr lang="en-US" sz="7200" kern="0" dirty="0" smtClean="0">
                <a:solidFill>
                  <a:srgbClr val="FF6600"/>
                </a:solidFill>
                <a:latin typeface="+mj-lt"/>
                <a:ea typeface="+mj-ea"/>
                <a:cs typeface="+mj-cs"/>
              </a:rPr>
              <a:t>Incorporating RWD into our world</a:t>
            </a:r>
            <a:endParaRPr kumimoji="0" lang="en-US" sz="7200" b="0" i="0" u="none" strike="noStrike" kern="0" cap="none" spc="0" normalizeH="0" baseline="0" noProof="0" dirty="0">
              <a:ln>
                <a:noFill/>
              </a:ln>
              <a:solidFill>
                <a:srgbClr val="FF6600"/>
              </a:solidFill>
              <a:effectLst/>
              <a:uLnTx/>
              <a:uFillTx/>
              <a:latin typeface="+mj-lt"/>
              <a:ea typeface="+mj-ea"/>
              <a:cs typeface="+mj-cs"/>
              <a:sym typeface="Gill Sans"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copy 9">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amp; Subtitle copy 9">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mp; Subtitle copy 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4381</TotalTime>
  <Pages>0</Pages>
  <Words>3759</Words>
  <Characters>0</Characters>
  <Application>Microsoft Office PowerPoint</Application>
  <PresentationFormat>Custom</PresentationFormat>
  <Lines>0</Lines>
  <Paragraphs>301</Paragraphs>
  <Slides>29</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Title &amp; Subtitle copy 9</vt:lpstr>
      <vt:lpstr>Visio</vt:lpstr>
      <vt:lpstr>RWD implementation Audience:  Development Studio</vt:lpstr>
      <vt:lpstr>Slide 2</vt:lpstr>
      <vt:lpstr>Slide 3</vt:lpstr>
      <vt:lpstr>Slide 4</vt:lpstr>
      <vt:lpstr>Slide 5</vt:lpstr>
      <vt:lpstr>Slide 6</vt:lpstr>
      <vt:lpstr>Slide 7</vt:lpstr>
      <vt:lpstr>Slide 8</vt:lpstr>
      <vt:lpstr>Slide 9</vt:lpstr>
      <vt:lpstr>The way forward…</vt:lpstr>
      <vt:lpstr>The way forward…</vt:lpstr>
      <vt:lpstr>What’s different and what’s staying the same?</vt:lpstr>
      <vt:lpstr>What’s staying the same </vt:lpstr>
      <vt:lpstr>What’s different  </vt:lpstr>
      <vt:lpstr>Are we “Agile” now?!?</vt:lpstr>
      <vt:lpstr>TMP’s Development Methodology</vt:lpstr>
      <vt:lpstr>TMP’s Development Methodology</vt:lpstr>
      <vt:lpstr>Content is KING – especially with RWD</vt:lpstr>
      <vt:lpstr>The Responsive Process</vt:lpstr>
      <vt:lpstr>Implementation Step 1: Collaboration emphasis on IxD and Copywriter</vt:lpstr>
      <vt:lpstr>Implementation Step 2: Collaboration emphasis on IxD and UID</vt:lpstr>
      <vt:lpstr>Implementation Step 3: Collaboration emphasis on Creative and UID</vt:lpstr>
      <vt:lpstr>Implementation Step 4: Collaboration emphasis on UID and QA</vt:lpstr>
      <vt:lpstr>Implementation Steps 5/6: Collaboration emphasis on UID &amp; needed teams</vt:lpstr>
      <vt:lpstr>Implementation Steps 5/6: Collaboration emphasis on UID &amp; needed teams cont.</vt:lpstr>
      <vt:lpstr>Where is my Producer or DPM in all of this? </vt:lpstr>
      <vt:lpstr>In closing…  </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Spellacy, Michael</dc:creator>
  <cp:lastModifiedBy>AMD</cp:lastModifiedBy>
  <cp:revision>223</cp:revision>
  <dcterms:created xsi:type="dcterms:W3CDTF">2012-07-17T18:12:46Z</dcterms:created>
  <dcterms:modified xsi:type="dcterms:W3CDTF">2012-11-20T22:26:39Z</dcterms:modified>
</cp:coreProperties>
</file>