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3/14/2023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4500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1287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0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213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KPMG Cyber Hygiene Policy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Audit Personnel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A8BCBC-F68D-387B-FD6C-357107895355}"/>
              </a:ext>
            </a:extLst>
          </p:cNvPr>
          <p:cNvSpPr txBox="1"/>
          <p:nvPr/>
        </p:nvSpPr>
        <p:spPr>
          <a:xfrm>
            <a:off x="7097307" y="5704938"/>
            <a:ext cx="4100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Presentation by: </a:t>
            </a:r>
          </a:p>
          <a:p>
            <a:r>
              <a:rPr lang="en-AU" dirty="0">
                <a:solidFill>
                  <a:schemeClr val="bg1"/>
                </a:solidFill>
              </a:rPr>
              <a:t>Aleksandar </a:t>
            </a:r>
            <a:r>
              <a:rPr lang="en-AU" dirty="0" err="1">
                <a:solidFill>
                  <a:schemeClr val="bg1"/>
                </a:solidFill>
              </a:rPr>
              <a:t>Djukic</a:t>
            </a:r>
            <a:r>
              <a:rPr lang="en-AU" dirty="0">
                <a:solidFill>
                  <a:schemeClr val="bg1"/>
                </a:solidFill>
              </a:rPr>
              <a:t>, </a:t>
            </a:r>
            <a:r>
              <a:rPr lang="en-AU" dirty="0">
                <a:solidFill>
                  <a:srgbClr val="222222"/>
                </a:solidFill>
              </a:rPr>
              <a:t>A</a:t>
            </a:r>
            <a:r>
              <a:rPr lang="en-AU" b="0" i="0" dirty="0">
                <a:solidFill>
                  <a:srgbClr val="222222"/>
                </a:solidFill>
                <a:effectLst/>
              </a:rPr>
              <a:t>yush Sharma, Lachlan Muter, Michael Stickel &amp; </a:t>
            </a:r>
            <a:r>
              <a:rPr lang="en-AU" b="0" i="0" dirty="0" err="1">
                <a:solidFill>
                  <a:srgbClr val="222222"/>
                </a:solidFill>
                <a:effectLst/>
              </a:rPr>
              <a:t>Shafin</a:t>
            </a:r>
            <a:r>
              <a:rPr lang="en-AU" b="0" i="0" dirty="0">
                <a:solidFill>
                  <a:srgbClr val="222222"/>
                </a:solidFill>
                <a:effectLst/>
              </a:rPr>
              <a:t> Nur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800" dirty="0"/>
              <a:t>CYBER THREATS &amp; POLICY AIM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1800" dirty="0"/>
              <a:t>Prevent security breaches and cyber attacks </a:t>
            </a:r>
          </a:p>
          <a:p>
            <a:r>
              <a:rPr lang="en-US" sz="1800" dirty="0"/>
              <a:t>Provide a stable work environment for auditors and minimize downtime</a:t>
            </a:r>
          </a:p>
          <a:p>
            <a:r>
              <a:rPr lang="en-US" sz="1800" dirty="0"/>
              <a:t>Ensure data and communication integrity</a:t>
            </a:r>
          </a:p>
          <a:p>
            <a:r>
              <a:rPr lang="en-US" sz="1800" dirty="0"/>
              <a:t>Raising threat awareness to help prevent phishing and social engineering attacks on audit personnel</a:t>
            </a:r>
          </a:p>
          <a:p>
            <a:r>
              <a:rPr lang="en-US" sz="1800" dirty="0"/>
              <a:t>Keep company and client data safe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2800" dirty="0"/>
              <a:t>MANAGING SOFTWARE UPDATES AND OUT-OF-DATE TECHNOLOGY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1800" dirty="0"/>
              <a:t>Auditors get issued a new company device every year</a:t>
            </a:r>
          </a:p>
          <a:p>
            <a:r>
              <a:rPr lang="en-US" sz="1800" dirty="0"/>
              <a:t>Auditors need to stay on top of updating their Antivirus software and libraries</a:t>
            </a:r>
          </a:p>
          <a:p>
            <a:r>
              <a:rPr lang="en-US" sz="1800" dirty="0"/>
              <a:t>Apply regular software updates for operating system and browsers</a:t>
            </a:r>
          </a:p>
          <a:p>
            <a:r>
              <a:rPr lang="en-US" sz="1800" dirty="0"/>
              <a:t>Always use the latest versions of all software products (incl. operating system, Microsoft Suite products, etc.)</a:t>
            </a:r>
          </a:p>
          <a:p>
            <a:endParaRPr lang="en-US" sz="18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1836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2800" dirty="0"/>
              <a:t>SAFE AUTHORIZATION AND CONNECTION PRACTICES</a:t>
            </a:r>
            <a:r>
              <a:rPr lang="en-US" sz="4000" dirty="0"/>
              <a:t>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1800" dirty="0"/>
              <a:t>Auditors can only connect to the KPMG intranet via VPN-client using their company issued device</a:t>
            </a:r>
          </a:p>
          <a:p>
            <a:r>
              <a:rPr lang="en-US" sz="1800" dirty="0"/>
              <a:t>Regularly scheduled password changes mandated by the system</a:t>
            </a:r>
          </a:p>
          <a:p>
            <a:r>
              <a:rPr lang="en-US" sz="1800" dirty="0"/>
              <a:t>Auditors need to use 2FA on all their devices </a:t>
            </a:r>
          </a:p>
          <a:p>
            <a:r>
              <a:rPr lang="en-US" sz="1800" dirty="0"/>
              <a:t>VPN connection timeout after 10 minutes of inactivity</a:t>
            </a:r>
          </a:p>
          <a:p>
            <a:r>
              <a:rPr lang="en-US" sz="1800" dirty="0"/>
              <a:t>Encryption needs to be used when sending files over the internet to 3</a:t>
            </a:r>
            <a:r>
              <a:rPr lang="en-US" sz="1800" baseline="30000" dirty="0"/>
              <a:t>rd</a:t>
            </a:r>
            <a:r>
              <a:rPr lang="en-US" sz="1800" dirty="0"/>
              <a:t> parties</a:t>
            </a:r>
          </a:p>
        </p:txBody>
      </p:sp>
    </p:spTree>
    <p:extLst>
      <p:ext uri="{BB962C8B-B14F-4D97-AF65-F5344CB8AC3E}">
        <p14:creationId xmlns:p14="http://schemas.microsoft.com/office/powerpoint/2010/main" val="260767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 fontScale="90000"/>
          </a:bodyPr>
          <a:lstStyle/>
          <a:p>
            <a:pPr algn="l"/>
            <a:br>
              <a:rPr lang="en-US" sz="4000" dirty="0"/>
            </a:br>
            <a:r>
              <a:rPr lang="en-US" sz="3100" dirty="0"/>
              <a:t>AWARENESS ACTIVITIES 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1800" dirty="0"/>
              <a:t>Auditors need to participate in interactive online training courses</a:t>
            </a:r>
          </a:p>
          <a:p>
            <a:r>
              <a:rPr lang="en-US" sz="1800" dirty="0"/>
              <a:t>Regular mandatory assessments on  cyber hygiene</a:t>
            </a:r>
          </a:p>
          <a:p>
            <a:r>
              <a:rPr lang="en-US" sz="1800" dirty="0"/>
              <a:t>Auditors get probed by the security admin via regular simulated phishing attacks</a:t>
            </a:r>
          </a:p>
          <a:p>
            <a:r>
              <a:rPr lang="en-US" sz="1800" dirty="0"/>
              <a:t>Auditors get redeemable credits for reporting suspected cyber attacks (like phishing emails or social engineering) to the security admin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6527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 fontScale="90000"/>
          </a:bodyPr>
          <a:lstStyle/>
          <a:p>
            <a:pPr algn="l"/>
            <a:br>
              <a:rPr lang="en-US" sz="4000" dirty="0"/>
            </a:br>
            <a:r>
              <a:rPr lang="en-US" sz="3100" dirty="0"/>
              <a:t>PRECAUTIONARY DATA PRESERVING PRACTICES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 lnSpcReduction="10000"/>
          </a:bodyPr>
          <a:lstStyle/>
          <a:p>
            <a:r>
              <a:rPr lang="en-US" sz="1800" dirty="0"/>
              <a:t>Regular automatic backup of company device HDD/SSD on company cloud solution</a:t>
            </a:r>
          </a:p>
          <a:p>
            <a:r>
              <a:rPr lang="en-US" sz="1800" dirty="0"/>
              <a:t>Important documents should be backed up on the company cloud solution</a:t>
            </a:r>
          </a:p>
          <a:p>
            <a:r>
              <a:rPr lang="en-US" sz="1800" dirty="0"/>
              <a:t>Auditors should save their documents or open portals regularly to avoid loss of work/data.</a:t>
            </a:r>
          </a:p>
          <a:p>
            <a:r>
              <a:rPr lang="en-US" sz="1800" dirty="0"/>
              <a:t>Toggle confidential mode while sending mails to the clients</a:t>
            </a:r>
          </a:p>
          <a:p>
            <a:r>
              <a:rPr lang="en-US" sz="1800" dirty="0"/>
              <a:t>Cloud storage should have the wipe off feature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4098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B226F-7E1F-CF2B-BA44-906DAF90D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34720"/>
          </a:xfrm>
        </p:spPr>
        <p:txBody>
          <a:bodyPr>
            <a:normAutofit fontScale="90000"/>
          </a:bodyPr>
          <a:lstStyle/>
          <a:p>
            <a:r>
              <a:rPr lang="en-AU" sz="3200" b="1" dirty="0"/>
              <a:t>KPMG Cyber Hygiene Policy Document</a:t>
            </a:r>
            <a:br>
              <a:rPr lang="en-AU" sz="3200" b="1" dirty="0"/>
            </a:br>
            <a:r>
              <a:rPr lang="en-AU" sz="3200" b="1" dirty="0"/>
              <a:t> (Audit Personnel)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10E36DE-6E75-5129-03BA-6B4C4A8AF1EF}"/>
              </a:ext>
            </a:extLst>
          </p:cNvPr>
          <p:cNvSpPr txBox="1">
            <a:spLocks/>
          </p:cNvSpPr>
          <p:nvPr/>
        </p:nvSpPr>
        <p:spPr>
          <a:xfrm>
            <a:off x="690275" y="2171700"/>
            <a:ext cx="10353762" cy="450342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AU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EA19F0-6681-79C4-0859-8661DFEDAAF0}"/>
              </a:ext>
            </a:extLst>
          </p:cNvPr>
          <p:cNvSpPr txBox="1"/>
          <p:nvPr/>
        </p:nvSpPr>
        <p:spPr>
          <a:xfrm>
            <a:off x="406400" y="2171700"/>
            <a:ext cx="11186160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New company device issued regularly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Regular Antivirus software and library updates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Regular software updates for operating system and browsers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Only use the latest versions of all software products (incl. operating system, Microsoft Suite products, etc.)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Connection to the KPMG intranet only possible via VPN-client using company issued device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Regularly scheduled password changes mandated by the 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Mandatory 2FA on all devices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VPN connection timeout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Encryption needs to be used when sending files over the internet to 3</a:t>
            </a:r>
            <a:r>
              <a:rPr lang="en-US" baseline="30000" dirty="0"/>
              <a:t>rd</a:t>
            </a:r>
            <a:r>
              <a:rPr lang="en-US" dirty="0"/>
              <a:t> parties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Mandatory interactive online training courses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Regular mandatory assessments on  cyber hygiene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Regular probing by the security admin via simulated phishing attacks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Regular automatic backup of company device HDD/SSD on company cloud solution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Important documents to be backed up on the company cloud solution</a:t>
            </a:r>
          </a:p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291604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5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6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{8FB10128-24A3-4298-8D00-0715B900E15D}tf55705232_win32</Template>
  <TotalTime>145</TotalTime>
  <Words>447</Words>
  <Application>Microsoft Office PowerPoint</Application>
  <PresentationFormat>Widescreen</PresentationFormat>
  <Paragraphs>55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Goudy Old Style</vt:lpstr>
      <vt:lpstr>Wingdings 2</vt:lpstr>
      <vt:lpstr>SlateVTI</vt:lpstr>
      <vt:lpstr>KPMG Cyber Hygiene Policy </vt:lpstr>
      <vt:lpstr>CYBER THREATS &amp; POLICY AIM</vt:lpstr>
      <vt:lpstr>MANAGING SOFTWARE UPDATES AND OUT-OF-DATE TECHNOLOGY</vt:lpstr>
      <vt:lpstr>SAFE AUTHORIZATION AND CONNECTION PRACTICES </vt:lpstr>
      <vt:lpstr> AWARENESS ACTIVITIES  </vt:lpstr>
      <vt:lpstr> PRECAUTIONARY DATA PRESERVING PRACTICES </vt:lpstr>
      <vt:lpstr>KPMG Cyber Hygiene Policy Document  (Audit Personnel)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KPMG Cyber Hygiene Policy </dc:title>
  <dc:creator>Michael Stickel</dc:creator>
  <cp:lastModifiedBy>Michael Stickel</cp:lastModifiedBy>
  <cp:revision>16</cp:revision>
  <dcterms:created xsi:type="dcterms:W3CDTF">2023-03-10T04:41:52Z</dcterms:created>
  <dcterms:modified xsi:type="dcterms:W3CDTF">2023-03-14T06:51:06Z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