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orbel" panose="020B0503020204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3"/>
        <p:cNvGrpSpPr/>
        <p:nvPr/>
      </p:nvGrpSpPr>
      <p:grpSpPr>
        <a:xfrm>
          <a:off x="0" y="0"/>
          <a:ext cx="0" cy="0"/>
          <a:chOff x="0" y="0"/>
          <a:chExt cx="0" cy="0"/>
        </a:xfrm>
      </p:grpSpPr>
      <p:sp>
        <p:nvSpPr>
          <p:cNvPr id="14" name="Shape 14"/>
          <p:cNvSpPr/>
          <p:nvPr/>
        </p:nvSpPr>
        <p:spPr>
          <a:xfrm>
            <a:off x="0" y="761999"/>
            <a:ext cx="9141619" cy="5334001"/>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9270263" y="761999"/>
            <a:ext cx="2925318" cy="5334001"/>
          </a:xfrm>
          <a:prstGeom prst="rect">
            <a:avLst/>
          </a:prstGeom>
          <a:solidFill>
            <a:srgbClr val="C8C8C8">
              <a:alpha val="49803"/>
            </a:srgb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1069848" y="1298448"/>
            <a:ext cx="7315200" cy="3255264"/>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ct val="100000"/>
              <a:buFont typeface="Corbel"/>
              <a:buNone/>
              <a:defRPr sz="59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100015" y="4670246"/>
            <a:ext cx="7315200" cy="9144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accent1"/>
              </a:buClr>
              <a:buSzPct val="100000"/>
              <a:buFont typeface="Noto Sans Symbols"/>
              <a:buNone/>
              <a:defRPr sz="2200" b="0" i="0" u="none" strike="noStrike" cap="none">
                <a:solidFill>
                  <a:srgbClr val="D7F0F6"/>
                </a:solidFill>
                <a:latin typeface="Corbel"/>
                <a:ea typeface="Corbel"/>
                <a:cs typeface="Corbel"/>
                <a:sym typeface="Corbel"/>
              </a:defRPr>
            </a:lvl1pPr>
            <a:lvl2pPr marL="457200" marR="0" lvl="1" indent="0" algn="ctr" rtl="0">
              <a:lnSpc>
                <a:spcPct val="90000"/>
              </a:lnSpc>
              <a:spcBef>
                <a:spcPts val="250"/>
              </a:spcBef>
              <a:spcAft>
                <a:spcPts val="250"/>
              </a:spcAft>
              <a:buClr>
                <a:schemeClr val="accent1"/>
              </a:buClr>
              <a:buSzPct val="100000"/>
              <a:buFont typeface="Noto Sans Symbols"/>
              <a:buNone/>
              <a:defRPr sz="2200" b="0" i="0" u="none" strike="noStrike" cap="none">
                <a:solidFill>
                  <a:srgbClr val="595959"/>
                </a:solidFill>
                <a:latin typeface="Corbel"/>
                <a:ea typeface="Corbel"/>
                <a:cs typeface="Corbel"/>
                <a:sym typeface="Corbel"/>
              </a:defRPr>
            </a:lvl2pPr>
            <a:lvl3pPr marL="914400" marR="0" lvl="2" indent="0" algn="ctr" rtl="0">
              <a:lnSpc>
                <a:spcPct val="90000"/>
              </a:lnSpc>
              <a:spcBef>
                <a:spcPts val="250"/>
              </a:spcBef>
              <a:spcAft>
                <a:spcPts val="250"/>
              </a:spcAft>
              <a:buClr>
                <a:schemeClr val="accent1"/>
              </a:buClr>
              <a:buSzPct val="100000"/>
              <a:buFont typeface="Noto Sans Symbols"/>
              <a:buNone/>
              <a:defRPr sz="2200" b="0" i="0" u="none" strike="noStrike" cap="none">
                <a:solidFill>
                  <a:srgbClr val="595959"/>
                </a:solidFill>
                <a:latin typeface="Corbel"/>
                <a:ea typeface="Corbel"/>
                <a:cs typeface="Corbel"/>
                <a:sym typeface="Corbel"/>
              </a:defRPr>
            </a:lvl3pPr>
            <a:lvl4pPr marL="1371600" marR="0" lvl="3"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4pPr>
            <a:lvl5pPr marL="1828800" marR="0" lvl="4"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5pPr>
            <a:lvl6pPr marL="2286000" marR="0" lvl="5"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6pPr>
            <a:lvl7pPr marL="2743200" marR="0" lvl="6"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7pPr>
            <a:lvl8pPr marL="3200400" marR="0" lvl="7"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8pPr>
            <a:lvl9pPr marL="3657600" marR="0" lvl="8" indent="0" algn="ctr"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18" name="Shape 18"/>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 name="Shape 19"/>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0" name="Shape 20"/>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i="0" u="none" strike="noStrike" cap="none">
                <a:solidFill>
                  <a:schemeClr val="accent1"/>
                </a:solidFill>
                <a:latin typeface="Corbel"/>
                <a:ea typeface="Corbel"/>
                <a:cs typeface="Corbel"/>
                <a:sym typeface="Corbel"/>
              </a:rPr>
              <a:t>‹#›</a:t>
            </a:fld>
            <a:endParaRPr lang="en-US"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4966548" y="-233172"/>
            <a:ext cx="5120640" cy="7315200"/>
          </a:xfrm>
          <a:prstGeom prst="rect">
            <a:avLst/>
          </a:prstGeom>
          <a:noFill/>
          <a:ln>
            <a:noFill/>
          </a:ln>
        </p:spPr>
        <p:txBody>
          <a:bodyPr wrap="square" lIns="91425" tIns="91425" rIns="91425" bIns="91425" anchor="t"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75" name="Shape 75"/>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76" name="Shape 76"/>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77" name="Shape 77"/>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685800" y="2057400"/>
            <a:ext cx="4953000" cy="28194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4965192" y="-228600"/>
            <a:ext cx="5120640" cy="7315200"/>
          </a:xfrm>
          <a:prstGeom prst="rect">
            <a:avLst/>
          </a:prstGeom>
          <a:noFill/>
          <a:ln>
            <a:noFill/>
          </a:ln>
        </p:spPr>
        <p:txBody>
          <a:bodyPr wrap="square" lIns="91425" tIns="91425" rIns="91425" bIns="91425" anchor="t"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81" name="Shape 81"/>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82" name="Shape 82"/>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83" name="Shape 83"/>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4" name="Shape 104"/>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6" name="Shape 1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9"/>
        <p:cNvGrpSpPr/>
        <p:nvPr/>
      </p:nvGrpSpPr>
      <p:grpSpPr>
        <a:xfrm>
          <a:off x="0" y="0"/>
          <a:ext cx="0" cy="0"/>
          <a:chOff x="0" y="0"/>
          <a:chExt cx="0" cy="0"/>
        </a:xfrm>
      </p:grpSpPr>
      <p:sp>
        <p:nvSpPr>
          <p:cNvPr id="130" name="Shape 1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5" name="Shape 135"/>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869268" y="864108"/>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24" name="Shape 24"/>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5" name="Shape 25"/>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 name="Shape 26"/>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2" name="Shape 142"/>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9" name="Shape 149"/>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5" name="Shape 155"/>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867912" y="1298448"/>
            <a:ext cx="7315200" cy="3255264"/>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595959"/>
              </a:buClr>
              <a:buSzPct val="100000"/>
              <a:buFont typeface="Corbel"/>
              <a:buNone/>
              <a:defRPr sz="5900" b="0" i="0" u="none" strike="noStrike" cap="none">
                <a:solidFill>
                  <a:srgbClr val="595959"/>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3886200" y="4672584"/>
            <a:ext cx="7315200" cy="9144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accent1"/>
              </a:buClr>
              <a:buSzPct val="100000"/>
              <a:buFont typeface="Noto Sans Symbols"/>
              <a:buNone/>
              <a:defRPr sz="2200" b="0"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1800" b="0" i="0" u="none" strike="noStrike" cap="none">
                <a:solidFill>
                  <a:srgbClr val="888888"/>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1600" b="0" i="0" u="none" strike="noStrike" cap="none">
                <a:solidFill>
                  <a:srgbClr val="888888"/>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1400" b="0" i="0" u="none" strike="noStrike" cap="none">
                <a:solidFill>
                  <a:srgbClr val="888888"/>
                </a:solidFill>
                <a:latin typeface="Corbel"/>
                <a:ea typeface="Corbel"/>
                <a:cs typeface="Corbel"/>
                <a:sym typeface="Corbel"/>
              </a:defRPr>
            </a:lvl9pPr>
          </a:lstStyle>
          <a:p>
            <a:endParaRPr/>
          </a:p>
        </p:txBody>
      </p:sp>
      <p:sp>
        <p:nvSpPr>
          <p:cNvPr id="30" name="Shape 30"/>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31" name="Shape 31"/>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32" name="Shape 32"/>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3867912" y="868680"/>
            <a:ext cx="347472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36" name="Shape 36"/>
          <p:cNvSpPr txBox="1">
            <a:spLocks noGrp="1"/>
          </p:cNvSpPr>
          <p:nvPr>
            <p:ph type="body" idx="2"/>
          </p:nvPr>
        </p:nvSpPr>
        <p:spPr>
          <a:xfrm>
            <a:off x="7818120" y="868680"/>
            <a:ext cx="347472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37" name="Shape 37"/>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38" name="Shape 38"/>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39" name="Shape 39"/>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3867912" y="1023586"/>
            <a:ext cx="3474720" cy="80772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accent1"/>
              </a:buClr>
              <a:buSzPct val="100000"/>
              <a:buFont typeface="Noto Sans Symbols"/>
              <a:buNone/>
              <a:defRPr sz="2000" b="1"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2000" b="1"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1800" b="1"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3" name="Shape 43"/>
          <p:cNvSpPr txBox="1">
            <a:spLocks noGrp="1"/>
          </p:cNvSpPr>
          <p:nvPr>
            <p:ph type="body" idx="2"/>
          </p:nvPr>
        </p:nvSpPr>
        <p:spPr>
          <a:xfrm>
            <a:off x="3867912" y="1930936"/>
            <a:ext cx="3474720" cy="402336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44" name="Shape 44"/>
          <p:cNvSpPr txBox="1">
            <a:spLocks noGrp="1"/>
          </p:cNvSpPr>
          <p:nvPr>
            <p:ph type="body" idx="3"/>
          </p:nvPr>
        </p:nvSpPr>
        <p:spPr>
          <a:xfrm>
            <a:off x="7818463" y="1023586"/>
            <a:ext cx="3474720" cy="81317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accent1"/>
              </a:buClr>
              <a:buSzPct val="100000"/>
              <a:buFont typeface="Noto Sans Symbols"/>
              <a:buNone/>
              <a:defRPr sz="2000" b="1"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2000" b="1"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1800" b="1"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5" name="Shape 45"/>
          <p:cNvSpPr txBox="1">
            <a:spLocks noGrp="1"/>
          </p:cNvSpPr>
          <p:nvPr>
            <p:ph type="body" idx="4"/>
          </p:nvPr>
        </p:nvSpPr>
        <p:spPr>
          <a:xfrm>
            <a:off x="7818463" y="1930936"/>
            <a:ext cx="3474720" cy="402336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46" name="Shape 46"/>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47" name="Shape 47"/>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48" name="Shape 48"/>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52" name="Shape 52"/>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53" name="Shape 53"/>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6032" y="1143000"/>
            <a:ext cx="2834640" cy="23774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ct val="100000"/>
              <a:buFont typeface="Corbel"/>
              <a:buNone/>
              <a:defRPr sz="32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867912" y="868680"/>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61" name="Shape 61"/>
          <p:cNvSpPr txBox="1">
            <a:spLocks noGrp="1"/>
          </p:cNvSpPr>
          <p:nvPr>
            <p:ph type="body" idx="2"/>
          </p:nvPr>
        </p:nvSpPr>
        <p:spPr>
          <a:xfrm>
            <a:off x="256032" y="3494176"/>
            <a:ext cx="2834640" cy="2321990"/>
          </a:xfrm>
          <a:prstGeom prst="rect">
            <a:avLst/>
          </a:prstGeom>
          <a:noFill/>
          <a:ln>
            <a:noFill/>
          </a:ln>
        </p:spPr>
        <p:txBody>
          <a:bodyPr wrap="square" lIns="91425" tIns="91425" rIns="91425" bIns="91425" anchor="t" anchorCtr="0"/>
          <a:lstStyle>
            <a:lvl1pPr marL="0" marR="0" lvl="0" indent="0" algn="l" rtl="0">
              <a:lnSpc>
                <a:spcPct val="100000"/>
              </a:lnSpc>
              <a:spcBef>
                <a:spcPts val="1200"/>
              </a:spcBef>
              <a:buClr>
                <a:schemeClr val="accent1"/>
              </a:buClr>
              <a:buSzPct val="100000"/>
              <a:buFont typeface="Noto Sans Symbols"/>
              <a:buNone/>
              <a:defRPr sz="1400" b="0" i="0" u="none" strike="noStrike" cap="none">
                <a:solidFill>
                  <a:srgbClr val="FFFFFF"/>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12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10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2" name="Shape 62"/>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63" name="Shape 63"/>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64" name="Shape 64"/>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6032" y="1143000"/>
            <a:ext cx="2834640" cy="23774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ct val="100000"/>
              <a:buFont typeface="Corbel"/>
              <a:buNone/>
              <a:defRPr sz="32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3570644" y="767419"/>
            <a:ext cx="8115230" cy="5330952"/>
          </a:xfrm>
          <a:prstGeom prst="rect">
            <a:avLst/>
          </a:prstGeom>
          <a:solidFill>
            <a:srgbClr val="BFBFBF"/>
          </a:solidFill>
          <a:ln>
            <a:noFill/>
          </a:ln>
        </p:spPr>
        <p:txBody>
          <a:bodyPr wrap="square" lIns="91425" tIns="91425" rIns="91425" bIns="91425" anchor="t" anchorCtr="0"/>
          <a:lstStyle>
            <a:lvl1pPr marL="0" marR="0" lvl="0" indent="0" algn="l" rtl="0">
              <a:lnSpc>
                <a:spcPct val="90000"/>
              </a:lnSpc>
              <a:spcBef>
                <a:spcPts val="1200"/>
              </a:spcBef>
              <a:buClr>
                <a:schemeClr val="accent1"/>
              </a:buClr>
              <a:buSzPct val="100000"/>
              <a:buFont typeface="Noto Sans Symbols"/>
              <a:buNone/>
              <a:defRPr sz="3200" b="0"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28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24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Shape 68"/>
          <p:cNvSpPr txBox="1">
            <a:spLocks noGrp="1"/>
          </p:cNvSpPr>
          <p:nvPr>
            <p:ph type="body" idx="1"/>
          </p:nvPr>
        </p:nvSpPr>
        <p:spPr>
          <a:xfrm>
            <a:off x="256032" y="3493008"/>
            <a:ext cx="2834640" cy="2322576"/>
          </a:xfrm>
          <a:prstGeom prst="rect">
            <a:avLst/>
          </a:prstGeom>
          <a:noFill/>
          <a:ln>
            <a:noFill/>
          </a:ln>
        </p:spPr>
        <p:txBody>
          <a:bodyPr wrap="square" lIns="91425" tIns="91425" rIns="91425" bIns="91425" anchor="t" anchorCtr="0"/>
          <a:lstStyle>
            <a:lvl1pPr marL="0" marR="0" lvl="0" indent="0" algn="l" rtl="0">
              <a:lnSpc>
                <a:spcPct val="100000"/>
              </a:lnSpc>
              <a:spcBef>
                <a:spcPts val="1200"/>
              </a:spcBef>
              <a:buClr>
                <a:schemeClr val="accent1"/>
              </a:buClr>
              <a:buSzPct val="100000"/>
              <a:buFont typeface="Noto Sans Symbols"/>
              <a:buNone/>
              <a:defRPr sz="1400" b="0" i="0" u="none" strike="noStrike" cap="none">
                <a:solidFill>
                  <a:srgbClr val="FFFFFF"/>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ct val="100000"/>
              <a:buFont typeface="Noto Sans Symbols"/>
              <a:buNone/>
              <a:defRPr sz="12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ct val="100000"/>
              <a:buFont typeface="Noto Sans Symbols"/>
              <a:buNone/>
              <a:defRPr sz="10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ct val="1000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9" name="Shape 69"/>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70" name="Shape 70"/>
          <p:cNvSpPr txBox="1">
            <a:spLocks noGrp="1"/>
          </p:cNvSpPr>
          <p:nvPr>
            <p:ph type="ftr" idx="11"/>
          </p:nvPr>
        </p:nvSpPr>
        <p:spPr>
          <a:xfrm>
            <a:off x="3499101"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71" name="Shape 71"/>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a:solidFill>
                  <a:schemeClr val="accent1"/>
                </a:solidFill>
                <a:latin typeface="Corbel"/>
                <a:ea typeface="Corbel"/>
                <a:cs typeface="Corbel"/>
                <a:sym typeface="Corbel"/>
              </a:rPr>
              <a:t>‹#›</a:t>
            </a:fld>
            <a:endParaRPr lang="en-US" sz="1200" b="1">
              <a:solidFill>
                <a:schemeClr val="accen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1" y="758952"/>
            <a:ext cx="3443590" cy="5330952"/>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 name="Shape 7"/>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ct val="100000"/>
              <a:buFont typeface="Corbel"/>
              <a:buNone/>
              <a:defRPr sz="3600" b="0" i="0" u="none" strike="noStrike" cap="none">
                <a:solidFill>
                  <a:srgbClr val="FFFFFF"/>
                </a:solidFill>
                <a:latin typeface="Corbel"/>
                <a:ea typeface="Corbel"/>
                <a:cs typeface="Corbel"/>
                <a:sym typeface="Corbe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 name="Shape 8"/>
          <p:cNvSpPr/>
          <p:nvPr/>
        </p:nvSpPr>
        <p:spPr>
          <a:xfrm>
            <a:off x="11815864" y="758952"/>
            <a:ext cx="384048" cy="5330952"/>
          </a:xfrm>
          <a:prstGeom prst="rect">
            <a:avLst/>
          </a:prstGeom>
          <a:solidFill>
            <a:srgbClr val="C8C8C8">
              <a:alpha val="49803"/>
            </a:srgbClr>
          </a:solidFill>
          <a:ln>
            <a:noFill/>
          </a:ln>
        </p:spPr>
        <p:txBody>
          <a:bodyPr wrap="square" lIns="91425" tIns="91425" rIns="91425" bIns="91425" anchor="ctr" anchorCtr="0">
            <a:noAutofit/>
          </a:bodyPr>
          <a:lstStyle/>
          <a:p>
            <a:pPr lvl="0">
              <a:spcBef>
                <a:spcPts val="0"/>
              </a:spcBef>
              <a:buNone/>
            </a:pPr>
            <a:endParaRPr/>
          </a:p>
        </p:txBody>
      </p:sp>
      <p:sp>
        <p:nvSpPr>
          <p:cNvPr id="9" name="Shape 9"/>
          <p:cNvSpPr txBox="1">
            <a:spLocks noGrp="1"/>
          </p:cNvSpPr>
          <p:nvPr>
            <p:ph type="body" idx="1"/>
          </p:nvPr>
        </p:nvSpPr>
        <p:spPr>
          <a:xfrm>
            <a:off x="3869268" y="864108"/>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ct val="100000"/>
              <a:buFont typeface="Noto Sans Symbols"/>
              <a:buChar char="⚫"/>
              <a:defRPr sz="2000" b="0" i="0" u="none" strike="noStrike" cap="none">
                <a:solidFill>
                  <a:srgbClr val="595959"/>
                </a:solidFill>
                <a:latin typeface="Corbel"/>
                <a:ea typeface="Corbel"/>
                <a:cs typeface="Corbel"/>
                <a:sym typeface="Corbel"/>
              </a:defRPr>
            </a:lvl1pPr>
            <a:lvl2pPr marL="685800" marR="0" lvl="1" indent="-76200" algn="l" rtl="0">
              <a:lnSpc>
                <a:spcPct val="90000"/>
              </a:lnSpc>
              <a:spcBef>
                <a:spcPts val="250"/>
              </a:spcBef>
              <a:spcAft>
                <a:spcPts val="250"/>
              </a:spcAft>
              <a:buClr>
                <a:schemeClr val="accent1"/>
              </a:buClr>
              <a:buSzPct val="100000"/>
              <a:buFont typeface="Noto Sans Symbols"/>
              <a:buChar char="⚫"/>
              <a:defRPr sz="1800" b="0" i="0" u="none" strike="noStrike" cap="none">
                <a:solidFill>
                  <a:srgbClr val="595959"/>
                </a:solidFill>
                <a:latin typeface="Corbel"/>
                <a:ea typeface="Corbel"/>
                <a:cs typeface="Corbel"/>
                <a:sym typeface="Corbel"/>
              </a:defRPr>
            </a:lvl2pPr>
            <a:lvl3pPr marL="1143000" marR="0" lvl="2" indent="-88900" algn="l" rtl="0">
              <a:lnSpc>
                <a:spcPct val="90000"/>
              </a:lnSpc>
              <a:spcBef>
                <a:spcPts val="250"/>
              </a:spcBef>
              <a:spcAft>
                <a:spcPts val="250"/>
              </a:spcAft>
              <a:buClr>
                <a:schemeClr val="accent1"/>
              </a:buClr>
              <a:buSzPct val="100000"/>
              <a:buFont typeface="Noto Sans Symbols"/>
              <a:buChar char="⚫"/>
              <a:defRPr sz="1600" b="0" i="0" u="none" strike="noStrike" cap="none">
                <a:solidFill>
                  <a:srgbClr val="595959"/>
                </a:solidFill>
                <a:latin typeface="Corbel"/>
                <a:ea typeface="Corbel"/>
                <a:cs typeface="Corbel"/>
                <a:sym typeface="Corbel"/>
              </a:defRPr>
            </a:lvl3pPr>
            <a:lvl4pPr marL="1600200" marR="0" lvl="3"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4pPr>
            <a:lvl5pPr marL="2057400" marR="0" lvl="4" indent="-1016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ct val="1000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Shape 10"/>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1" name="Shape 11"/>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rgbClr val="7F7F7F"/>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2" name="Shape 12"/>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1" i="0" u="none" strike="noStrike" cap="none">
                <a:solidFill>
                  <a:schemeClr val="accent1"/>
                </a:solidFill>
                <a:latin typeface="Corbel"/>
                <a:ea typeface="Corbel"/>
                <a:cs typeface="Corbel"/>
                <a:sym typeface="Corbel"/>
              </a:rPr>
              <a:t>‹#›</a:t>
            </a:fld>
            <a:endParaRPr lang="en-US" sz="1200" b="1" i="0" u="none" strike="noStrike" cap="none">
              <a:solidFill>
                <a:schemeClr val="accent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069848" y="1298448"/>
            <a:ext cx="7315200" cy="3255264"/>
          </a:xfrm>
          <a:prstGeom prst="rect">
            <a:avLst/>
          </a:prstGeom>
          <a:noFill/>
          <a:ln>
            <a:noFill/>
          </a:ln>
        </p:spPr>
        <p:txBody>
          <a:bodyPr wrap="square" lIns="91425" tIns="45700" rIns="91425" bIns="45700" anchor="b" anchorCtr="0">
            <a:noAutofit/>
          </a:bodyPr>
          <a:lstStyle/>
          <a:p>
            <a:pPr marL="0" marR="0" lvl="0" indent="-337185" algn="l" rtl="0">
              <a:lnSpc>
                <a:spcPct val="90000"/>
              </a:lnSpc>
              <a:spcBef>
                <a:spcPts val="0"/>
              </a:spcBef>
              <a:buClr>
                <a:srgbClr val="FFFFFF"/>
              </a:buClr>
              <a:buSzPct val="100188"/>
              <a:buFont typeface="Corbel"/>
              <a:buNone/>
            </a:pPr>
            <a:br>
              <a:rPr lang="en-US" sz="5310" b="0" i="0" u="none" strike="noStrike" cap="none">
                <a:solidFill>
                  <a:srgbClr val="FFFFFF"/>
                </a:solidFill>
                <a:latin typeface="Corbel"/>
                <a:ea typeface="Corbel"/>
                <a:cs typeface="Corbel"/>
                <a:sym typeface="Corbel"/>
              </a:rPr>
            </a:br>
            <a:br>
              <a:rPr lang="en-US" sz="5310" b="0" i="0" u="none" strike="noStrike" cap="none">
                <a:solidFill>
                  <a:srgbClr val="FFFFFF"/>
                </a:solidFill>
                <a:latin typeface="Corbel"/>
                <a:ea typeface="Corbel"/>
                <a:cs typeface="Corbel"/>
                <a:sym typeface="Corbel"/>
              </a:rPr>
            </a:br>
            <a:r>
              <a:rPr lang="en-US" sz="5310" b="0" i="0" u="none" strike="noStrike" cap="none">
                <a:solidFill>
                  <a:srgbClr val="FFFFFF"/>
                </a:solidFill>
                <a:latin typeface="Corbel"/>
                <a:ea typeface="Corbel"/>
                <a:cs typeface="Corbel"/>
                <a:sym typeface="Corbel"/>
              </a:rPr>
              <a:t>Multiple Linear Regression Analysis of the Demand for Beef in the United States</a:t>
            </a:r>
          </a:p>
        </p:txBody>
      </p:sp>
      <p:sp>
        <p:nvSpPr>
          <p:cNvPr id="164" name="Shape 164"/>
          <p:cNvSpPr txBox="1">
            <a:spLocks noGrp="1"/>
          </p:cNvSpPr>
          <p:nvPr>
            <p:ph type="subTitle" idx="1"/>
          </p:nvPr>
        </p:nvSpPr>
        <p:spPr>
          <a:xfrm>
            <a:off x="1100015" y="4670246"/>
            <a:ext cx="7315200" cy="914400"/>
          </a:xfrm>
          <a:prstGeom prst="rect">
            <a:avLst/>
          </a:prstGeom>
          <a:noFill/>
          <a:ln>
            <a:noFill/>
          </a:ln>
        </p:spPr>
        <p:txBody>
          <a:bodyPr wrap="square" lIns="91425" tIns="45700" rIns="91425" bIns="45700" anchor="t" anchorCtr="0">
            <a:noAutofit/>
          </a:bodyPr>
          <a:lstStyle/>
          <a:p>
            <a:pPr marL="0" marR="0" lvl="0" indent="-139700" algn="l" rtl="0">
              <a:lnSpc>
                <a:spcPct val="90000"/>
              </a:lnSpc>
              <a:spcBef>
                <a:spcPts val="0"/>
              </a:spcBef>
              <a:spcAft>
                <a:spcPts val="0"/>
              </a:spcAft>
              <a:buClr>
                <a:schemeClr val="accent1"/>
              </a:buClr>
              <a:buSzPct val="100000"/>
              <a:buFont typeface="Noto Sans Symbols"/>
              <a:buNone/>
            </a:pPr>
            <a:endParaRPr sz="2200" b="0" i="0" u="none" strike="noStrike" cap="none">
              <a:solidFill>
                <a:srgbClr val="D7F0F6"/>
              </a:solidFill>
              <a:latin typeface="Corbel"/>
              <a:ea typeface="Corbel"/>
              <a:cs typeface="Corbel"/>
              <a:sym typeface="Corbel"/>
            </a:endParaRPr>
          </a:p>
          <a:p>
            <a:pPr marL="0" marR="0" lvl="0" indent="-139700" algn="l" rtl="0">
              <a:lnSpc>
                <a:spcPct val="90000"/>
              </a:lnSpc>
              <a:spcBef>
                <a:spcPts val="1200"/>
              </a:spcBef>
              <a:buClr>
                <a:schemeClr val="accent1"/>
              </a:buClr>
              <a:buSzPct val="100000"/>
              <a:buFont typeface="Noto Sans Symbols"/>
              <a:buNone/>
            </a:pPr>
            <a:r>
              <a:rPr lang="en-US" sz="2200" b="0" i="0" u="none" strike="noStrike" cap="none">
                <a:solidFill>
                  <a:srgbClr val="D7F0F6"/>
                </a:solidFill>
                <a:latin typeface="Corbel"/>
                <a:ea typeface="Corbel"/>
                <a:cs typeface="Corbel"/>
                <a:sym typeface="Corbel"/>
              </a:rPr>
              <a:t>Michael Streyle, Matt Foundos, Carly Mester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rgbClr val="C00000"/>
              </a:buClr>
              <a:buSzPct val="100000"/>
              <a:buFont typeface="Calibri"/>
              <a:buNone/>
            </a:pPr>
            <a:r>
              <a:rPr lang="en-US" sz="4400" b="0" i="0" u="none" strike="noStrike" cap="none" dirty="0">
                <a:solidFill>
                  <a:schemeClr val="bg2"/>
                </a:solidFill>
                <a:latin typeface="Calibri"/>
                <a:ea typeface="Calibri"/>
                <a:cs typeface="Calibri"/>
                <a:sym typeface="Calibri"/>
              </a:rPr>
              <a:t>Final Model</a:t>
            </a:r>
          </a:p>
        </p:txBody>
      </p:sp>
      <p:sp>
        <p:nvSpPr>
          <p:cNvPr id="227" name="Shape 227"/>
          <p:cNvSpPr txBox="1">
            <a:spLocks noGrp="1"/>
          </p:cNvSpPr>
          <p:nvPr>
            <p:ph type="body" idx="1"/>
          </p:nvPr>
        </p:nvSpPr>
        <p:spPr>
          <a:xfrm>
            <a:off x="522988" y="1531931"/>
            <a:ext cx="5301343"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Residual and Influence analysis</a:t>
            </a:r>
          </a:p>
          <a:p>
            <a:pPr marL="685800" marR="0" lvl="1" indent="-228600" algn="l" rtl="0">
              <a:lnSpc>
                <a:spcPct val="90000"/>
              </a:lnSpc>
              <a:spcBef>
                <a:spcPts val="5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No obvious patterns</a:t>
            </a:r>
          </a:p>
          <a:p>
            <a:pPr marL="685800" marR="0" lvl="1" indent="-228600" algn="l" rtl="0">
              <a:lnSpc>
                <a:spcPct val="90000"/>
              </a:lnSpc>
              <a:spcBef>
                <a:spcPts val="5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Decently constant variance but not perfect</a:t>
            </a:r>
          </a:p>
          <a:p>
            <a:pPr marL="685800" marR="0" lvl="1" indent="-228600" algn="l" rtl="0">
              <a:lnSpc>
                <a:spcPct val="90000"/>
              </a:lnSpc>
              <a:spcBef>
                <a:spcPts val="5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Distribution close to normal</a:t>
            </a:r>
          </a:p>
          <a:p>
            <a:pPr marL="685800" marR="0" lvl="1" indent="-228600" algn="l" rtl="0">
              <a:lnSpc>
                <a:spcPct val="90000"/>
              </a:lnSpc>
              <a:spcBef>
                <a:spcPts val="500"/>
              </a:spcBef>
              <a:buClr>
                <a:schemeClr val="dk1"/>
              </a:buClr>
              <a:buSzPct val="100000"/>
              <a:buFont typeface="Arial"/>
              <a:buChar char="•"/>
            </a:pPr>
            <a:r>
              <a:rPr lang="en-US" sz="2400" b="0" i="0" u="none" strike="noStrike" cap="none" dirty="0">
                <a:solidFill>
                  <a:schemeClr val="tx1"/>
                </a:solidFill>
                <a:latin typeface="Calibri"/>
                <a:ea typeface="Calibri"/>
                <a:cs typeface="Calibri"/>
                <a:sym typeface="Calibri"/>
              </a:rPr>
              <a:t>Some points hav</a:t>
            </a:r>
            <a:r>
              <a:rPr lang="en-US" dirty="0">
                <a:solidFill>
                  <a:schemeClr val="tx1"/>
                </a:solidFill>
              </a:rPr>
              <a:t>e high leverage but none of them go past cook’s distance, so removal will not affect the model</a:t>
            </a:r>
            <a:endParaRPr lang="en-US" sz="2400" b="0" i="0" u="none" strike="noStrike" cap="none" dirty="0">
              <a:solidFill>
                <a:schemeClr val="tx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F8A4114F-05C8-47A3-8390-93B74CD25290}"/>
              </a:ext>
            </a:extLst>
          </p:cNvPr>
          <p:cNvPicPr>
            <a:picLocks noChangeAspect="1"/>
          </p:cNvPicPr>
          <p:nvPr/>
        </p:nvPicPr>
        <p:blipFill>
          <a:blip r:embed="rId3"/>
          <a:stretch>
            <a:fillRect/>
          </a:stretch>
        </p:blipFill>
        <p:spPr>
          <a:xfrm>
            <a:off x="5824331" y="637582"/>
            <a:ext cx="5219700" cy="3070018"/>
          </a:xfrm>
          <a:prstGeom prst="rect">
            <a:avLst/>
          </a:prstGeom>
        </p:spPr>
      </p:pic>
      <p:pic>
        <p:nvPicPr>
          <p:cNvPr id="3" name="Picture 2">
            <a:extLst>
              <a:ext uri="{FF2B5EF4-FFF2-40B4-BE49-F238E27FC236}">
                <a16:creationId xmlns:a16="http://schemas.microsoft.com/office/drawing/2014/main" id="{B184C707-203D-4473-8533-1B0276ECE154}"/>
              </a:ext>
            </a:extLst>
          </p:cNvPr>
          <p:cNvPicPr>
            <a:picLocks noChangeAspect="1"/>
          </p:cNvPicPr>
          <p:nvPr/>
        </p:nvPicPr>
        <p:blipFill>
          <a:blip r:embed="rId4"/>
          <a:stretch>
            <a:fillRect/>
          </a:stretch>
        </p:blipFill>
        <p:spPr>
          <a:xfrm>
            <a:off x="6008917" y="3412447"/>
            <a:ext cx="5344883" cy="30309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rgbClr val="C00000"/>
              </a:buClr>
              <a:buSzPct val="100000"/>
              <a:buFont typeface="Calibri"/>
              <a:buNone/>
            </a:pPr>
            <a:r>
              <a:rPr lang="en-US" sz="4400" b="0" i="0" u="none" strike="noStrike" cap="none" dirty="0">
                <a:solidFill>
                  <a:srgbClr val="C00000"/>
                </a:solidFill>
                <a:latin typeface="Calibri"/>
                <a:ea typeface="Calibri"/>
                <a:cs typeface="Calibri"/>
                <a:sym typeface="Calibri"/>
              </a:rPr>
              <a:t>Final Model – Interaction Effects</a:t>
            </a:r>
          </a:p>
        </p:txBody>
      </p:sp>
      <p:pic>
        <p:nvPicPr>
          <p:cNvPr id="236" name="Shape 236"/>
          <p:cNvPicPr preferRelativeResize="0"/>
          <p:nvPr/>
        </p:nvPicPr>
        <p:blipFill rotWithShape="1">
          <a:blip r:embed="rId3">
            <a:alphaModFix/>
          </a:blip>
          <a:srcRect/>
          <a:stretch/>
        </p:blipFill>
        <p:spPr>
          <a:xfrm>
            <a:off x="106878" y="2030686"/>
            <a:ext cx="5536904" cy="3489949"/>
          </a:xfrm>
          <a:prstGeom prst="rect">
            <a:avLst/>
          </a:prstGeom>
          <a:noFill/>
          <a:ln>
            <a:noFill/>
          </a:ln>
        </p:spPr>
      </p:pic>
      <p:sp>
        <p:nvSpPr>
          <p:cNvPr id="237" name="Shape 237"/>
          <p:cNvSpPr txBox="1"/>
          <p:nvPr/>
        </p:nvSpPr>
        <p:spPr>
          <a:xfrm>
            <a:off x="475013" y="1888177"/>
            <a:ext cx="3535263"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Log MPG vs Horsepower by Weight</a:t>
            </a:r>
          </a:p>
        </p:txBody>
      </p:sp>
      <p:sp>
        <p:nvSpPr>
          <p:cNvPr id="238" name="Shape 238"/>
          <p:cNvSpPr txBox="1"/>
          <p:nvPr/>
        </p:nvSpPr>
        <p:spPr>
          <a:xfrm>
            <a:off x="475013" y="5522031"/>
            <a:ext cx="4417621" cy="92333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The Log MPG vs Horsepower slope is steeper for lighter weight cars, and not as steep for heavier cars (p &lt; 0.0001).</a:t>
            </a:r>
          </a:p>
        </p:txBody>
      </p:sp>
      <p:sp>
        <p:nvSpPr>
          <p:cNvPr id="239" name="Shape 239"/>
          <p:cNvSpPr txBox="1"/>
          <p:nvPr/>
        </p:nvSpPr>
        <p:spPr>
          <a:xfrm>
            <a:off x="6020791" y="5020389"/>
            <a:ext cx="2695698" cy="147732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The Log MPG vs Horsepower slope is steeper for newer cars, and not as steep for older cars (p = 0.0007)</a:t>
            </a:r>
          </a:p>
        </p:txBody>
      </p:sp>
      <p:pic>
        <p:nvPicPr>
          <p:cNvPr id="240" name="Shape 240"/>
          <p:cNvPicPr preferRelativeResize="0"/>
          <p:nvPr/>
        </p:nvPicPr>
        <p:blipFill rotWithShape="1">
          <a:blip r:embed="rId4">
            <a:alphaModFix/>
          </a:blip>
          <a:srcRect/>
          <a:stretch/>
        </p:blipFill>
        <p:spPr>
          <a:xfrm>
            <a:off x="5756563" y="1816927"/>
            <a:ext cx="6215679" cy="3130959"/>
          </a:xfrm>
          <a:prstGeom prst="rect">
            <a:avLst/>
          </a:prstGeom>
          <a:noFill/>
          <a:ln>
            <a:noFill/>
          </a:ln>
        </p:spPr>
      </p:pic>
      <p:sp>
        <p:nvSpPr>
          <p:cNvPr id="241" name="Shape 241"/>
          <p:cNvSpPr txBox="1"/>
          <p:nvPr/>
        </p:nvSpPr>
        <p:spPr>
          <a:xfrm>
            <a:off x="9189524" y="5020388"/>
            <a:ext cx="2695698" cy="175432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The Log MPG vs Weight slope is slightly steeper for newer cars, and not as steep for older cars.  This interaction effect is less significant (p = 0.02).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rgbClr val="C00000"/>
              </a:buClr>
              <a:buSzPct val="100000"/>
              <a:buFont typeface="Calibri"/>
              <a:buNone/>
            </a:pPr>
            <a:r>
              <a:rPr lang="en-US" sz="4400" b="0" i="0" u="none" strike="noStrike" cap="none" dirty="0">
                <a:solidFill>
                  <a:srgbClr val="C00000"/>
                </a:solidFill>
                <a:latin typeface="Calibri"/>
                <a:ea typeface="Calibri"/>
                <a:cs typeface="Calibri"/>
                <a:sym typeface="Calibri"/>
              </a:rPr>
              <a:t>Example Predictions Using myfit4 vs step.int</a:t>
            </a:r>
          </a:p>
        </p:txBody>
      </p:sp>
      <p:sp>
        <p:nvSpPr>
          <p:cNvPr id="247" name="Shape 247"/>
          <p:cNvSpPr txBox="1">
            <a:spLocks noGrp="1"/>
          </p:cNvSpPr>
          <p:nvPr>
            <p:ph type="body" idx="1"/>
          </p:nvPr>
        </p:nvSpPr>
        <p:spPr>
          <a:xfrm>
            <a:off x="838200" y="1344833"/>
            <a:ext cx="10515600" cy="227135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1000"/>
              </a:spcBef>
              <a:buClr>
                <a:schemeClr val="dk1"/>
              </a:buClr>
              <a:buSzPct val="100000"/>
              <a:buFont typeface="Arial"/>
              <a:buNone/>
            </a:pPr>
            <a:r>
              <a:rPr lang="en-US" sz="2000" b="0" i="0" u="none" strike="noStrike" cap="none" dirty="0">
                <a:solidFill>
                  <a:schemeClr val="dk1"/>
                </a:solidFill>
                <a:latin typeface="Calibri"/>
                <a:ea typeface="Calibri"/>
                <a:cs typeface="Calibri"/>
                <a:sym typeface="Calibri"/>
              </a:rPr>
              <a:t>With prediction level set at 95%, the following are some predictions.</a:t>
            </a:r>
            <a:endParaRPr sz="2000" b="0" i="0" u="none" strike="noStrike" cap="none"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ADBC1C15-43F3-4F48-A787-85DEAFE96B47}"/>
              </a:ext>
            </a:extLst>
          </p:cNvPr>
          <p:cNvPicPr>
            <a:picLocks noChangeAspect="1"/>
          </p:cNvPicPr>
          <p:nvPr/>
        </p:nvPicPr>
        <p:blipFill>
          <a:blip r:embed="rId3"/>
          <a:stretch>
            <a:fillRect/>
          </a:stretch>
        </p:blipFill>
        <p:spPr>
          <a:xfrm>
            <a:off x="838199" y="1766599"/>
            <a:ext cx="10303565" cy="506132"/>
          </a:xfrm>
          <a:prstGeom prst="rect">
            <a:avLst/>
          </a:prstGeom>
        </p:spPr>
      </p:pic>
      <p:pic>
        <p:nvPicPr>
          <p:cNvPr id="3" name="Picture 2">
            <a:extLst>
              <a:ext uri="{FF2B5EF4-FFF2-40B4-BE49-F238E27FC236}">
                <a16:creationId xmlns:a16="http://schemas.microsoft.com/office/drawing/2014/main" id="{F9095CC3-5AF4-4D78-A250-892EC2074CE2}"/>
              </a:ext>
            </a:extLst>
          </p:cNvPr>
          <p:cNvPicPr>
            <a:picLocks noChangeAspect="1"/>
          </p:cNvPicPr>
          <p:nvPr/>
        </p:nvPicPr>
        <p:blipFill>
          <a:blip r:embed="rId4"/>
          <a:stretch>
            <a:fillRect/>
          </a:stretch>
        </p:blipFill>
        <p:spPr>
          <a:xfrm>
            <a:off x="838200" y="2307116"/>
            <a:ext cx="9508435" cy="491400"/>
          </a:xfrm>
          <a:prstGeom prst="rect">
            <a:avLst/>
          </a:prstGeom>
        </p:spPr>
      </p:pic>
      <p:pic>
        <p:nvPicPr>
          <p:cNvPr id="4" name="Picture 3">
            <a:extLst>
              <a:ext uri="{FF2B5EF4-FFF2-40B4-BE49-F238E27FC236}">
                <a16:creationId xmlns:a16="http://schemas.microsoft.com/office/drawing/2014/main" id="{350842E6-F2A9-47C9-A108-626FCBBD4023}"/>
              </a:ext>
            </a:extLst>
          </p:cNvPr>
          <p:cNvPicPr>
            <a:picLocks noChangeAspect="1"/>
          </p:cNvPicPr>
          <p:nvPr/>
        </p:nvPicPr>
        <p:blipFill>
          <a:blip r:embed="rId5"/>
          <a:stretch>
            <a:fillRect/>
          </a:stretch>
        </p:blipFill>
        <p:spPr>
          <a:xfrm>
            <a:off x="838199" y="2072748"/>
            <a:ext cx="10303565" cy="506132"/>
          </a:xfrm>
          <a:prstGeom prst="rect">
            <a:avLst/>
          </a:prstGeom>
        </p:spPr>
      </p:pic>
      <p:pic>
        <p:nvPicPr>
          <p:cNvPr id="5" name="Picture 4">
            <a:extLst>
              <a:ext uri="{FF2B5EF4-FFF2-40B4-BE49-F238E27FC236}">
                <a16:creationId xmlns:a16="http://schemas.microsoft.com/office/drawing/2014/main" id="{B4E83948-89B3-47B9-AF54-614E5EA5A273}"/>
              </a:ext>
            </a:extLst>
          </p:cNvPr>
          <p:cNvPicPr>
            <a:picLocks noChangeAspect="1"/>
          </p:cNvPicPr>
          <p:nvPr/>
        </p:nvPicPr>
        <p:blipFill>
          <a:blip r:embed="rId6"/>
          <a:stretch>
            <a:fillRect/>
          </a:stretch>
        </p:blipFill>
        <p:spPr>
          <a:xfrm>
            <a:off x="838200" y="2827051"/>
            <a:ext cx="9111780" cy="447589"/>
          </a:xfrm>
          <a:prstGeom prst="rect">
            <a:avLst/>
          </a:prstGeom>
        </p:spPr>
      </p:pic>
      <p:pic>
        <p:nvPicPr>
          <p:cNvPr id="6" name="Picture 5">
            <a:extLst>
              <a:ext uri="{FF2B5EF4-FFF2-40B4-BE49-F238E27FC236}">
                <a16:creationId xmlns:a16="http://schemas.microsoft.com/office/drawing/2014/main" id="{90FB36D6-581C-499B-B43C-0F022F648597}"/>
              </a:ext>
            </a:extLst>
          </p:cNvPr>
          <p:cNvPicPr>
            <a:picLocks noChangeAspect="1"/>
          </p:cNvPicPr>
          <p:nvPr/>
        </p:nvPicPr>
        <p:blipFill>
          <a:blip r:embed="rId7"/>
          <a:stretch>
            <a:fillRect/>
          </a:stretch>
        </p:blipFill>
        <p:spPr>
          <a:xfrm>
            <a:off x="838199" y="3101183"/>
            <a:ext cx="9597888" cy="471467"/>
          </a:xfrm>
          <a:prstGeom prst="rect">
            <a:avLst/>
          </a:prstGeom>
        </p:spPr>
      </p:pic>
      <p:pic>
        <p:nvPicPr>
          <p:cNvPr id="7" name="Picture 6">
            <a:extLst>
              <a:ext uri="{FF2B5EF4-FFF2-40B4-BE49-F238E27FC236}">
                <a16:creationId xmlns:a16="http://schemas.microsoft.com/office/drawing/2014/main" id="{581064CC-1205-4DF0-825B-76AD46408EA2}"/>
              </a:ext>
            </a:extLst>
          </p:cNvPr>
          <p:cNvPicPr>
            <a:picLocks noChangeAspect="1"/>
          </p:cNvPicPr>
          <p:nvPr/>
        </p:nvPicPr>
        <p:blipFill>
          <a:blip r:embed="rId8"/>
          <a:stretch>
            <a:fillRect/>
          </a:stretch>
        </p:blipFill>
        <p:spPr>
          <a:xfrm>
            <a:off x="838201" y="3377268"/>
            <a:ext cx="9111780" cy="470901"/>
          </a:xfrm>
          <a:prstGeom prst="rect">
            <a:avLst/>
          </a:prstGeom>
        </p:spPr>
      </p:pic>
      <p:pic>
        <p:nvPicPr>
          <p:cNvPr id="8" name="Picture 7">
            <a:extLst>
              <a:ext uri="{FF2B5EF4-FFF2-40B4-BE49-F238E27FC236}">
                <a16:creationId xmlns:a16="http://schemas.microsoft.com/office/drawing/2014/main" id="{E8251D07-8D7C-4CC4-A409-D46F18F6203C}"/>
              </a:ext>
            </a:extLst>
          </p:cNvPr>
          <p:cNvPicPr>
            <a:picLocks noChangeAspect="1"/>
          </p:cNvPicPr>
          <p:nvPr/>
        </p:nvPicPr>
        <p:blipFill>
          <a:blip r:embed="rId9"/>
          <a:stretch>
            <a:fillRect/>
          </a:stretch>
        </p:blipFill>
        <p:spPr>
          <a:xfrm>
            <a:off x="838199" y="3718819"/>
            <a:ext cx="8464827" cy="3096914"/>
          </a:xfrm>
          <a:prstGeom prst="rect">
            <a:avLst/>
          </a:prstGeom>
        </p:spPr>
      </p:pic>
      <p:sp>
        <p:nvSpPr>
          <p:cNvPr id="9" name="TextBox 8">
            <a:extLst>
              <a:ext uri="{FF2B5EF4-FFF2-40B4-BE49-F238E27FC236}">
                <a16:creationId xmlns:a16="http://schemas.microsoft.com/office/drawing/2014/main" id="{F9AC6D4A-D394-4137-8CFF-2A6741091802}"/>
              </a:ext>
            </a:extLst>
          </p:cNvPr>
          <p:cNvSpPr txBox="1"/>
          <p:nvPr/>
        </p:nvSpPr>
        <p:spPr>
          <a:xfrm>
            <a:off x="4141303" y="4792195"/>
            <a:ext cx="3697356" cy="307777"/>
          </a:xfrm>
          <a:prstGeom prst="rect">
            <a:avLst/>
          </a:prstGeom>
          <a:noFill/>
        </p:spPr>
        <p:txBody>
          <a:bodyPr wrap="square" rtlCol="0">
            <a:spAutoFit/>
          </a:bodyPr>
          <a:lstStyle/>
          <a:p>
            <a:r>
              <a:rPr lang="en-US" dirty="0">
                <a:solidFill>
                  <a:srgbClr val="FF0000"/>
                </a:solidFill>
              </a:rPr>
              <a:t>Difference using step.int</a:t>
            </a:r>
          </a:p>
        </p:txBody>
      </p:sp>
      <p:sp>
        <p:nvSpPr>
          <p:cNvPr id="10" name="Rectangle 9">
            <a:extLst>
              <a:ext uri="{FF2B5EF4-FFF2-40B4-BE49-F238E27FC236}">
                <a16:creationId xmlns:a16="http://schemas.microsoft.com/office/drawing/2014/main" id="{ACD244DA-B0B3-4201-807E-475751625A65}"/>
              </a:ext>
            </a:extLst>
          </p:cNvPr>
          <p:cNvSpPr/>
          <p:nvPr/>
        </p:nvSpPr>
        <p:spPr>
          <a:xfrm>
            <a:off x="4141303" y="6336364"/>
            <a:ext cx="2005677" cy="307777"/>
          </a:xfrm>
          <a:prstGeom prst="rect">
            <a:avLst/>
          </a:prstGeom>
        </p:spPr>
        <p:txBody>
          <a:bodyPr wrap="none">
            <a:spAutoFit/>
          </a:bodyPr>
          <a:lstStyle/>
          <a:p>
            <a:r>
              <a:rPr lang="en-US" dirty="0">
                <a:solidFill>
                  <a:srgbClr val="FF0000"/>
                </a:solidFill>
              </a:rPr>
              <a:t>Difference using myfit4</a:t>
            </a:r>
          </a:p>
        </p:txBody>
      </p:sp>
      <p:sp>
        <p:nvSpPr>
          <p:cNvPr id="11" name="Arrow: Left 10">
            <a:extLst>
              <a:ext uri="{FF2B5EF4-FFF2-40B4-BE49-F238E27FC236}">
                <a16:creationId xmlns:a16="http://schemas.microsoft.com/office/drawing/2014/main" id="{B364C430-4063-4DC7-ACB0-3E90F5E00938}"/>
              </a:ext>
            </a:extLst>
          </p:cNvPr>
          <p:cNvSpPr/>
          <p:nvPr/>
        </p:nvSpPr>
        <p:spPr>
          <a:xfrm>
            <a:off x="2796208" y="4759221"/>
            <a:ext cx="894522" cy="3279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8929C275-8611-48EA-A4FA-965158A6EAB3}"/>
              </a:ext>
            </a:extLst>
          </p:cNvPr>
          <p:cNvSpPr/>
          <p:nvPr/>
        </p:nvSpPr>
        <p:spPr>
          <a:xfrm>
            <a:off x="2796208" y="6326256"/>
            <a:ext cx="894522" cy="3279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accent1"/>
              </a:buClr>
              <a:buSzPct val="100000"/>
              <a:buFont typeface="Calibri"/>
              <a:buNone/>
            </a:pPr>
            <a:r>
              <a:rPr lang="en-US" sz="4400" b="0" i="0" u="none" strike="noStrike" cap="none">
                <a:solidFill>
                  <a:schemeClr val="accent1"/>
                </a:solidFill>
                <a:latin typeface="Calibri"/>
                <a:ea typeface="Calibri"/>
                <a:cs typeface="Calibri"/>
                <a:sym typeface="Calibri"/>
              </a:rPr>
              <a:t>Predicting Beef Consumption, 1965-2000</a:t>
            </a:r>
          </a:p>
        </p:txBody>
      </p:sp>
      <p:sp>
        <p:nvSpPr>
          <p:cNvPr id="170" name="Shape 170"/>
          <p:cNvSpPr txBox="1">
            <a:spLocks noGrp="1"/>
          </p:cNvSpPr>
          <p:nvPr>
            <p:ph type="body" idx="1"/>
          </p:nvPr>
        </p:nvSpPr>
        <p:spPr>
          <a:xfrm>
            <a:off x="838200" y="1825625"/>
            <a:ext cx="10515600"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Using a data set of Beef Consumption from 1965 to 2000, our objective was to create a model that we could use to predict the demand of beef</a:t>
            </a:r>
          </a:p>
          <a:p>
            <a:pPr marL="228600" marR="0" lvl="0" indent="-228600" algn="l" rtl="0">
              <a:lnSpc>
                <a:spcPct val="90000"/>
              </a:lnSpc>
              <a:spcBef>
                <a:spcPts val="100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The research questions we would like to answer from these data are as follows</a:t>
            </a:r>
          </a:p>
          <a:p>
            <a:pPr marL="685800" marR="0" lvl="1" indent="-228600" algn="l" rtl="0">
              <a:lnSpc>
                <a:spcPct val="90000"/>
              </a:lnSpc>
              <a:spcBef>
                <a:spcPts val="5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What are the most influential variables when trying to predict beef demand?</a:t>
            </a:r>
          </a:p>
          <a:p>
            <a:pPr marL="685800" marR="0" lvl="1" indent="-228600" algn="l" rtl="0">
              <a:lnSpc>
                <a:spcPct val="90000"/>
              </a:lnSpc>
              <a:spcBef>
                <a:spcPts val="5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How precise are our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accent1"/>
              </a:buClr>
              <a:buSzPct val="100000"/>
              <a:buFont typeface="Calibri"/>
              <a:buNone/>
            </a:pPr>
            <a:r>
              <a:rPr lang="en-US" sz="4400" b="0" i="0" u="none" strike="noStrike" cap="none">
                <a:solidFill>
                  <a:schemeClr val="accent1"/>
                </a:solidFill>
                <a:latin typeface="Calibri"/>
                <a:ea typeface="Calibri"/>
                <a:cs typeface="Calibri"/>
                <a:sym typeface="Calibri"/>
              </a:rPr>
              <a:t>Response and Predictor Variables</a:t>
            </a:r>
          </a:p>
        </p:txBody>
      </p:sp>
      <p:sp>
        <p:nvSpPr>
          <p:cNvPr id="176" name="Shape 176"/>
          <p:cNvSpPr txBox="1">
            <a:spLocks noGrp="1"/>
          </p:cNvSpPr>
          <p:nvPr>
            <p:ph type="body" idx="1"/>
          </p:nvPr>
        </p:nvSpPr>
        <p:spPr>
          <a:xfrm>
            <a:off x="603315" y="1366887"/>
            <a:ext cx="10750485" cy="4832031"/>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Response variable</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Beef Consumption – per capita in pounds</a:t>
            </a:r>
          </a:p>
          <a:p>
            <a:pPr marL="228600" marR="0" lvl="0" indent="-228600" algn="l" rtl="0">
              <a:lnSpc>
                <a:spcPct val="120000"/>
              </a:lnSpc>
              <a:spcBef>
                <a:spcPts val="10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Predictor variables in the data set were</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Year: calendar year</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ChickPrice</a:t>
            </a:r>
            <a:r>
              <a:rPr lang="en-US" sz="1500" b="0" i="0" u="none" strike="noStrike" cap="none" dirty="0">
                <a:solidFill>
                  <a:schemeClr val="dk1"/>
                </a:solidFill>
                <a:latin typeface="Calibri"/>
                <a:ea typeface="Calibri"/>
                <a:cs typeface="Calibri"/>
                <a:sym typeface="Calibri"/>
              </a:rPr>
              <a:t>: Chicken Retail Price in cents per pound</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BeefPrice: Beef Retail Price in cents per pound</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CPI: Consumer Price Index (CPI) for food</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DPI: Disposable Personal Income per capita in dollars  </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RealChickPrice</a:t>
            </a:r>
            <a:r>
              <a:rPr lang="en-US" sz="1500" b="0" i="0" u="none" strike="noStrike" cap="none" dirty="0">
                <a:solidFill>
                  <a:schemeClr val="dk1"/>
                </a:solidFill>
                <a:latin typeface="Calibri"/>
                <a:ea typeface="Calibri"/>
                <a:cs typeface="Calibri"/>
                <a:sym typeface="Calibri"/>
              </a:rPr>
              <a:t>: Inflation-adjusted Chicken Retail Price in cents per pound</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RealBeefPrice</a:t>
            </a:r>
            <a:r>
              <a:rPr lang="en-US" sz="1500" b="0" i="0" u="none" strike="noStrike" cap="none" dirty="0">
                <a:solidFill>
                  <a:schemeClr val="dk1"/>
                </a:solidFill>
                <a:latin typeface="Calibri"/>
                <a:ea typeface="Calibri"/>
                <a:cs typeface="Calibri"/>
                <a:sym typeface="Calibri"/>
              </a:rPr>
              <a:t>: Inflation-adjusted Beef Retail Price in cents per pound</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RealDPI</a:t>
            </a:r>
            <a:r>
              <a:rPr lang="en-US" sz="1500" b="0" i="0" u="none" strike="noStrike" cap="none" dirty="0">
                <a:solidFill>
                  <a:schemeClr val="dk1"/>
                </a:solidFill>
                <a:latin typeface="Calibri"/>
                <a:ea typeface="Calibri"/>
                <a:cs typeface="Calibri"/>
                <a:sym typeface="Calibri"/>
              </a:rPr>
              <a:t>: Inflation-adjusted Disposable Personal Income per capita in dollars  </a:t>
            </a:r>
          </a:p>
          <a:p>
            <a:pPr marL="685800" marR="0" lvl="1" indent="-228600" algn="l" rtl="0">
              <a:lnSpc>
                <a:spcPct val="120000"/>
              </a:lnSpc>
              <a:spcBef>
                <a:spcPts val="500"/>
              </a:spcBef>
              <a:spcAft>
                <a:spcPts val="0"/>
              </a:spcAft>
              <a:buClr>
                <a:schemeClr val="dk1"/>
              </a:buClr>
              <a:buSzPct val="100000"/>
              <a:buFont typeface="Arial"/>
              <a:buChar char="•"/>
            </a:pPr>
            <a:r>
              <a:rPr lang="en-US" sz="1500" b="0" i="0" u="none" strike="noStrike" cap="none" dirty="0">
                <a:solidFill>
                  <a:schemeClr val="dk1"/>
                </a:solidFill>
                <a:latin typeface="Calibri"/>
                <a:ea typeface="Calibri"/>
                <a:cs typeface="Calibri"/>
                <a:sym typeface="Calibri"/>
              </a:rPr>
              <a:t>(RDPI-Mean)^</a:t>
            </a:r>
            <a:r>
              <a:rPr lang="en-US" sz="1500" b="0" i="0" u="none" strike="noStrike" cap="none" dirty="0" err="1">
                <a:solidFill>
                  <a:schemeClr val="dk1"/>
                </a:solidFill>
                <a:latin typeface="Calibri"/>
                <a:ea typeface="Calibri"/>
                <a:cs typeface="Calibri"/>
                <a:sym typeface="Calibri"/>
              </a:rPr>
              <a:t>sq</a:t>
            </a:r>
            <a:r>
              <a:rPr lang="en-US" sz="1500" b="0" i="0" u="none" strike="noStrike" cap="none" dirty="0">
                <a:solidFill>
                  <a:schemeClr val="dk1"/>
                </a:solidFill>
                <a:latin typeface="Calibri"/>
                <a:ea typeface="Calibri"/>
                <a:cs typeface="Calibri"/>
                <a:sym typeface="Calibri"/>
              </a:rPr>
              <a:t>: The square of the difference between Inflation-adjusted Disposable Personal Income per capita and its mean</a:t>
            </a:r>
          </a:p>
          <a:p>
            <a:pPr marL="685800" marR="0" lvl="1" indent="-228600" algn="l" rtl="0">
              <a:lnSpc>
                <a:spcPct val="120000"/>
              </a:lnSpc>
              <a:spcBef>
                <a:spcPts val="500"/>
              </a:spcBef>
              <a:buClr>
                <a:schemeClr val="dk1"/>
              </a:buClr>
              <a:buSzPct val="100000"/>
              <a:buFont typeface="Noto Sans Symbols"/>
              <a:buChar char="➢"/>
            </a:pPr>
            <a:r>
              <a:rPr lang="en-US" sz="1500" b="0" i="0" u="none" strike="noStrike" cap="none" dirty="0" err="1">
                <a:solidFill>
                  <a:schemeClr val="dk1"/>
                </a:solidFill>
                <a:latin typeface="Calibri"/>
                <a:ea typeface="Calibri"/>
                <a:cs typeface="Calibri"/>
                <a:sym typeface="Calibri"/>
              </a:rPr>
              <a:t>myRealDPIsq</a:t>
            </a:r>
            <a:r>
              <a:rPr lang="en-US" sz="1500" b="0" i="0" u="none" strike="noStrike" cap="none" dirty="0">
                <a:solidFill>
                  <a:schemeClr val="dk1"/>
                </a:solidFill>
                <a:latin typeface="Calibri"/>
                <a:ea typeface="Calibri"/>
                <a:cs typeface="Calibri"/>
                <a:sym typeface="Calibri"/>
              </a:rPr>
              <a:t> : We created this variable because the (RDPI-Mean)^</a:t>
            </a:r>
            <a:r>
              <a:rPr lang="en-US" sz="1500" b="0" i="0" u="none" strike="noStrike" cap="none" dirty="0" err="1">
                <a:solidFill>
                  <a:schemeClr val="dk1"/>
                </a:solidFill>
                <a:latin typeface="Calibri"/>
                <a:ea typeface="Calibri"/>
                <a:cs typeface="Calibri"/>
                <a:sym typeface="Calibri"/>
              </a:rPr>
              <a:t>sq</a:t>
            </a:r>
            <a:r>
              <a:rPr lang="en-US" sz="1500" b="0" i="0" u="none" strike="noStrike" cap="none" dirty="0">
                <a:solidFill>
                  <a:schemeClr val="dk1"/>
                </a:solidFill>
                <a:latin typeface="Calibri"/>
                <a:ea typeface="Calibri"/>
                <a:cs typeface="Calibri"/>
                <a:sym typeface="Calibri"/>
              </a:rPr>
              <a:t> variable has a computational error, so this variable replaces it</a:t>
            </a:r>
          </a:p>
        </p:txBody>
      </p:sp>
      <p:sp>
        <p:nvSpPr>
          <p:cNvPr id="177" name="Shape 177"/>
          <p:cNvSpPr txBox="1"/>
          <p:nvPr/>
        </p:nvSpPr>
        <p:spPr>
          <a:xfrm>
            <a:off x="6693032" y="1690688"/>
            <a:ext cx="2965638" cy="923330"/>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There are 36 years in the data set</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accent1"/>
              </a:buClr>
              <a:buSzPct val="100000"/>
              <a:buFont typeface="Calibri"/>
              <a:buNone/>
            </a:pPr>
            <a:r>
              <a:rPr lang="en-US" sz="4400" b="0" i="0" u="none" strike="noStrike" cap="none">
                <a:solidFill>
                  <a:schemeClr val="accent1"/>
                </a:solidFill>
                <a:latin typeface="Calibri"/>
                <a:ea typeface="Calibri"/>
                <a:cs typeface="Calibri"/>
                <a:sym typeface="Calibri"/>
              </a:rPr>
              <a:t>Distributions and </a:t>
            </a:r>
            <a:br>
              <a:rPr lang="en-US" sz="4400" b="0" i="0" u="none" strike="noStrike" cap="none">
                <a:solidFill>
                  <a:schemeClr val="accent1"/>
                </a:solidFill>
                <a:latin typeface="Calibri"/>
                <a:ea typeface="Calibri"/>
                <a:cs typeface="Calibri"/>
                <a:sym typeface="Calibri"/>
              </a:rPr>
            </a:br>
            <a:r>
              <a:rPr lang="en-US" sz="4400" b="0" i="0" u="none" strike="noStrike" cap="none">
                <a:solidFill>
                  <a:schemeClr val="accent1"/>
                </a:solidFill>
                <a:latin typeface="Calibri"/>
                <a:ea typeface="Calibri"/>
                <a:cs typeface="Calibri"/>
                <a:sym typeface="Calibri"/>
              </a:rPr>
              <a:t>Correlations</a:t>
            </a:r>
          </a:p>
        </p:txBody>
      </p:sp>
      <p:sp>
        <p:nvSpPr>
          <p:cNvPr id="183" name="Shape 183"/>
          <p:cNvSpPr txBox="1"/>
          <p:nvPr/>
        </p:nvSpPr>
        <p:spPr>
          <a:xfrm>
            <a:off x="628478" y="5175715"/>
            <a:ext cx="4536374" cy="156966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600">
                <a:solidFill>
                  <a:schemeClr val="dk1"/>
                </a:solidFill>
                <a:latin typeface="Calibri"/>
                <a:ea typeface="Calibri"/>
                <a:cs typeface="Calibri"/>
                <a:sym typeface="Calibri"/>
              </a:rPr>
              <a:t>The distribution of Beef Consumption is somewhat right-skewed. The boxplot of the log of beef consumption is not much better, but the original data is not skewed enough to worry about. None of the predictor variables needed to be transformed (not shown).</a:t>
            </a:r>
          </a:p>
        </p:txBody>
      </p:sp>
      <p:pic>
        <p:nvPicPr>
          <p:cNvPr id="184" name="Shape 184"/>
          <p:cNvPicPr preferRelativeResize="0"/>
          <p:nvPr/>
        </p:nvPicPr>
        <p:blipFill rotWithShape="1">
          <a:blip r:embed="rId3">
            <a:alphaModFix/>
          </a:blip>
          <a:srcRect/>
          <a:stretch/>
        </p:blipFill>
        <p:spPr>
          <a:xfrm>
            <a:off x="1202910" y="1619962"/>
            <a:ext cx="3247300" cy="2001528"/>
          </a:xfrm>
          <a:prstGeom prst="rect">
            <a:avLst/>
          </a:prstGeom>
          <a:noFill/>
          <a:ln>
            <a:noFill/>
          </a:ln>
        </p:spPr>
      </p:pic>
      <p:pic>
        <p:nvPicPr>
          <p:cNvPr id="185" name="Shape 185"/>
          <p:cNvPicPr preferRelativeResize="0"/>
          <p:nvPr/>
        </p:nvPicPr>
        <p:blipFill rotWithShape="1">
          <a:blip r:embed="rId4">
            <a:alphaModFix/>
          </a:blip>
          <a:srcRect/>
          <a:stretch/>
        </p:blipFill>
        <p:spPr>
          <a:xfrm>
            <a:off x="1215288" y="3241705"/>
            <a:ext cx="3234925" cy="1993902"/>
          </a:xfrm>
          <a:prstGeom prst="rect">
            <a:avLst/>
          </a:prstGeom>
          <a:noFill/>
          <a:ln>
            <a:noFill/>
          </a:ln>
        </p:spPr>
      </p:pic>
      <p:pic>
        <p:nvPicPr>
          <p:cNvPr id="186" name="Shape 186"/>
          <p:cNvPicPr preferRelativeResize="0"/>
          <p:nvPr/>
        </p:nvPicPr>
        <p:blipFill rotWithShape="1">
          <a:blip r:embed="rId5">
            <a:alphaModFix/>
          </a:blip>
          <a:srcRect/>
          <a:stretch/>
        </p:blipFill>
        <p:spPr>
          <a:xfrm>
            <a:off x="5529577" y="270375"/>
            <a:ext cx="5732400" cy="4945125"/>
          </a:xfrm>
          <a:prstGeom prst="rect">
            <a:avLst/>
          </a:prstGeom>
          <a:noFill/>
          <a:ln>
            <a:noFill/>
          </a:ln>
        </p:spPr>
      </p:pic>
      <p:sp>
        <p:nvSpPr>
          <p:cNvPr id="187" name="Shape 187"/>
          <p:cNvSpPr txBox="1"/>
          <p:nvPr/>
        </p:nvSpPr>
        <p:spPr>
          <a:xfrm>
            <a:off x="6052008" y="5175715"/>
            <a:ext cx="5301792" cy="175432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The scatter plot matrix shows quite a few linear relationships, mainly due to the nature of our data. Many of the variables relate to each other or are derived from another. However, something to note is that </a:t>
            </a:r>
            <a:r>
              <a:rPr lang="en-US" sz="1800" dirty="0" err="1">
                <a:solidFill>
                  <a:schemeClr val="dk1"/>
                </a:solidFill>
                <a:latin typeface="Calibri"/>
                <a:ea typeface="Calibri"/>
                <a:cs typeface="Calibri"/>
                <a:sym typeface="Calibri"/>
              </a:rPr>
              <a:t>ChickPrice</a:t>
            </a:r>
            <a:r>
              <a:rPr lang="en-US" sz="1800" dirty="0">
                <a:solidFill>
                  <a:schemeClr val="dk1"/>
                </a:solidFill>
                <a:latin typeface="Calibri"/>
                <a:ea typeface="Calibri"/>
                <a:cs typeface="Calibri"/>
                <a:sym typeface="Calibri"/>
              </a:rPr>
              <a:t> and BeefPrice seem to have a linear relationship.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accent1"/>
              </a:buClr>
              <a:buSzPct val="100000"/>
              <a:buFont typeface="Calibri"/>
              <a:buNone/>
            </a:pPr>
            <a:r>
              <a:rPr lang="en-US" sz="4400" b="0" i="0" u="none" strike="noStrike" cap="none">
                <a:solidFill>
                  <a:schemeClr val="accent1"/>
                </a:solidFill>
                <a:latin typeface="Calibri"/>
                <a:ea typeface="Calibri"/>
                <a:cs typeface="Calibri"/>
                <a:sym typeface="Calibri"/>
              </a:rPr>
              <a:t>First-Order Model</a:t>
            </a:r>
          </a:p>
        </p:txBody>
      </p:sp>
      <p:sp>
        <p:nvSpPr>
          <p:cNvPr id="193" name="Shape 193"/>
          <p:cNvSpPr txBox="1">
            <a:spLocks noGrp="1"/>
          </p:cNvSpPr>
          <p:nvPr>
            <p:ph type="body" idx="1"/>
          </p:nvPr>
        </p:nvSpPr>
        <p:spPr>
          <a:xfrm>
            <a:off x="838200" y="1825625"/>
            <a:ext cx="4766953"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Response is Beef Consumption (Demand)</a:t>
            </a:r>
          </a:p>
          <a:p>
            <a:pPr marL="228600" marR="0" lvl="0" indent="-228600" algn="l" rtl="0">
              <a:lnSpc>
                <a:spcPct val="90000"/>
              </a:lnSpc>
              <a:spcBef>
                <a:spcPts val="100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All predictors were included in the First-Order model</a:t>
            </a:r>
          </a:p>
          <a:p>
            <a:pPr marL="228600" marR="0" lvl="0" indent="-228600" algn="l" rtl="0">
              <a:lnSpc>
                <a:spcPct val="90000"/>
              </a:lnSpc>
              <a:spcBef>
                <a:spcPts val="100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The significant predictors were Year, BeefPrice, and </a:t>
            </a:r>
            <a:r>
              <a:rPr lang="en-US" sz="2220" b="0" i="0" u="none" strike="noStrike" cap="none" dirty="0" err="1">
                <a:solidFill>
                  <a:schemeClr val="dk1"/>
                </a:solidFill>
                <a:latin typeface="Calibri"/>
                <a:ea typeface="Calibri"/>
                <a:cs typeface="Calibri"/>
                <a:sym typeface="Calibri"/>
              </a:rPr>
              <a:t>RealBeefPrice</a:t>
            </a:r>
            <a:endParaRPr lang="en-US" sz="222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We were somewhat surprised that nothing with Chicken was significant</a:t>
            </a:r>
          </a:p>
          <a:p>
            <a:pPr marL="228600" marR="0" lvl="0" indent="-228600" algn="l" rtl="0">
              <a:lnSpc>
                <a:spcPct val="90000"/>
              </a:lnSpc>
              <a:spcBef>
                <a:spcPts val="1000"/>
              </a:spcBef>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The standard error is 1.98 with the range of the data being 90-130. The r-squared value is already very high at 0.9644 (Adjusted: 0.952)</a:t>
            </a:r>
          </a:p>
        </p:txBody>
      </p:sp>
      <p:pic>
        <p:nvPicPr>
          <p:cNvPr id="194" name="Shape 194"/>
          <p:cNvPicPr preferRelativeResize="0"/>
          <p:nvPr/>
        </p:nvPicPr>
        <p:blipFill rotWithShape="1">
          <a:blip r:embed="rId3">
            <a:alphaModFix/>
          </a:blip>
          <a:srcRect/>
          <a:stretch/>
        </p:blipFill>
        <p:spPr>
          <a:xfrm>
            <a:off x="5605153" y="464954"/>
            <a:ext cx="5934401" cy="50830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accent1"/>
              </a:buClr>
              <a:buSzPct val="100000"/>
              <a:buFont typeface="Calibri"/>
              <a:buNone/>
            </a:pPr>
            <a:r>
              <a:rPr lang="en-US" sz="4400" b="0" i="0" u="none" strike="noStrike" cap="none">
                <a:solidFill>
                  <a:schemeClr val="accent1"/>
                </a:solidFill>
                <a:latin typeface="Calibri"/>
                <a:ea typeface="Calibri"/>
                <a:cs typeface="Calibri"/>
                <a:sym typeface="Calibri"/>
              </a:rPr>
              <a:t>First-Order Model</a:t>
            </a:r>
          </a:p>
        </p:txBody>
      </p:sp>
      <p:sp>
        <p:nvSpPr>
          <p:cNvPr id="200" name="Shape 200"/>
          <p:cNvSpPr txBox="1">
            <a:spLocks noGrp="1"/>
          </p:cNvSpPr>
          <p:nvPr>
            <p:ph type="body" idx="1"/>
          </p:nvPr>
        </p:nvSpPr>
        <p:spPr>
          <a:xfrm>
            <a:off x="838200" y="1825624"/>
            <a:ext cx="4766953" cy="4575175"/>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Residual analysis </a:t>
            </a:r>
          </a:p>
          <a:p>
            <a:pPr marL="685800" marR="0" lvl="1" indent="-228600" algn="l" rtl="0">
              <a:lnSpc>
                <a:spcPct val="90000"/>
              </a:lnSpc>
              <a:spcBef>
                <a:spcPts val="5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The residuals vs fitted plot is already looking quite good, showing constant variance. </a:t>
            </a:r>
          </a:p>
          <a:p>
            <a:pPr marL="685800" marR="0" lvl="1" indent="-228600" algn="l" rtl="0">
              <a:lnSpc>
                <a:spcPct val="90000"/>
              </a:lnSpc>
              <a:spcBef>
                <a:spcPts val="5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Residuals close to a normal distribution with only some moderate departures from a normal distribution.</a:t>
            </a:r>
          </a:p>
          <a:p>
            <a:pPr marL="228600" marR="0" lvl="0" indent="-228600" algn="l" rtl="0">
              <a:lnSpc>
                <a:spcPct val="9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Box-Cox Analysis</a:t>
            </a:r>
          </a:p>
          <a:p>
            <a:pPr marL="685800" marR="0" lvl="1" indent="-228600" algn="l" rtl="0">
              <a:lnSpc>
                <a:spcPct val="90000"/>
              </a:lnSpc>
              <a:spcBef>
                <a:spcPts val="5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The Box-Cox analysis was inconclusive, showing that we don’t need to transform BeefConsump</a:t>
            </a:r>
          </a:p>
          <a:p>
            <a:pPr marL="457200" marR="0" lvl="1" indent="-127000" algn="l" rtl="0">
              <a:lnSpc>
                <a:spcPct val="90000"/>
              </a:lnSpc>
              <a:spcBef>
                <a:spcPts val="500"/>
              </a:spcBef>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p:txBody>
      </p:sp>
      <p:sp>
        <p:nvSpPr>
          <p:cNvPr id="201" name="Shape 201"/>
          <p:cNvSpPr txBox="1"/>
          <p:nvPr/>
        </p:nvSpPr>
        <p:spPr>
          <a:xfrm>
            <a:off x="8318667" y="3617935"/>
            <a:ext cx="139211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Box-Cox Plot</a:t>
            </a:r>
          </a:p>
        </p:txBody>
      </p:sp>
      <p:pic>
        <p:nvPicPr>
          <p:cNvPr id="202" name="Shape 202"/>
          <p:cNvPicPr preferRelativeResize="0"/>
          <p:nvPr/>
        </p:nvPicPr>
        <p:blipFill rotWithShape="1">
          <a:blip r:embed="rId3">
            <a:alphaModFix/>
          </a:blip>
          <a:srcRect/>
          <a:stretch/>
        </p:blipFill>
        <p:spPr>
          <a:xfrm>
            <a:off x="6010983" y="637181"/>
            <a:ext cx="2670481" cy="2637509"/>
          </a:xfrm>
          <a:prstGeom prst="rect">
            <a:avLst/>
          </a:prstGeom>
          <a:noFill/>
          <a:ln>
            <a:noFill/>
          </a:ln>
        </p:spPr>
      </p:pic>
      <p:pic>
        <p:nvPicPr>
          <p:cNvPr id="203" name="Shape 203"/>
          <p:cNvPicPr preferRelativeResize="0"/>
          <p:nvPr/>
        </p:nvPicPr>
        <p:blipFill rotWithShape="1">
          <a:blip r:embed="rId4">
            <a:alphaModFix/>
          </a:blip>
          <a:srcRect/>
          <a:stretch/>
        </p:blipFill>
        <p:spPr>
          <a:xfrm>
            <a:off x="8682087" y="633140"/>
            <a:ext cx="2759021" cy="2578547"/>
          </a:xfrm>
          <a:prstGeom prst="rect">
            <a:avLst/>
          </a:prstGeom>
          <a:noFill/>
          <a:ln>
            <a:noFill/>
          </a:ln>
        </p:spPr>
      </p:pic>
      <p:pic>
        <p:nvPicPr>
          <p:cNvPr id="204" name="Shape 204"/>
          <p:cNvPicPr preferRelativeResize="0"/>
          <p:nvPr/>
        </p:nvPicPr>
        <p:blipFill rotWithShape="1">
          <a:blip r:embed="rId5">
            <a:alphaModFix/>
          </a:blip>
          <a:srcRect/>
          <a:stretch/>
        </p:blipFill>
        <p:spPr>
          <a:xfrm>
            <a:off x="6874663" y="3987267"/>
            <a:ext cx="4478092" cy="2760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838200" y="365125"/>
            <a:ext cx="7344900" cy="1191900"/>
          </a:xfrm>
          <a:prstGeom prst="rect">
            <a:avLst/>
          </a:prstGeom>
        </p:spPr>
        <p:txBody>
          <a:bodyPr wrap="square" lIns="91425" tIns="91425" rIns="91425" bIns="91425" anchor="ctr" anchorCtr="0">
            <a:noAutofit/>
          </a:bodyPr>
          <a:lstStyle/>
          <a:p>
            <a:pPr lvl="0">
              <a:spcBef>
                <a:spcPts val="0"/>
              </a:spcBef>
              <a:buNone/>
            </a:pPr>
            <a:r>
              <a:rPr lang="en-US" dirty="0">
                <a:solidFill>
                  <a:schemeClr val="accent1"/>
                </a:solidFill>
              </a:rPr>
              <a:t>Backwards Elimination from First-Order Model</a:t>
            </a:r>
          </a:p>
        </p:txBody>
      </p:sp>
      <p:sp>
        <p:nvSpPr>
          <p:cNvPr id="210" name="Shape 210"/>
          <p:cNvSpPr txBox="1">
            <a:spLocks noGrp="1"/>
          </p:cNvSpPr>
          <p:nvPr>
            <p:ph type="body" idx="1"/>
          </p:nvPr>
        </p:nvSpPr>
        <p:spPr>
          <a:xfrm>
            <a:off x="838200" y="1825624"/>
            <a:ext cx="3899400" cy="5032375"/>
          </a:xfrm>
          <a:prstGeom prst="rect">
            <a:avLst/>
          </a:prstGeom>
        </p:spPr>
        <p:txBody>
          <a:bodyPr wrap="square" lIns="91425" tIns="91425" rIns="91425" bIns="91425" anchor="t" anchorCtr="0">
            <a:noAutofit/>
          </a:bodyPr>
          <a:lstStyle/>
          <a:p>
            <a:pPr marL="457200" lvl="0" indent="-406400">
              <a:spcBef>
                <a:spcPts val="0"/>
              </a:spcBef>
            </a:pPr>
            <a:r>
              <a:rPr lang="en-US" dirty="0"/>
              <a:t>Using automated backwards elimination on the first order model, we formed a new model, myfit4, which fit the data very well.</a:t>
            </a:r>
          </a:p>
          <a:p>
            <a:pPr marL="457200" lvl="0" indent="-406400">
              <a:spcBef>
                <a:spcPts val="0"/>
              </a:spcBef>
            </a:pPr>
            <a:r>
              <a:rPr lang="en-US" dirty="0"/>
              <a:t>All the variables are significant</a:t>
            </a:r>
          </a:p>
          <a:p>
            <a:pPr marL="457200" lvl="0" indent="-406400">
              <a:spcBef>
                <a:spcPts val="0"/>
              </a:spcBef>
            </a:pPr>
            <a:r>
              <a:rPr lang="en-US" dirty="0"/>
              <a:t>1.899 residual standard error and 0.9625 R</a:t>
            </a:r>
            <a:r>
              <a:rPr lang="en-US" baseline="30000" dirty="0"/>
              <a:t>2 </a:t>
            </a:r>
            <a:r>
              <a:rPr lang="en-US" dirty="0"/>
              <a:t>value</a:t>
            </a:r>
            <a:endParaRPr baseline="30000" dirty="0"/>
          </a:p>
        </p:txBody>
      </p:sp>
      <p:pic>
        <p:nvPicPr>
          <p:cNvPr id="3" name="Picture 2">
            <a:extLst>
              <a:ext uri="{FF2B5EF4-FFF2-40B4-BE49-F238E27FC236}">
                <a16:creationId xmlns:a16="http://schemas.microsoft.com/office/drawing/2014/main" id="{F4F7E2A0-0318-4682-AFAB-D2A637AA42EC}"/>
              </a:ext>
            </a:extLst>
          </p:cNvPr>
          <p:cNvPicPr>
            <a:picLocks noChangeAspect="1"/>
          </p:cNvPicPr>
          <p:nvPr/>
        </p:nvPicPr>
        <p:blipFill>
          <a:blip r:embed="rId3"/>
          <a:stretch>
            <a:fillRect/>
          </a:stretch>
        </p:blipFill>
        <p:spPr>
          <a:xfrm>
            <a:off x="5693437" y="855166"/>
            <a:ext cx="5283897" cy="2434686"/>
          </a:xfrm>
          <a:prstGeom prst="rect">
            <a:avLst/>
          </a:prstGeom>
        </p:spPr>
      </p:pic>
      <p:pic>
        <p:nvPicPr>
          <p:cNvPr id="4" name="Picture 3">
            <a:extLst>
              <a:ext uri="{FF2B5EF4-FFF2-40B4-BE49-F238E27FC236}">
                <a16:creationId xmlns:a16="http://schemas.microsoft.com/office/drawing/2014/main" id="{FDA0CBDD-8BB7-4207-9A65-0B81EEA4B98E}"/>
              </a:ext>
            </a:extLst>
          </p:cNvPr>
          <p:cNvPicPr>
            <a:picLocks noChangeAspect="1"/>
          </p:cNvPicPr>
          <p:nvPr/>
        </p:nvPicPr>
        <p:blipFill>
          <a:blip r:embed="rId4"/>
          <a:stretch>
            <a:fillRect/>
          </a:stretch>
        </p:blipFill>
        <p:spPr>
          <a:xfrm>
            <a:off x="5693437" y="3289852"/>
            <a:ext cx="5218636" cy="34019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lvl="0">
              <a:spcBef>
                <a:spcPts val="0"/>
              </a:spcBef>
              <a:buNone/>
            </a:pPr>
            <a:r>
              <a:rPr lang="en-US">
                <a:solidFill>
                  <a:schemeClr val="accent1"/>
                </a:solidFill>
              </a:rPr>
              <a:t>Analysis of myfit4</a:t>
            </a:r>
          </a:p>
        </p:txBody>
      </p:sp>
      <p:sp>
        <p:nvSpPr>
          <p:cNvPr id="216" name="Shape 216"/>
          <p:cNvSpPr txBox="1">
            <a:spLocks noGrp="1"/>
          </p:cNvSpPr>
          <p:nvPr>
            <p:ph type="body" idx="1"/>
          </p:nvPr>
        </p:nvSpPr>
        <p:spPr>
          <a:xfrm>
            <a:off x="838200" y="1825625"/>
            <a:ext cx="4290391" cy="4351200"/>
          </a:xfrm>
          <a:prstGeom prst="rect">
            <a:avLst/>
          </a:prstGeom>
        </p:spPr>
        <p:txBody>
          <a:bodyPr wrap="square" lIns="91425" tIns="91425" rIns="91425" bIns="91425" anchor="t" anchorCtr="0">
            <a:noAutofit/>
          </a:bodyPr>
          <a:lstStyle/>
          <a:p>
            <a:pPr>
              <a:spcBef>
                <a:spcPts val="0"/>
              </a:spcBef>
            </a:pPr>
            <a:r>
              <a:rPr lang="en-US" sz="2400" dirty="0"/>
              <a:t>Residuals vs Fitted plot looks very good</a:t>
            </a:r>
          </a:p>
          <a:p>
            <a:pPr>
              <a:spcBef>
                <a:spcPts val="0"/>
              </a:spcBef>
            </a:pPr>
            <a:r>
              <a:rPr lang="en-US" sz="2400" dirty="0"/>
              <a:t>Distribution looks very close to normal</a:t>
            </a:r>
          </a:p>
          <a:p>
            <a:pPr>
              <a:spcBef>
                <a:spcPts val="0"/>
              </a:spcBef>
            </a:pPr>
            <a:r>
              <a:rPr lang="en-US" sz="2400" dirty="0"/>
              <a:t>The scale location plot shows there isn’t perfectly constant variance</a:t>
            </a:r>
          </a:p>
          <a:p>
            <a:pPr>
              <a:spcBef>
                <a:spcPts val="0"/>
              </a:spcBef>
            </a:pPr>
            <a:r>
              <a:rPr lang="en-US" sz="2400" dirty="0"/>
              <a:t>None of the points go past Cook’s distance suggesting removal of the points with the highest leverage would not significantly change our model.</a:t>
            </a:r>
            <a:endParaRPr sz="2400" dirty="0"/>
          </a:p>
        </p:txBody>
      </p:sp>
      <p:pic>
        <p:nvPicPr>
          <p:cNvPr id="2" name="Picture 1">
            <a:extLst>
              <a:ext uri="{FF2B5EF4-FFF2-40B4-BE49-F238E27FC236}">
                <a16:creationId xmlns:a16="http://schemas.microsoft.com/office/drawing/2014/main" id="{D0B00030-D234-49BD-9D38-D5A2628CC3E8}"/>
              </a:ext>
            </a:extLst>
          </p:cNvPr>
          <p:cNvPicPr>
            <a:picLocks noChangeAspect="1"/>
          </p:cNvPicPr>
          <p:nvPr/>
        </p:nvPicPr>
        <p:blipFill rotWithShape="1">
          <a:blip r:embed="rId3"/>
          <a:srcRect b="4921"/>
          <a:stretch/>
        </p:blipFill>
        <p:spPr>
          <a:xfrm>
            <a:off x="5426455" y="365126"/>
            <a:ext cx="3180833" cy="2417832"/>
          </a:xfrm>
          <a:prstGeom prst="rect">
            <a:avLst/>
          </a:prstGeom>
        </p:spPr>
      </p:pic>
      <p:pic>
        <p:nvPicPr>
          <p:cNvPr id="3" name="Picture 2">
            <a:extLst>
              <a:ext uri="{FF2B5EF4-FFF2-40B4-BE49-F238E27FC236}">
                <a16:creationId xmlns:a16="http://schemas.microsoft.com/office/drawing/2014/main" id="{FBF9727A-F700-4D12-85E5-43AC4D2842E1}"/>
              </a:ext>
            </a:extLst>
          </p:cNvPr>
          <p:cNvPicPr>
            <a:picLocks noChangeAspect="1"/>
          </p:cNvPicPr>
          <p:nvPr/>
        </p:nvPicPr>
        <p:blipFill rotWithShape="1">
          <a:blip r:embed="rId4"/>
          <a:srcRect b="5610"/>
          <a:stretch/>
        </p:blipFill>
        <p:spPr>
          <a:xfrm>
            <a:off x="8511147" y="278296"/>
            <a:ext cx="3411291" cy="2574236"/>
          </a:xfrm>
          <a:prstGeom prst="rect">
            <a:avLst/>
          </a:prstGeom>
        </p:spPr>
      </p:pic>
      <p:pic>
        <p:nvPicPr>
          <p:cNvPr id="4" name="Picture 3">
            <a:extLst>
              <a:ext uri="{FF2B5EF4-FFF2-40B4-BE49-F238E27FC236}">
                <a16:creationId xmlns:a16="http://schemas.microsoft.com/office/drawing/2014/main" id="{CF3A235D-DF1A-44DA-9137-EBDDAD347351}"/>
              </a:ext>
            </a:extLst>
          </p:cNvPr>
          <p:cNvPicPr>
            <a:picLocks noChangeAspect="1"/>
          </p:cNvPicPr>
          <p:nvPr/>
        </p:nvPicPr>
        <p:blipFill rotWithShape="1">
          <a:blip r:embed="rId5"/>
          <a:srcRect b="4976"/>
          <a:stretch/>
        </p:blipFill>
        <p:spPr>
          <a:xfrm>
            <a:off x="5448377" y="2922106"/>
            <a:ext cx="3158911" cy="2399800"/>
          </a:xfrm>
          <a:prstGeom prst="rect">
            <a:avLst/>
          </a:prstGeom>
        </p:spPr>
      </p:pic>
      <p:pic>
        <p:nvPicPr>
          <p:cNvPr id="5" name="Picture 4">
            <a:extLst>
              <a:ext uri="{FF2B5EF4-FFF2-40B4-BE49-F238E27FC236}">
                <a16:creationId xmlns:a16="http://schemas.microsoft.com/office/drawing/2014/main" id="{DFAAB775-DE5E-4AC6-9D94-AB1BB8DE0D61}"/>
              </a:ext>
            </a:extLst>
          </p:cNvPr>
          <p:cNvPicPr>
            <a:picLocks noChangeAspect="1"/>
          </p:cNvPicPr>
          <p:nvPr/>
        </p:nvPicPr>
        <p:blipFill rotWithShape="1">
          <a:blip r:embed="rId6"/>
          <a:srcRect b="5067"/>
          <a:stretch/>
        </p:blipFill>
        <p:spPr>
          <a:xfrm>
            <a:off x="8431851" y="2852532"/>
            <a:ext cx="3365584" cy="25543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rgbClr val="C00000"/>
              </a:buClr>
              <a:buSzPct val="100000"/>
              <a:buFont typeface="Calibri"/>
              <a:buNone/>
            </a:pPr>
            <a:r>
              <a:rPr lang="en-US" dirty="0">
                <a:solidFill>
                  <a:schemeClr val="accent1"/>
                </a:solidFill>
              </a:rPr>
              <a:t>Model with Interaction Effects</a:t>
            </a:r>
          </a:p>
        </p:txBody>
      </p:sp>
      <p:pic>
        <p:nvPicPr>
          <p:cNvPr id="2" name="Picture 1">
            <a:extLst>
              <a:ext uri="{FF2B5EF4-FFF2-40B4-BE49-F238E27FC236}">
                <a16:creationId xmlns:a16="http://schemas.microsoft.com/office/drawing/2014/main" id="{41BA824D-A8F9-4B24-91FF-DC5776AD324B}"/>
              </a:ext>
            </a:extLst>
          </p:cNvPr>
          <p:cNvPicPr>
            <a:picLocks noChangeAspect="1"/>
          </p:cNvPicPr>
          <p:nvPr/>
        </p:nvPicPr>
        <p:blipFill>
          <a:blip r:embed="rId3"/>
          <a:stretch>
            <a:fillRect/>
          </a:stretch>
        </p:blipFill>
        <p:spPr>
          <a:xfrm>
            <a:off x="5407954" y="1405972"/>
            <a:ext cx="5945847" cy="1020731"/>
          </a:xfrm>
          <a:prstGeom prst="rect">
            <a:avLst/>
          </a:prstGeom>
        </p:spPr>
      </p:pic>
      <p:pic>
        <p:nvPicPr>
          <p:cNvPr id="3" name="Picture 2">
            <a:extLst>
              <a:ext uri="{FF2B5EF4-FFF2-40B4-BE49-F238E27FC236}">
                <a16:creationId xmlns:a16="http://schemas.microsoft.com/office/drawing/2014/main" id="{61C68E6D-19C0-4115-9504-0BD10BD521A1}"/>
              </a:ext>
            </a:extLst>
          </p:cNvPr>
          <p:cNvPicPr>
            <a:picLocks noChangeAspect="1"/>
          </p:cNvPicPr>
          <p:nvPr/>
        </p:nvPicPr>
        <p:blipFill rotWithShape="1">
          <a:blip r:embed="rId4"/>
          <a:srcRect r="26400"/>
          <a:stretch/>
        </p:blipFill>
        <p:spPr>
          <a:xfrm>
            <a:off x="5407954" y="2128246"/>
            <a:ext cx="5723871" cy="596913"/>
          </a:xfrm>
          <a:prstGeom prst="rect">
            <a:avLst/>
          </a:prstGeom>
        </p:spPr>
      </p:pic>
      <p:pic>
        <p:nvPicPr>
          <p:cNvPr id="4" name="Picture 3">
            <a:extLst>
              <a:ext uri="{FF2B5EF4-FFF2-40B4-BE49-F238E27FC236}">
                <a16:creationId xmlns:a16="http://schemas.microsoft.com/office/drawing/2014/main" id="{B960450A-D264-4EC5-AA86-835BA5A08B1F}"/>
              </a:ext>
            </a:extLst>
          </p:cNvPr>
          <p:cNvPicPr>
            <a:picLocks noChangeAspect="1"/>
          </p:cNvPicPr>
          <p:nvPr/>
        </p:nvPicPr>
        <p:blipFill>
          <a:blip r:embed="rId5"/>
          <a:stretch>
            <a:fillRect/>
          </a:stretch>
        </p:blipFill>
        <p:spPr>
          <a:xfrm>
            <a:off x="5407954" y="2604052"/>
            <a:ext cx="5384392" cy="4096874"/>
          </a:xfrm>
          <a:prstGeom prst="rect">
            <a:avLst/>
          </a:prstGeom>
        </p:spPr>
      </p:pic>
      <p:sp>
        <p:nvSpPr>
          <p:cNvPr id="5" name="TextBox 4">
            <a:extLst>
              <a:ext uri="{FF2B5EF4-FFF2-40B4-BE49-F238E27FC236}">
                <a16:creationId xmlns:a16="http://schemas.microsoft.com/office/drawing/2014/main" id="{E2E280A8-CCEC-4342-A7F7-061134328FBF}"/>
              </a:ext>
            </a:extLst>
          </p:cNvPr>
          <p:cNvSpPr txBox="1"/>
          <p:nvPr/>
        </p:nvSpPr>
        <p:spPr>
          <a:xfrm>
            <a:off x="616226" y="1405972"/>
            <a:ext cx="4641574" cy="51552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Centered continuous variables and created a model with all interaction effects called fit.int</a:t>
            </a:r>
          </a:p>
          <a:p>
            <a:pPr marL="285750" indent="-285750">
              <a:lnSpc>
                <a:spcPct val="150000"/>
              </a:lnSpc>
              <a:buFont typeface="Arial" panose="020B0604020202020204" pitchFamily="34" charset="0"/>
              <a:buChar char="•"/>
            </a:pPr>
            <a:r>
              <a:rPr lang="en-US" dirty="0"/>
              <a:t>Then used elimination process with both directions to find the best model</a:t>
            </a:r>
          </a:p>
          <a:p>
            <a:pPr marL="285750" indent="-285750">
              <a:lnSpc>
                <a:spcPct val="150000"/>
              </a:lnSpc>
              <a:buFont typeface="Arial" panose="020B0604020202020204" pitchFamily="34" charset="0"/>
              <a:buChar char="•"/>
            </a:pPr>
            <a:r>
              <a:rPr lang="en-US" dirty="0"/>
              <a:t>Our BeefPrice was removed, but three interaction effects involving BeefPrice were kept</a:t>
            </a:r>
          </a:p>
          <a:p>
            <a:pPr marL="285750" indent="-285750">
              <a:lnSpc>
                <a:spcPct val="150000"/>
              </a:lnSpc>
              <a:buFont typeface="Arial" panose="020B0604020202020204" pitchFamily="34" charset="0"/>
              <a:buChar char="•"/>
            </a:pPr>
            <a:r>
              <a:rPr lang="en-US" dirty="0"/>
              <a:t>We then removed these three interaction effects and tested the model with the interaction effects against a reduced model without the interaction effects</a:t>
            </a:r>
          </a:p>
          <a:p>
            <a:pPr marL="285750" indent="-285750">
              <a:lnSpc>
                <a:spcPct val="150000"/>
              </a:lnSpc>
              <a:buFont typeface="Arial" panose="020B0604020202020204" pitchFamily="34" charset="0"/>
              <a:buChar char="•"/>
            </a:pPr>
            <a:r>
              <a:rPr lang="en-US" dirty="0"/>
              <a:t>The full model with interaction effects fits better than the reduced model. The difference between models has a p-value of 0.0007566. While both of these models fit very well, neither fit as well as our original backwards elimination model (myfit4)</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801</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Noto Sans Symbols</vt:lpstr>
      <vt:lpstr>Arial</vt:lpstr>
      <vt:lpstr>Corbel</vt:lpstr>
      <vt:lpstr>Calibri</vt:lpstr>
      <vt:lpstr>Frame</vt:lpstr>
      <vt:lpstr>Office Theme</vt:lpstr>
      <vt:lpstr>  Multiple Linear Regression Analysis of the Demand for Beef in the United States</vt:lpstr>
      <vt:lpstr>Predicting Beef Consumption, 1965-2000</vt:lpstr>
      <vt:lpstr>Response and Predictor Variables</vt:lpstr>
      <vt:lpstr>Distributions and  Correlations</vt:lpstr>
      <vt:lpstr>First-Order Model</vt:lpstr>
      <vt:lpstr>First-Order Model</vt:lpstr>
      <vt:lpstr>Backwards Elimination from First-Order Model</vt:lpstr>
      <vt:lpstr>Analysis of myfit4</vt:lpstr>
      <vt:lpstr>Model with Interaction Effects</vt:lpstr>
      <vt:lpstr>Final Model</vt:lpstr>
      <vt:lpstr>Final Model – Interaction Effects</vt:lpstr>
      <vt:lpstr>Example Predictions Using myfit4 vs step.int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Analysis of the Demand for Beef in the United States</dc:title>
  <dc:creator>Michael Streyle</dc:creator>
  <cp:lastModifiedBy>Michael Streyle</cp:lastModifiedBy>
  <cp:revision>9</cp:revision>
  <dcterms:modified xsi:type="dcterms:W3CDTF">2017-11-09T21:05:28Z</dcterms:modified>
</cp:coreProperties>
</file>