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89" r:id="rId4"/>
    <p:sldId id="287" r:id="rId5"/>
    <p:sldId id="258" r:id="rId6"/>
    <p:sldId id="286" r:id="rId7"/>
    <p:sldId id="259" r:id="rId8"/>
    <p:sldId id="288" r:id="rId9"/>
    <p:sldId id="260" r:id="rId10"/>
    <p:sldId id="290" r:id="rId11"/>
    <p:sldId id="261" r:id="rId12"/>
    <p:sldId id="262" r:id="rId13"/>
    <p:sldId id="263" r:id="rId14"/>
    <p:sldId id="264"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4" r:id="rId33"/>
    <p:sldId id="293" r:id="rId34"/>
    <p:sldId id="285" r:id="rId35"/>
    <p:sldId id="291" r:id="rId36"/>
    <p:sldId id="265"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98"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6A94F-F56C-42D3-A137-DBC172A51D93}" type="datetimeFigureOut">
              <a:rPr lang="en-US" smtClean="0"/>
              <a:t>11/28/2018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73C15-647E-4F5F-9627-C9BCD86A438A}" type="slidenum">
              <a:rPr lang="en-US" smtClean="0"/>
              <a:t>‹#›</a:t>
            </a:fld>
            <a:endParaRPr lang="en-US"/>
          </a:p>
        </p:txBody>
      </p:sp>
    </p:spTree>
    <p:extLst>
      <p:ext uri="{BB962C8B-B14F-4D97-AF65-F5344CB8AC3E}">
        <p14:creationId xmlns:p14="http://schemas.microsoft.com/office/powerpoint/2010/main" val="3194645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First 3 models are very powerful and popular models that are covered in DS420 and Math327</a:t>
            </a:r>
          </a:p>
          <a:p>
            <a:r>
              <a:rPr lang="en-US" dirty="0"/>
              <a:t>- GUIDE is </a:t>
            </a:r>
            <a:r>
              <a:rPr lang="en-US" sz="1200" kern="1200" dirty="0">
                <a:solidFill>
                  <a:schemeClr val="tx1"/>
                </a:solidFill>
                <a:effectLst/>
                <a:latin typeface="+mn-lt"/>
                <a:ea typeface="+mn-ea"/>
                <a:cs typeface="+mn-cs"/>
              </a:rPr>
              <a:t>“Generalized, Unbiased, Interaction Detection and Estimation” (GUIDE), developed by Wei-Yin Loh at the University of Wisconsin, Madison.</a:t>
            </a:r>
          </a:p>
          <a:p>
            <a:r>
              <a:rPr lang="en-US" sz="1200" kern="1200" dirty="0">
                <a:solidFill>
                  <a:schemeClr val="tx1"/>
                </a:solidFill>
                <a:effectLst/>
                <a:latin typeface="+mn-lt"/>
                <a:ea typeface="+mn-ea"/>
                <a:cs typeface="+mn-cs"/>
              </a:rPr>
              <a:t>- Nate Silver – statistician who works in baseball and election analytics. Founder of website FiveThirtyEight</a:t>
            </a:r>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2</a:t>
            </a:fld>
            <a:endParaRPr lang="en-US"/>
          </a:p>
        </p:txBody>
      </p:sp>
    </p:spTree>
    <p:extLst>
      <p:ext uri="{BB962C8B-B14F-4D97-AF65-F5344CB8AC3E}">
        <p14:creationId xmlns:p14="http://schemas.microsoft.com/office/powerpoint/2010/main" val="262072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the model with 1000 random variables performs better than 500. This is likely due to the randomness involved in each iteration of training the model as seen in the histogram of the accuracy scores for the Logistic Regression model with 100 random variables. They are essentially the exact same models. </a:t>
            </a:r>
          </a:p>
        </p:txBody>
      </p:sp>
      <p:sp>
        <p:nvSpPr>
          <p:cNvPr id="4" name="Slide Number Placeholder 3"/>
          <p:cNvSpPr>
            <a:spLocks noGrp="1"/>
          </p:cNvSpPr>
          <p:nvPr>
            <p:ph type="sldNum" sz="quarter" idx="5"/>
          </p:nvPr>
        </p:nvSpPr>
        <p:spPr/>
        <p:txBody>
          <a:bodyPr/>
          <a:lstStyle/>
          <a:p>
            <a:fld id="{EA773C15-647E-4F5F-9627-C9BCD86A438A}" type="slidenum">
              <a:rPr lang="en-US" smtClean="0"/>
              <a:t>20</a:t>
            </a:fld>
            <a:endParaRPr lang="en-US"/>
          </a:p>
        </p:txBody>
      </p:sp>
    </p:spTree>
    <p:extLst>
      <p:ext uri="{BB962C8B-B14F-4D97-AF65-F5344CB8AC3E}">
        <p14:creationId xmlns:p14="http://schemas.microsoft.com/office/powerpoint/2010/main" val="145375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21</a:t>
            </a:fld>
            <a:endParaRPr lang="en-US"/>
          </a:p>
        </p:txBody>
      </p:sp>
    </p:spTree>
    <p:extLst>
      <p:ext uri="{BB962C8B-B14F-4D97-AF65-F5344CB8AC3E}">
        <p14:creationId xmlns:p14="http://schemas.microsoft.com/office/powerpoint/2010/main" val="91180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Mtry parameter tells the model how many random variables to select for each decision tree</a:t>
            </a:r>
          </a:p>
        </p:txBody>
      </p:sp>
      <p:sp>
        <p:nvSpPr>
          <p:cNvPr id="4" name="Slide Number Placeholder 3"/>
          <p:cNvSpPr>
            <a:spLocks noGrp="1"/>
          </p:cNvSpPr>
          <p:nvPr>
            <p:ph type="sldNum" sz="quarter" idx="5"/>
          </p:nvPr>
        </p:nvSpPr>
        <p:spPr/>
        <p:txBody>
          <a:bodyPr/>
          <a:lstStyle/>
          <a:p>
            <a:fld id="{EA773C15-647E-4F5F-9627-C9BCD86A438A}" type="slidenum">
              <a:rPr lang="en-US" smtClean="0"/>
              <a:t>22</a:t>
            </a:fld>
            <a:endParaRPr lang="en-US"/>
          </a:p>
        </p:txBody>
      </p:sp>
    </p:spTree>
    <p:extLst>
      <p:ext uri="{BB962C8B-B14F-4D97-AF65-F5344CB8AC3E}">
        <p14:creationId xmlns:p14="http://schemas.microsoft.com/office/powerpoint/2010/main" val="1787909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23</a:t>
            </a:fld>
            <a:endParaRPr lang="en-US"/>
          </a:p>
        </p:txBody>
      </p:sp>
    </p:spTree>
    <p:extLst>
      <p:ext uri="{BB962C8B-B14F-4D97-AF65-F5344CB8AC3E}">
        <p14:creationId xmlns:p14="http://schemas.microsoft.com/office/powerpoint/2010/main" val="680710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is degree_spondylolisthesis and if its value is less than or equal to 14.85 and sacral_slope is less than 28.14, then the observation is classified as abnormal, if degree_spondylolisthesis is less than or equal to 14.85 and sacral_slope is greater than 28.14 then the observation is classified as normal, and if degree_spondylolisthesis is greater than 14.85, then the observation is classified as abnormal</a:t>
            </a:r>
          </a:p>
        </p:txBody>
      </p:sp>
      <p:sp>
        <p:nvSpPr>
          <p:cNvPr id="4" name="Slide Number Placeholder 3"/>
          <p:cNvSpPr>
            <a:spLocks noGrp="1"/>
          </p:cNvSpPr>
          <p:nvPr>
            <p:ph type="sldNum" sz="quarter" idx="5"/>
          </p:nvPr>
        </p:nvSpPr>
        <p:spPr/>
        <p:txBody>
          <a:bodyPr/>
          <a:lstStyle/>
          <a:p>
            <a:fld id="{EA773C15-647E-4F5F-9627-C9BCD86A438A}" type="slidenum">
              <a:rPr lang="en-US" smtClean="0"/>
              <a:t>29</a:t>
            </a:fld>
            <a:endParaRPr lang="en-US"/>
          </a:p>
        </p:txBody>
      </p:sp>
    </p:spTree>
    <p:extLst>
      <p:ext uri="{BB962C8B-B14F-4D97-AF65-F5344CB8AC3E}">
        <p14:creationId xmlns:p14="http://schemas.microsoft.com/office/powerpoint/2010/main" val="326595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6 variables are the only real variables in the dataset</a:t>
            </a:r>
          </a:p>
          <a:p>
            <a:pPr marL="171450" indent="-171450">
              <a:buFontTx/>
              <a:buChar char="-"/>
            </a:pPr>
            <a:r>
              <a:rPr lang="en-US" dirty="0"/>
              <a:t>Last 6 are random noise, no patterns or correlations</a:t>
            </a:r>
          </a:p>
          <a:p>
            <a:pPr marL="171450" indent="-171450">
              <a:buFontTx/>
              <a:buChar char="-"/>
            </a:pPr>
            <a:r>
              <a:rPr lang="en-US" dirty="0"/>
              <a:t>Last two are Classification, one is strings, one is numeric</a:t>
            </a:r>
          </a:p>
          <a:p>
            <a:pPr marL="171450" indent="-171450">
              <a:buFontTx/>
              <a:buChar char="-"/>
            </a:pPr>
            <a:r>
              <a:rPr lang="en-US" dirty="0"/>
              <a:t>All variables are normal and symmetric except degree_</a:t>
            </a:r>
            <a:r>
              <a:rPr lang="en-US" sz="1200" kern="1200" dirty="0">
                <a:solidFill>
                  <a:schemeClr val="tx1"/>
                </a:solidFill>
                <a:effectLst/>
                <a:latin typeface="+mn-lt"/>
                <a:ea typeface="+mn-ea"/>
                <a:cs typeface="+mn-cs"/>
              </a:rPr>
              <a:t>spondylolisthesis – right skewed</a:t>
            </a:r>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5</a:t>
            </a:fld>
            <a:endParaRPr lang="en-US"/>
          </a:p>
        </p:txBody>
      </p:sp>
    </p:spTree>
    <p:extLst>
      <p:ext uri="{BB962C8B-B14F-4D97-AF65-F5344CB8AC3E}">
        <p14:creationId xmlns:p14="http://schemas.microsoft.com/office/powerpoint/2010/main" val="28074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7</a:t>
            </a:fld>
            <a:endParaRPr lang="en-US"/>
          </a:p>
        </p:txBody>
      </p:sp>
    </p:spTree>
    <p:extLst>
      <p:ext uri="{BB962C8B-B14F-4D97-AF65-F5344CB8AC3E}">
        <p14:creationId xmlns:p14="http://schemas.microsoft.com/office/powerpoint/2010/main" val="19376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effects were included in another model, but were insignificant and performance worsened. Interactions were then removed.</a:t>
            </a:r>
          </a:p>
          <a:p>
            <a:r>
              <a:rPr lang="en-US" dirty="0"/>
              <a:t>Train/Test method: train on 80% of observations and test on 20% of observations. Weak because only making predictions on 1/5 of the data</a:t>
            </a:r>
          </a:p>
          <a:p>
            <a:r>
              <a:rPr lang="en-US" dirty="0"/>
              <a:t>Forward stepwise variable selection. Begins with intercept only model, and incrementally adds variables. Only keeps variables that significantly improve model</a:t>
            </a:r>
          </a:p>
          <a:p>
            <a:r>
              <a:rPr lang="en-US" dirty="0"/>
              <a:t> </a:t>
            </a:r>
          </a:p>
        </p:txBody>
      </p:sp>
      <p:sp>
        <p:nvSpPr>
          <p:cNvPr id="4" name="Slide Number Placeholder 3"/>
          <p:cNvSpPr>
            <a:spLocks noGrp="1"/>
          </p:cNvSpPr>
          <p:nvPr>
            <p:ph type="sldNum" sz="quarter" idx="5"/>
          </p:nvPr>
        </p:nvSpPr>
        <p:spPr/>
        <p:txBody>
          <a:bodyPr/>
          <a:lstStyle/>
          <a:p>
            <a:fld id="{EA773C15-647E-4F5F-9627-C9BCD86A438A}" type="slidenum">
              <a:rPr lang="en-US" smtClean="0"/>
              <a:t>9</a:t>
            </a:fld>
            <a:endParaRPr lang="en-US"/>
          </a:p>
        </p:txBody>
      </p:sp>
    </p:spTree>
    <p:extLst>
      <p:ext uri="{BB962C8B-B14F-4D97-AF65-F5344CB8AC3E}">
        <p14:creationId xmlns:p14="http://schemas.microsoft.com/office/powerpoint/2010/main" val="271123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Cross-Validation: </a:t>
            </a:r>
            <a:r>
              <a:rPr lang="en-US" sz="1200" kern="1200" dirty="0">
                <a:solidFill>
                  <a:schemeClr val="tx1"/>
                </a:solidFill>
                <a:effectLst/>
                <a:latin typeface="+mn-lt"/>
                <a:ea typeface="+mn-ea"/>
                <a:cs typeface="+mn-cs"/>
              </a:rPr>
              <a:t>data is split into n fold, or subgroups. Then the model is trained n times, each time leaving out one of the subgroups and using it as a test set. The result is predictions for every row in the data, yet still using separate data to train each model than what is used to test the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Optimization Method: for each fold of the cross-validation, the fitted values for the training set are used as possible cutoff values for the test set, and grid search is used to find the optimal cutoff for that fold. That cutoff is then used for the predictions for the fold that was left out. </a:t>
            </a:r>
          </a:p>
          <a:p>
            <a:r>
              <a:rPr lang="en-US" sz="1200" kern="1200" dirty="0">
                <a:solidFill>
                  <a:schemeClr val="tx1"/>
                </a:solidFill>
                <a:effectLst/>
                <a:latin typeface="+mn-lt"/>
                <a:ea typeface="+mn-ea"/>
                <a:cs typeface="+mn-cs"/>
              </a:rPr>
              <a:t>- Each fold has a different, but optimized cutoff.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11</a:t>
            </a:fld>
            <a:endParaRPr lang="en-US"/>
          </a:p>
        </p:txBody>
      </p:sp>
    </p:spTree>
    <p:extLst>
      <p:ext uri="{BB962C8B-B14F-4D97-AF65-F5344CB8AC3E}">
        <p14:creationId xmlns:p14="http://schemas.microsoft.com/office/powerpoint/2010/main" val="306179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histogram gives insight into the distribution of the accuracy of this model, and confirms that the model would continue to perform with an accuracy score between 0.75 and 0.82. </a:t>
            </a:r>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13</a:t>
            </a:fld>
            <a:endParaRPr lang="en-US"/>
          </a:p>
        </p:txBody>
      </p:sp>
    </p:spTree>
    <p:extLst>
      <p:ext uri="{BB962C8B-B14F-4D97-AF65-F5344CB8AC3E}">
        <p14:creationId xmlns:p14="http://schemas.microsoft.com/office/powerpoint/2010/main" val="485606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separate the data by drawing support vectors from each observation to a specified area of division called a decision boundary</a:t>
            </a:r>
          </a:p>
          <a:p>
            <a:pPr marL="171450" indent="-171450">
              <a:buFontTx/>
              <a:buChar char="-"/>
            </a:pPr>
            <a:r>
              <a:rPr lang="en-US" sz="1200" kern="1200" dirty="0">
                <a:solidFill>
                  <a:schemeClr val="tx1"/>
                </a:solidFill>
                <a:effectLst/>
                <a:latin typeface="+mn-lt"/>
                <a:ea typeface="+mn-ea"/>
                <a:cs typeface="+mn-cs"/>
              </a:rPr>
              <a:t>decision boundary that produces the best predictions for the training data is called the optimal margin classifier</a:t>
            </a:r>
          </a:p>
          <a:p>
            <a:pPr marL="171450" indent="-171450">
              <a:buFontTx/>
              <a:buChar char="-"/>
            </a:pPr>
            <a:r>
              <a:rPr lang="en-US" sz="1200" kern="1200" dirty="0">
                <a:solidFill>
                  <a:schemeClr val="tx1"/>
                </a:solidFill>
                <a:effectLst/>
                <a:latin typeface="+mn-lt"/>
                <a:ea typeface="+mn-ea"/>
                <a:cs typeface="+mn-cs"/>
              </a:rPr>
              <a:t>Minimizes the number of incorrect predictions</a:t>
            </a:r>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16</a:t>
            </a:fld>
            <a:endParaRPr lang="en-US"/>
          </a:p>
        </p:txBody>
      </p:sp>
    </p:spTree>
    <p:extLst>
      <p:ext uri="{BB962C8B-B14F-4D97-AF65-F5344CB8AC3E}">
        <p14:creationId xmlns:p14="http://schemas.microsoft.com/office/powerpoint/2010/main" val="399147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The gamma parameter changes how far the influence of each training observation reaches, or how much weight is given to each training observation. </a:t>
            </a:r>
          </a:p>
          <a:p>
            <a:r>
              <a:rPr lang="en-US" sz="1200" kern="1200" dirty="0">
                <a:solidFill>
                  <a:schemeClr val="tx1"/>
                </a:solidFill>
                <a:effectLst/>
                <a:latin typeface="+mn-lt"/>
                <a:ea typeface="+mn-ea"/>
                <a:cs typeface="+mn-cs"/>
              </a:rPr>
              <a:t>- The cost parameter defines how much the model should avoid misclassification during its optimization.</a:t>
            </a:r>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17</a:t>
            </a:fld>
            <a:endParaRPr lang="en-US"/>
          </a:p>
        </p:txBody>
      </p:sp>
    </p:spTree>
    <p:extLst>
      <p:ext uri="{BB962C8B-B14F-4D97-AF65-F5344CB8AC3E}">
        <p14:creationId xmlns:p14="http://schemas.microsoft.com/office/powerpoint/2010/main" val="125050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773C15-647E-4F5F-9627-C9BCD86A438A}" type="slidenum">
              <a:rPr lang="en-US" smtClean="0"/>
              <a:t>19</a:t>
            </a:fld>
            <a:endParaRPr lang="en-US"/>
          </a:p>
        </p:txBody>
      </p:sp>
    </p:spTree>
    <p:extLst>
      <p:ext uri="{BB962C8B-B14F-4D97-AF65-F5344CB8AC3E}">
        <p14:creationId xmlns:p14="http://schemas.microsoft.com/office/powerpoint/2010/main" val="149597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41281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7573F0-2D77-47F7-BE25-FBEFA7514B58}"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30243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278985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6136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4226742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3485340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193427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19546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26014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419135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228079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7573F0-2D77-47F7-BE25-FBEFA7514B58}"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210203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573F0-2D77-47F7-BE25-FBEFA7514B58}"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355470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26833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40406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17573F0-2D77-47F7-BE25-FBEFA7514B58}" type="datetimeFigureOut">
              <a:rPr lang="en-US" smtClean="0"/>
              <a:t>11/28/2018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318962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7573F0-2D77-47F7-BE25-FBEFA7514B58}"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ADFA0-178C-45A5-A5DF-D6A3C8FEFDA0}" type="slidenum">
              <a:rPr lang="en-US" smtClean="0"/>
              <a:t>‹#›</a:t>
            </a:fld>
            <a:endParaRPr lang="en-US"/>
          </a:p>
        </p:txBody>
      </p:sp>
    </p:spTree>
    <p:extLst>
      <p:ext uri="{BB962C8B-B14F-4D97-AF65-F5344CB8AC3E}">
        <p14:creationId xmlns:p14="http://schemas.microsoft.com/office/powerpoint/2010/main" val="340510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7573F0-2D77-47F7-BE25-FBEFA7514B58}" type="datetimeFigureOut">
              <a:rPr lang="en-US" smtClean="0"/>
              <a:t>11/28/2018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DADFA0-178C-45A5-A5DF-D6A3C8FEFDA0}" type="slidenum">
              <a:rPr lang="en-US" smtClean="0"/>
              <a:t>‹#›</a:t>
            </a:fld>
            <a:endParaRPr lang="en-US"/>
          </a:p>
        </p:txBody>
      </p:sp>
    </p:spTree>
    <p:extLst>
      <p:ext uri="{BB962C8B-B14F-4D97-AF65-F5344CB8AC3E}">
        <p14:creationId xmlns:p14="http://schemas.microsoft.com/office/powerpoint/2010/main" val="2356016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8FED-043E-4F4E-8C37-710FB2FEC30D}"/>
              </a:ext>
            </a:extLst>
          </p:cNvPr>
          <p:cNvSpPr>
            <a:spLocks noGrp="1"/>
          </p:cNvSpPr>
          <p:nvPr>
            <p:ph type="ctrTitle"/>
          </p:nvPr>
        </p:nvSpPr>
        <p:spPr>
          <a:xfrm>
            <a:off x="1269476" y="1923641"/>
            <a:ext cx="9144000" cy="2387600"/>
          </a:xfrm>
        </p:spPr>
        <p:txBody>
          <a:bodyPr>
            <a:noAutofit/>
          </a:bodyPr>
          <a:lstStyle/>
          <a:p>
            <a:r>
              <a:rPr lang="en-US" sz="5400" dirty="0"/>
              <a:t>The Signal in the Noise with Machine Learning Algorithms and Spine Classification</a:t>
            </a:r>
          </a:p>
        </p:txBody>
      </p:sp>
      <p:sp>
        <p:nvSpPr>
          <p:cNvPr id="3" name="Subtitle 2">
            <a:extLst>
              <a:ext uri="{FF2B5EF4-FFF2-40B4-BE49-F238E27FC236}">
                <a16:creationId xmlns:a16="http://schemas.microsoft.com/office/drawing/2014/main" id="{85DBFB43-6C85-452D-880A-AF379B0EE296}"/>
              </a:ext>
            </a:extLst>
          </p:cNvPr>
          <p:cNvSpPr>
            <a:spLocks noGrp="1"/>
          </p:cNvSpPr>
          <p:nvPr>
            <p:ph type="subTitle" idx="1"/>
          </p:nvPr>
        </p:nvSpPr>
        <p:spPr>
          <a:xfrm>
            <a:off x="1524000" y="4758605"/>
            <a:ext cx="9144000" cy="1655762"/>
          </a:xfrm>
        </p:spPr>
        <p:txBody>
          <a:bodyPr/>
          <a:lstStyle/>
          <a:p>
            <a:r>
              <a:rPr lang="en-US" dirty="0"/>
              <a:t>Michael Streyle</a:t>
            </a:r>
          </a:p>
          <a:p>
            <a:r>
              <a:rPr lang="en-US" dirty="0"/>
              <a:t>11/29/18</a:t>
            </a:r>
          </a:p>
        </p:txBody>
      </p:sp>
    </p:spTree>
    <p:extLst>
      <p:ext uri="{BB962C8B-B14F-4D97-AF65-F5344CB8AC3E}">
        <p14:creationId xmlns:p14="http://schemas.microsoft.com/office/powerpoint/2010/main" val="335125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E8F6-FE8E-4146-806B-940BE94637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1652F34-BD52-4BF4-9504-6681A5B23389}"/>
              </a:ext>
            </a:extLst>
          </p:cNvPr>
          <p:cNvSpPr>
            <a:spLocks noGrp="1"/>
          </p:cNvSpPr>
          <p:nvPr>
            <p:ph idx="1"/>
          </p:nvPr>
        </p:nvSpPr>
        <p:spPr/>
        <p:txBody>
          <a:bodyPr/>
          <a:lstStyle/>
          <a:p>
            <a:r>
              <a:rPr lang="en-US" dirty="0"/>
              <a:t>Cross-Validation</a:t>
            </a:r>
          </a:p>
          <a:p>
            <a:pPr lvl="1"/>
            <a:r>
              <a:rPr lang="en-US" dirty="0"/>
              <a:t>Split data into n folds/groups</a:t>
            </a:r>
          </a:p>
          <a:p>
            <a:pPr lvl="1"/>
            <a:r>
              <a:rPr lang="en-US" dirty="0"/>
              <a:t>Use one fold as test data, and fit the model on the remaining folds</a:t>
            </a:r>
          </a:p>
          <a:p>
            <a:pPr lvl="1"/>
            <a:r>
              <a:rPr lang="en-US" dirty="0"/>
              <a:t>Repeat</a:t>
            </a:r>
          </a:p>
          <a:p>
            <a:pPr lvl="1"/>
            <a:endParaRPr lang="en-US" dirty="0"/>
          </a:p>
          <a:p>
            <a:r>
              <a:rPr lang="en-US" dirty="0"/>
              <a:t>Optimization Method</a:t>
            </a:r>
          </a:p>
          <a:p>
            <a:pPr lvl="1"/>
            <a:r>
              <a:rPr lang="en-US" dirty="0"/>
              <a:t>Use fitted values in training data as possible cutoffs in grid search</a:t>
            </a:r>
          </a:p>
          <a:p>
            <a:pPr lvl="1"/>
            <a:r>
              <a:rPr lang="en-US" dirty="0"/>
              <a:t>For each iteration, the fitted value with highest accuracy score is used as the cutoff</a:t>
            </a:r>
          </a:p>
          <a:p>
            <a:pPr lvl="1"/>
            <a:r>
              <a:rPr lang="en-US" dirty="0"/>
              <a:t>Each fold of cross-validation has a different cutoff</a:t>
            </a:r>
          </a:p>
          <a:p>
            <a:endParaRPr lang="en-US" dirty="0"/>
          </a:p>
        </p:txBody>
      </p:sp>
    </p:spTree>
    <p:extLst>
      <p:ext uri="{BB962C8B-B14F-4D97-AF65-F5344CB8AC3E}">
        <p14:creationId xmlns:p14="http://schemas.microsoft.com/office/powerpoint/2010/main" val="22375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1148-C298-457C-9354-88B5D062856C}"/>
              </a:ext>
            </a:extLst>
          </p:cNvPr>
          <p:cNvSpPr>
            <a:spLocks noGrp="1"/>
          </p:cNvSpPr>
          <p:nvPr>
            <p:ph type="title"/>
          </p:nvPr>
        </p:nvSpPr>
        <p:spPr>
          <a:xfrm>
            <a:off x="646111" y="452718"/>
            <a:ext cx="9404723" cy="963487"/>
          </a:xfrm>
        </p:spPr>
        <p:txBody>
          <a:bodyPr/>
          <a:lstStyle/>
          <a:p>
            <a:r>
              <a:rPr lang="en-US" dirty="0"/>
              <a:t>Initial Logistic Regression Model</a:t>
            </a:r>
          </a:p>
        </p:txBody>
      </p:sp>
      <p:sp>
        <p:nvSpPr>
          <p:cNvPr id="3" name="Content Placeholder 2">
            <a:extLst>
              <a:ext uri="{FF2B5EF4-FFF2-40B4-BE49-F238E27FC236}">
                <a16:creationId xmlns:a16="http://schemas.microsoft.com/office/drawing/2014/main" id="{56BF8EC8-D89A-4ECD-B7EA-C0AECE29C593}"/>
              </a:ext>
            </a:extLst>
          </p:cNvPr>
          <p:cNvSpPr>
            <a:spLocks noGrp="1"/>
          </p:cNvSpPr>
          <p:nvPr>
            <p:ph idx="1"/>
          </p:nvPr>
        </p:nvSpPr>
        <p:spPr>
          <a:xfrm>
            <a:off x="1103312" y="1661532"/>
            <a:ext cx="9289625" cy="4586867"/>
          </a:xfrm>
        </p:spPr>
        <p:txBody>
          <a:bodyPr/>
          <a:lstStyle/>
          <a:p>
            <a:pPr marL="0" indent="0">
              <a:buNone/>
            </a:pPr>
            <a:endParaRPr lang="en-US" dirty="0"/>
          </a:p>
          <a:p>
            <a:r>
              <a:rPr lang="en-US" dirty="0"/>
              <a:t>With Cross-Validation and Optimization:</a:t>
            </a:r>
          </a:p>
          <a:p>
            <a:pPr lvl="1"/>
            <a:r>
              <a:rPr lang="en-US" dirty="0"/>
              <a:t>Accuracy of 0.8581</a:t>
            </a:r>
          </a:p>
          <a:p>
            <a:pPr lvl="1"/>
            <a:r>
              <a:rPr lang="en-US" dirty="0"/>
              <a:t> 189 true positives, 23 false positives, 77 true negatives, 21 false negatives</a:t>
            </a:r>
          </a:p>
          <a:p>
            <a:pPr lvl="1"/>
            <a:r>
              <a:rPr lang="en-US" dirty="0"/>
              <a:t>Marginally better performance, but much more conclusive and less prone to overfitting</a:t>
            </a:r>
          </a:p>
        </p:txBody>
      </p:sp>
    </p:spTree>
    <p:extLst>
      <p:ext uri="{BB962C8B-B14F-4D97-AF65-F5344CB8AC3E}">
        <p14:creationId xmlns:p14="http://schemas.microsoft.com/office/powerpoint/2010/main" val="376748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43FD-B323-475C-B2C2-01726A552C36}"/>
              </a:ext>
            </a:extLst>
          </p:cNvPr>
          <p:cNvSpPr>
            <a:spLocks noGrp="1"/>
          </p:cNvSpPr>
          <p:nvPr>
            <p:ph type="title"/>
          </p:nvPr>
        </p:nvSpPr>
        <p:spPr>
          <a:xfrm>
            <a:off x="646111" y="452718"/>
            <a:ext cx="9635313" cy="1400530"/>
          </a:xfrm>
        </p:spPr>
        <p:txBody>
          <a:bodyPr/>
          <a:lstStyle/>
          <a:p>
            <a:r>
              <a:rPr lang="en-US" dirty="0"/>
              <a:t>Logistic Regression with PRV and +10 </a:t>
            </a:r>
          </a:p>
        </p:txBody>
      </p:sp>
      <p:sp>
        <p:nvSpPr>
          <p:cNvPr id="3" name="Content Placeholder 2">
            <a:extLst>
              <a:ext uri="{FF2B5EF4-FFF2-40B4-BE49-F238E27FC236}">
                <a16:creationId xmlns:a16="http://schemas.microsoft.com/office/drawing/2014/main" id="{3F22E72C-2C8C-495A-AC4D-159A9FCD380B}"/>
              </a:ext>
            </a:extLst>
          </p:cNvPr>
          <p:cNvSpPr>
            <a:spLocks noGrp="1"/>
          </p:cNvSpPr>
          <p:nvPr>
            <p:ph idx="1"/>
          </p:nvPr>
        </p:nvSpPr>
        <p:spPr>
          <a:xfrm>
            <a:off x="824531" y="1853248"/>
            <a:ext cx="9456893" cy="4195481"/>
          </a:xfrm>
        </p:spPr>
        <p:txBody>
          <a:bodyPr/>
          <a:lstStyle/>
          <a:p>
            <a:r>
              <a:rPr lang="en-US" dirty="0"/>
              <a:t>Remainder of Logistic Regression models use forward stepwise variable selection, cross-validation, and cutoff optimization</a:t>
            </a:r>
            <a:br>
              <a:rPr lang="en-US" dirty="0"/>
            </a:br>
            <a:endParaRPr lang="en-US" dirty="0"/>
          </a:p>
          <a:p>
            <a:r>
              <a:rPr lang="en-US" dirty="0"/>
              <a:t>With Provided Random Predictor Variables:</a:t>
            </a:r>
          </a:p>
          <a:p>
            <a:pPr lvl="1"/>
            <a:r>
              <a:rPr lang="en-US" dirty="0"/>
              <a:t>Accuracy of 0.8548</a:t>
            </a:r>
          </a:p>
          <a:p>
            <a:pPr lvl="1"/>
            <a:r>
              <a:rPr lang="en-US" dirty="0"/>
              <a:t>193 true positives, 28 false positives, 72 true negatives, 17 false negatives</a:t>
            </a:r>
          </a:p>
          <a:p>
            <a:pPr lvl="1"/>
            <a:endParaRPr lang="en-US" dirty="0"/>
          </a:p>
          <a:p>
            <a:r>
              <a:rPr lang="en-US" dirty="0"/>
              <a:t>With 10 added Random Predictor Variables</a:t>
            </a:r>
          </a:p>
          <a:p>
            <a:pPr lvl="1"/>
            <a:r>
              <a:rPr lang="en-US" dirty="0"/>
              <a:t>Accuracy of 0.8419</a:t>
            </a:r>
          </a:p>
          <a:p>
            <a:pPr lvl="1"/>
            <a:r>
              <a:rPr lang="en-US" dirty="0"/>
              <a:t>187 true positives, 26 false positives, 74 true negatives, 23 false negatives</a:t>
            </a:r>
          </a:p>
        </p:txBody>
      </p:sp>
    </p:spTree>
    <p:extLst>
      <p:ext uri="{BB962C8B-B14F-4D97-AF65-F5344CB8AC3E}">
        <p14:creationId xmlns:p14="http://schemas.microsoft.com/office/powerpoint/2010/main" val="256321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F0F7-A343-46FA-BFCF-68DDFA9599EA}"/>
              </a:ext>
            </a:extLst>
          </p:cNvPr>
          <p:cNvSpPr>
            <a:spLocks noGrp="1"/>
          </p:cNvSpPr>
          <p:nvPr>
            <p:ph type="title"/>
          </p:nvPr>
        </p:nvSpPr>
        <p:spPr>
          <a:xfrm>
            <a:off x="411935" y="385811"/>
            <a:ext cx="10092513" cy="1400530"/>
          </a:xfrm>
        </p:spPr>
        <p:txBody>
          <a:bodyPr/>
          <a:lstStyle/>
          <a:p>
            <a:r>
              <a:rPr lang="en-US" dirty="0"/>
              <a:t>Logistic Regression with100 RV</a:t>
            </a:r>
          </a:p>
        </p:txBody>
      </p:sp>
      <p:sp>
        <p:nvSpPr>
          <p:cNvPr id="3" name="Content Placeholder 2">
            <a:extLst>
              <a:ext uri="{FF2B5EF4-FFF2-40B4-BE49-F238E27FC236}">
                <a16:creationId xmlns:a16="http://schemas.microsoft.com/office/drawing/2014/main" id="{301D10A6-6A9E-4ADF-A6BC-712811DB8CF6}"/>
              </a:ext>
            </a:extLst>
          </p:cNvPr>
          <p:cNvSpPr>
            <a:spLocks noGrp="1"/>
          </p:cNvSpPr>
          <p:nvPr>
            <p:ph idx="1"/>
          </p:nvPr>
        </p:nvSpPr>
        <p:spPr>
          <a:xfrm>
            <a:off x="1103312" y="1786342"/>
            <a:ext cx="9613010" cy="2763356"/>
          </a:xfrm>
        </p:spPr>
        <p:txBody>
          <a:bodyPr/>
          <a:lstStyle/>
          <a:p>
            <a:r>
              <a:rPr lang="en-US" dirty="0"/>
              <a:t>100 Random Predictor Variables:</a:t>
            </a:r>
          </a:p>
          <a:p>
            <a:pPr lvl="1"/>
            <a:r>
              <a:rPr lang="en-US" dirty="0"/>
              <a:t> Accuracy of 0.7774</a:t>
            </a:r>
          </a:p>
          <a:p>
            <a:pPr lvl="1"/>
            <a:r>
              <a:rPr lang="en-US" dirty="0"/>
              <a:t>175 true positives, 34 false positives, 66 true negatives, 35 false negatives</a:t>
            </a:r>
          </a:p>
          <a:p>
            <a:pPr marL="457200" lvl="1" indent="0">
              <a:buNone/>
            </a:pPr>
            <a:endParaRPr lang="en-US" dirty="0"/>
          </a:p>
          <a:p>
            <a:r>
              <a:rPr lang="en-US" dirty="0"/>
              <a:t>Simulation Variability - distribution of 100 retrained models</a:t>
            </a:r>
          </a:p>
        </p:txBody>
      </p:sp>
      <p:pic>
        <p:nvPicPr>
          <p:cNvPr id="4" name="Picture 3">
            <a:extLst>
              <a:ext uri="{FF2B5EF4-FFF2-40B4-BE49-F238E27FC236}">
                <a16:creationId xmlns:a16="http://schemas.microsoft.com/office/drawing/2014/main" id="{6C8BC0E3-EE59-4961-967A-24E8FC448BE0}"/>
              </a:ext>
            </a:extLst>
          </p:cNvPr>
          <p:cNvPicPr>
            <a:picLocks noChangeAspect="1"/>
          </p:cNvPicPr>
          <p:nvPr/>
        </p:nvPicPr>
        <p:blipFill>
          <a:blip r:embed="rId3"/>
          <a:stretch>
            <a:fillRect/>
          </a:stretch>
        </p:blipFill>
        <p:spPr>
          <a:xfrm>
            <a:off x="2982682" y="3947371"/>
            <a:ext cx="5369582" cy="2692087"/>
          </a:xfrm>
          <a:prstGeom prst="rect">
            <a:avLst/>
          </a:prstGeom>
        </p:spPr>
      </p:pic>
    </p:spTree>
    <p:extLst>
      <p:ext uri="{BB962C8B-B14F-4D97-AF65-F5344CB8AC3E}">
        <p14:creationId xmlns:p14="http://schemas.microsoft.com/office/powerpoint/2010/main" val="75759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3B8E-556A-4F50-8872-41E6AABF9EBF}"/>
              </a:ext>
            </a:extLst>
          </p:cNvPr>
          <p:cNvSpPr>
            <a:spLocks noGrp="1"/>
          </p:cNvSpPr>
          <p:nvPr>
            <p:ph type="title"/>
          </p:nvPr>
        </p:nvSpPr>
        <p:spPr>
          <a:xfrm>
            <a:off x="646111" y="452718"/>
            <a:ext cx="10415899" cy="1400530"/>
          </a:xfrm>
        </p:spPr>
        <p:txBody>
          <a:bodyPr/>
          <a:lstStyle/>
          <a:p>
            <a:r>
              <a:rPr lang="en-US" dirty="0"/>
              <a:t>Logistic Regression with 500 &amp; 1000 RV</a:t>
            </a:r>
          </a:p>
        </p:txBody>
      </p:sp>
      <p:sp>
        <p:nvSpPr>
          <p:cNvPr id="3" name="Content Placeholder 2">
            <a:extLst>
              <a:ext uri="{FF2B5EF4-FFF2-40B4-BE49-F238E27FC236}">
                <a16:creationId xmlns:a16="http://schemas.microsoft.com/office/drawing/2014/main" id="{85FF5DA7-0897-4D05-ACCB-BD1AAAA49D0A}"/>
              </a:ext>
            </a:extLst>
          </p:cNvPr>
          <p:cNvSpPr>
            <a:spLocks noGrp="1"/>
          </p:cNvSpPr>
          <p:nvPr>
            <p:ph idx="1"/>
          </p:nvPr>
        </p:nvSpPr>
        <p:spPr/>
        <p:txBody>
          <a:bodyPr/>
          <a:lstStyle/>
          <a:p>
            <a:r>
              <a:rPr lang="en-US" dirty="0"/>
              <a:t>500 Random Predictor Variables:</a:t>
            </a:r>
          </a:p>
          <a:p>
            <a:pPr lvl="1"/>
            <a:r>
              <a:rPr lang="en-US" dirty="0"/>
              <a:t>Accuracy of 0.80 </a:t>
            </a:r>
          </a:p>
          <a:p>
            <a:pPr lvl="1"/>
            <a:r>
              <a:rPr lang="en-US" dirty="0"/>
              <a:t>175 true positives, 27 false positives, 73 true negatives, 35 false negatives</a:t>
            </a:r>
          </a:p>
          <a:p>
            <a:pPr lvl="1"/>
            <a:endParaRPr lang="en-US" dirty="0"/>
          </a:p>
          <a:p>
            <a:r>
              <a:rPr lang="en-US" dirty="0"/>
              <a:t>1000 Random Predictor Variables:</a:t>
            </a:r>
          </a:p>
          <a:p>
            <a:pPr lvl="1"/>
            <a:r>
              <a:rPr lang="en-US" dirty="0"/>
              <a:t>Accuracy of 0.6774  → converges to ratio of abnormal and normal</a:t>
            </a:r>
          </a:p>
          <a:p>
            <a:pPr lvl="1"/>
            <a:r>
              <a:rPr lang="en-US" dirty="0"/>
              <a:t>210 true positives and 100 false positives</a:t>
            </a:r>
          </a:p>
        </p:txBody>
      </p:sp>
    </p:spTree>
    <p:extLst>
      <p:ext uri="{BB962C8B-B14F-4D97-AF65-F5344CB8AC3E}">
        <p14:creationId xmlns:p14="http://schemas.microsoft.com/office/powerpoint/2010/main" val="109707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53C0-9CBB-42BE-B172-8134745A39A1}"/>
              </a:ext>
            </a:extLst>
          </p:cNvPr>
          <p:cNvSpPr>
            <a:spLocks noGrp="1"/>
          </p:cNvSpPr>
          <p:nvPr>
            <p:ph type="title"/>
          </p:nvPr>
        </p:nvSpPr>
        <p:spPr/>
        <p:txBody>
          <a:bodyPr/>
          <a:lstStyle/>
          <a:p>
            <a:r>
              <a:rPr lang="en-US" dirty="0"/>
              <a:t>Logistic Regression Performance</a:t>
            </a:r>
          </a:p>
        </p:txBody>
      </p:sp>
      <p:sp>
        <p:nvSpPr>
          <p:cNvPr id="3" name="Content Placeholder 2">
            <a:extLst>
              <a:ext uri="{FF2B5EF4-FFF2-40B4-BE49-F238E27FC236}">
                <a16:creationId xmlns:a16="http://schemas.microsoft.com/office/drawing/2014/main" id="{8F2E275D-BDE1-493B-9626-AFDDCCEE1377}"/>
              </a:ext>
            </a:extLst>
          </p:cNvPr>
          <p:cNvSpPr>
            <a:spLocks noGrp="1"/>
          </p:cNvSpPr>
          <p:nvPr>
            <p:ph idx="1"/>
          </p:nvPr>
        </p:nvSpPr>
        <p:spPr>
          <a:xfrm>
            <a:off x="1226634" y="2165083"/>
            <a:ext cx="3200400" cy="4430750"/>
          </a:xfrm>
        </p:spPr>
        <p:txBody>
          <a:bodyPr/>
          <a:lstStyle/>
          <a:p>
            <a:r>
              <a:rPr lang="en-US" dirty="0"/>
              <a:t>Dependence on forward stepwise variable selection</a:t>
            </a:r>
            <a:br>
              <a:rPr lang="en-US" dirty="0"/>
            </a:br>
            <a:endParaRPr lang="en-US" dirty="0"/>
          </a:p>
          <a:p>
            <a:r>
              <a:rPr lang="en-US" dirty="0"/>
              <a:t>Overall, strong performance considering only 310 observations</a:t>
            </a:r>
          </a:p>
        </p:txBody>
      </p:sp>
      <p:pic>
        <p:nvPicPr>
          <p:cNvPr id="4" name="Picture 3">
            <a:extLst>
              <a:ext uri="{FF2B5EF4-FFF2-40B4-BE49-F238E27FC236}">
                <a16:creationId xmlns:a16="http://schemas.microsoft.com/office/drawing/2014/main" id="{4DCE7A68-7806-421E-87B3-8158E62663D5}"/>
              </a:ext>
            </a:extLst>
          </p:cNvPr>
          <p:cNvPicPr>
            <a:picLocks noChangeAspect="1"/>
          </p:cNvPicPr>
          <p:nvPr/>
        </p:nvPicPr>
        <p:blipFill>
          <a:blip r:embed="rId2"/>
          <a:stretch>
            <a:fillRect/>
          </a:stretch>
        </p:blipFill>
        <p:spPr>
          <a:xfrm>
            <a:off x="4523866" y="1932001"/>
            <a:ext cx="6992469" cy="4195481"/>
          </a:xfrm>
          <a:prstGeom prst="rect">
            <a:avLst/>
          </a:prstGeom>
        </p:spPr>
      </p:pic>
    </p:spTree>
    <p:extLst>
      <p:ext uri="{BB962C8B-B14F-4D97-AF65-F5344CB8AC3E}">
        <p14:creationId xmlns:p14="http://schemas.microsoft.com/office/powerpoint/2010/main" val="310097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A32B-4CBE-4DBA-9C41-820D8B5B47E8}"/>
              </a:ext>
            </a:extLst>
          </p:cNvPr>
          <p:cNvSpPr>
            <a:spLocks noGrp="1"/>
          </p:cNvSpPr>
          <p:nvPr>
            <p:ph type="title"/>
          </p:nvPr>
        </p:nvSpPr>
        <p:spPr>
          <a:xfrm>
            <a:off x="501145" y="486172"/>
            <a:ext cx="9735674" cy="1400530"/>
          </a:xfrm>
        </p:spPr>
        <p:txBody>
          <a:bodyPr/>
          <a:lstStyle/>
          <a:p>
            <a:r>
              <a:rPr lang="en-US" dirty="0"/>
              <a:t>What are Support Vector Machines?</a:t>
            </a:r>
          </a:p>
        </p:txBody>
      </p:sp>
      <p:sp>
        <p:nvSpPr>
          <p:cNvPr id="3" name="Content Placeholder 2">
            <a:extLst>
              <a:ext uri="{FF2B5EF4-FFF2-40B4-BE49-F238E27FC236}">
                <a16:creationId xmlns:a16="http://schemas.microsoft.com/office/drawing/2014/main" id="{BCA33976-94B9-4DB2-BAC3-E5AC1E106D00}"/>
              </a:ext>
            </a:extLst>
          </p:cNvPr>
          <p:cNvSpPr>
            <a:spLocks noGrp="1"/>
          </p:cNvSpPr>
          <p:nvPr>
            <p:ph idx="1"/>
          </p:nvPr>
        </p:nvSpPr>
        <p:spPr>
          <a:xfrm>
            <a:off x="1103313" y="2052918"/>
            <a:ext cx="4992688" cy="4195481"/>
          </a:xfrm>
        </p:spPr>
        <p:txBody>
          <a:bodyPr/>
          <a:lstStyle/>
          <a:p>
            <a:r>
              <a:rPr lang="en-US" dirty="0"/>
              <a:t>Support vectors</a:t>
            </a:r>
            <a:br>
              <a:rPr lang="en-US" dirty="0"/>
            </a:br>
            <a:endParaRPr lang="en-US" dirty="0"/>
          </a:p>
          <a:p>
            <a:r>
              <a:rPr lang="en-US" dirty="0"/>
              <a:t>Decision boundary</a:t>
            </a:r>
            <a:br>
              <a:rPr lang="en-US" dirty="0"/>
            </a:br>
            <a:endParaRPr lang="en-US" dirty="0"/>
          </a:p>
          <a:p>
            <a:r>
              <a:rPr lang="en-US" dirty="0"/>
              <a:t>Extends into n dimensions with the decision boundary in (n-1) dimensions</a:t>
            </a:r>
          </a:p>
          <a:p>
            <a:endParaRPr lang="en-US" dirty="0"/>
          </a:p>
          <a:p>
            <a:r>
              <a:rPr lang="en-US" dirty="0"/>
              <a:t>R package “e1071”</a:t>
            </a:r>
          </a:p>
        </p:txBody>
      </p:sp>
      <p:pic>
        <p:nvPicPr>
          <p:cNvPr id="4" name="Picture 3">
            <a:extLst>
              <a:ext uri="{FF2B5EF4-FFF2-40B4-BE49-F238E27FC236}">
                <a16:creationId xmlns:a16="http://schemas.microsoft.com/office/drawing/2014/main" id="{0D7AC7EC-314F-4ABD-91BD-5028CCE6E304}"/>
              </a:ext>
            </a:extLst>
          </p:cNvPr>
          <p:cNvPicPr>
            <a:picLocks noChangeAspect="1"/>
          </p:cNvPicPr>
          <p:nvPr/>
        </p:nvPicPr>
        <p:blipFill>
          <a:blip r:embed="rId3"/>
          <a:stretch>
            <a:fillRect/>
          </a:stretch>
        </p:blipFill>
        <p:spPr>
          <a:xfrm>
            <a:off x="7950665" y="2338470"/>
            <a:ext cx="3138022" cy="3075262"/>
          </a:xfrm>
          <a:prstGeom prst="rect">
            <a:avLst/>
          </a:prstGeom>
        </p:spPr>
      </p:pic>
    </p:spTree>
    <p:extLst>
      <p:ext uri="{BB962C8B-B14F-4D97-AF65-F5344CB8AC3E}">
        <p14:creationId xmlns:p14="http://schemas.microsoft.com/office/powerpoint/2010/main" val="319344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068A-ED06-49E9-8CD9-073630991D29}"/>
              </a:ext>
            </a:extLst>
          </p:cNvPr>
          <p:cNvSpPr>
            <a:spLocks noGrp="1"/>
          </p:cNvSpPr>
          <p:nvPr>
            <p:ph type="title"/>
          </p:nvPr>
        </p:nvSpPr>
        <p:spPr/>
        <p:txBody>
          <a:bodyPr/>
          <a:lstStyle/>
          <a:p>
            <a:r>
              <a:rPr lang="en-US" dirty="0"/>
              <a:t>Initial SVM</a:t>
            </a:r>
          </a:p>
        </p:txBody>
      </p:sp>
      <p:sp>
        <p:nvSpPr>
          <p:cNvPr id="3" name="Content Placeholder 2">
            <a:extLst>
              <a:ext uri="{FF2B5EF4-FFF2-40B4-BE49-F238E27FC236}">
                <a16:creationId xmlns:a16="http://schemas.microsoft.com/office/drawing/2014/main" id="{FF7FA7CF-20D3-44EF-B072-5958C815D48C}"/>
              </a:ext>
            </a:extLst>
          </p:cNvPr>
          <p:cNvSpPr>
            <a:spLocks noGrp="1"/>
          </p:cNvSpPr>
          <p:nvPr>
            <p:ph idx="1"/>
          </p:nvPr>
        </p:nvSpPr>
        <p:spPr>
          <a:xfrm>
            <a:off x="1104293" y="1606869"/>
            <a:ext cx="8946541" cy="4798413"/>
          </a:xfrm>
        </p:spPr>
        <p:txBody>
          <a:bodyPr/>
          <a:lstStyle/>
          <a:p>
            <a:r>
              <a:rPr lang="en-US" dirty="0"/>
              <a:t>Train/Test Method:</a:t>
            </a:r>
          </a:p>
          <a:p>
            <a:pPr lvl="1"/>
            <a:r>
              <a:rPr lang="en-US" dirty="0"/>
              <a:t>Accuracy of 0.887</a:t>
            </a:r>
          </a:p>
          <a:p>
            <a:pPr lvl="1"/>
            <a:r>
              <a:rPr lang="en-US" dirty="0"/>
              <a:t>38 true positives, 5 false positives, 17 true negatives, 2 false negatives</a:t>
            </a:r>
          </a:p>
          <a:p>
            <a:pPr lvl="1"/>
            <a:endParaRPr lang="en-US" dirty="0"/>
          </a:p>
          <a:p>
            <a:r>
              <a:rPr lang="en-US" dirty="0"/>
              <a:t>Tune method of e1071:</a:t>
            </a:r>
          </a:p>
          <a:p>
            <a:pPr lvl="1"/>
            <a:r>
              <a:rPr lang="en-US" dirty="0"/>
              <a:t>Optimizes gamma and cost parameters of SVM</a:t>
            </a:r>
          </a:p>
          <a:p>
            <a:pPr lvl="1"/>
            <a:endParaRPr lang="en-US" dirty="0"/>
          </a:p>
          <a:p>
            <a:r>
              <a:rPr lang="en-US" dirty="0"/>
              <a:t>Tuned Train/Test Method:</a:t>
            </a:r>
          </a:p>
          <a:p>
            <a:pPr lvl="1"/>
            <a:r>
              <a:rPr lang="en-US" dirty="0"/>
              <a:t>Accuracy of 0.9032</a:t>
            </a:r>
          </a:p>
          <a:p>
            <a:pPr lvl="1"/>
            <a:r>
              <a:rPr lang="en-US" dirty="0"/>
              <a:t>38 true positives, 4 false positives, 18 true negatives, 2 false negatives</a:t>
            </a:r>
          </a:p>
        </p:txBody>
      </p:sp>
    </p:spTree>
    <p:extLst>
      <p:ext uri="{BB962C8B-B14F-4D97-AF65-F5344CB8AC3E}">
        <p14:creationId xmlns:p14="http://schemas.microsoft.com/office/powerpoint/2010/main" val="219621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7203-A3F3-4A31-8402-211627E04C30}"/>
              </a:ext>
            </a:extLst>
          </p:cNvPr>
          <p:cNvSpPr>
            <a:spLocks noGrp="1"/>
          </p:cNvSpPr>
          <p:nvPr>
            <p:ph type="title"/>
          </p:nvPr>
        </p:nvSpPr>
        <p:spPr>
          <a:xfrm>
            <a:off x="646111" y="452718"/>
            <a:ext cx="9404723" cy="941184"/>
          </a:xfrm>
        </p:spPr>
        <p:txBody>
          <a:bodyPr/>
          <a:lstStyle/>
          <a:p>
            <a:r>
              <a:rPr lang="en-US" dirty="0"/>
              <a:t>Initial SVM with Cross-Validation</a:t>
            </a:r>
          </a:p>
        </p:txBody>
      </p:sp>
      <p:sp>
        <p:nvSpPr>
          <p:cNvPr id="3" name="Content Placeholder 2">
            <a:extLst>
              <a:ext uri="{FF2B5EF4-FFF2-40B4-BE49-F238E27FC236}">
                <a16:creationId xmlns:a16="http://schemas.microsoft.com/office/drawing/2014/main" id="{D695F067-C22A-4362-982D-7A5A47070AEF}"/>
              </a:ext>
            </a:extLst>
          </p:cNvPr>
          <p:cNvSpPr>
            <a:spLocks noGrp="1"/>
          </p:cNvSpPr>
          <p:nvPr>
            <p:ph idx="1"/>
          </p:nvPr>
        </p:nvSpPr>
        <p:spPr>
          <a:xfrm>
            <a:off x="1103312" y="2052918"/>
            <a:ext cx="9914093" cy="4195481"/>
          </a:xfrm>
        </p:spPr>
        <p:txBody>
          <a:bodyPr/>
          <a:lstStyle/>
          <a:p>
            <a:r>
              <a:rPr lang="en-US" dirty="0"/>
              <a:t>With Cross-Validation and Tuning:</a:t>
            </a:r>
          </a:p>
          <a:p>
            <a:pPr lvl="1"/>
            <a:r>
              <a:rPr lang="en-US" dirty="0"/>
              <a:t>Accuracy of 0.8484</a:t>
            </a:r>
          </a:p>
          <a:p>
            <a:pPr lvl="1"/>
            <a:r>
              <a:rPr lang="en-US" dirty="0"/>
              <a:t> 186 true positives, 23 false positives, 77 true negatives, 24 false negatives</a:t>
            </a:r>
          </a:p>
          <a:p>
            <a:pPr lvl="1"/>
            <a:endParaRPr lang="en-US" dirty="0"/>
          </a:p>
          <a:p>
            <a:pPr lvl="1"/>
            <a:endParaRPr lang="en-US" dirty="0"/>
          </a:p>
          <a:p>
            <a:r>
              <a:rPr lang="en-US" dirty="0"/>
              <a:t>Did not perform as well as Train/Test Method, but is more indicative of the model’s actual performance</a:t>
            </a:r>
          </a:p>
        </p:txBody>
      </p:sp>
    </p:spTree>
    <p:extLst>
      <p:ext uri="{BB962C8B-B14F-4D97-AF65-F5344CB8AC3E}">
        <p14:creationId xmlns:p14="http://schemas.microsoft.com/office/powerpoint/2010/main" val="55264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B083-244B-45B6-906B-016A0EF292AA}"/>
              </a:ext>
            </a:extLst>
          </p:cNvPr>
          <p:cNvSpPr>
            <a:spLocks noGrp="1"/>
          </p:cNvSpPr>
          <p:nvPr>
            <p:ph type="title"/>
          </p:nvPr>
        </p:nvSpPr>
        <p:spPr/>
        <p:txBody>
          <a:bodyPr/>
          <a:lstStyle/>
          <a:p>
            <a:r>
              <a:rPr lang="en-US" dirty="0"/>
              <a:t>SVM with PRN and 10 RV</a:t>
            </a:r>
          </a:p>
        </p:txBody>
      </p:sp>
      <p:sp>
        <p:nvSpPr>
          <p:cNvPr id="3" name="Content Placeholder 2">
            <a:extLst>
              <a:ext uri="{FF2B5EF4-FFF2-40B4-BE49-F238E27FC236}">
                <a16:creationId xmlns:a16="http://schemas.microsoft.com/office/drawing/2014/main" id="{410458C5-24A9-456E-99FF-ADA7BC7623E6}"/>
              </a:ext>
            </a:extLst>
          </p:cNvPr>
          <p:cNvSpPr>
            <a:spLocks noGrp="1"/>
          </p:cNvSpPr>
          <p:nvPr>
            <p:ph idx="1"/>
          </p:nvPr>
        </p:nvSpPr>
        <p:spPr/>
        <p:txBody>
          <a:bodyPr/>
          <a:lstStyle/>
          <a:p>
            <a:r>
              <a:rPr lang="en-US" dirty="0"/>
              <a:t>With Provided Random Noise, CV and Tuned:</a:t>
            </a:r>
          </a:p>
          <a:p>
            <a:pPr lvl="1"/>
            <a:r>
              <a:rPr lang="en-US" dirty="0"/>
              <a:t>Accuracy of 0.8290</a:t>
            </a:r>
          </a:p>
          <a:p>
            <a:pPr lvl="1"/>
            <a:r>
              <a:rPr lang="en-US" dirty="0"/>
              <a:t>184 true positives, 27 false positives, 73 true negatives, 26 false negatives</a:t>
            </a:r>
          </a:p>
          <a:p>
            <a:pPr lvl="1"/>
            <a:endParaRPr lang="en-US" dirty="0"/>
          </a:p>
          <a:p>
            <a:r>
              <a:rPr lang="en-US" dirty="0"/>
              <a:t>With 10 Random Variables, CV and Tuned:</a:t>
            </a:r>
          </a:p>
          <a:p>
            <a:pPr lvl="1"/>
            <a:r>
              <a:rPr lang="en-US" dirty="0"/>
              <a:t>Accuracy of 0.8129</a:t>
            </a:r>
          </a:p>
          <a:p>
            <a:pPr lvl="1"/>
            <a:r>
              <a:rPr lang="en-US" dirty="0"/>
              <a:t>181 true positives, 29 false positives, 71 true negatives, 29 false negatives</a:t>
            </a:r>
          </a:p>
        </p:txBody>
      </p:sp>
    </p:spTree>
    <p:extLst>
      <p:ext uri="{BB962C8B-B14F-4D97-AF65-F5344CB8AC3E}">
        <p14:creationId xmlns:p14="http://schemas.microsoft.com/office/powerpoint/2010/main" val="405043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D8C6-7A0E-43B3-828A-277AA63316E4}"/>
              </a:ext>
            </a:extLst>
          </p:cNvPr>
          <p:cNvSpPr>
            <a:spLocks noGrp="1"/>
          </p:cNvSpPr>
          <p:nvPr>
            <p:ph type="title"/>
          </p:nvPr>
        </p:nvSpPr>
        <p:spPr>
          <a:xfrm>
            <a:off x="646111" y="452718"/>
            <a:ext cx="9404723" cy="1253534"/>
          </a:xfrm>
        </p:spPr>
        <p:txBody>
          <a:bodyPr/>
          <a:lstStyle/>
          <a:p>
            <a:r>
              <a:rPr lang="en-US" dirty="0"/>
              <a:t>Goals of the project</a:t>
            </a:r>
          </a:p>
        </p:txBody>
      </p:sp>
      <p:sp>
        <p:nvSpPr>
          <p:cNvPr id="3" name="Content Placeholder 2">
            <a:extLst>
              <a:ext uri="{FF2B5EF4-FFF2-40B4-BE49-F238E27FC236}">
                <a16:creationId xmlns:a16="http://schemas.microsoft.com/office/drawing/2014/main" id="{845BBCE9-ECAF-47AF-8E7F-B5166EB4BBDA}"/>
              </a:ext>
            </a:extLst>
          </p:cNvPr>
          <p:cNvSpPr>
            <a:spLocks noGrp="1"/>
          </p:cNvSpPr>
          <p:nvPr>
            <p:ph idx="1"/>
          </p:nvPr>
        </p:nvSpPr>
        <p:spPr>
          <a:xfrm>
            <a:off x="1103313" y="2052918"/>
            <a:ext cx="5174940" cy="4195481"/>
          </a:xfrm>
        </p:spPr>
        <p:txBody>
          <a:bodyPr/>
          <a:lstStyle/>
          <a:p>
            <a:r>
              <a:rPr lang="en-US" dirty="0"/>
              <a:t>Compare performance of models</a:t>
            </a:r>
          </a:p>
          <a:p>
            <a:pPr lvl="1"/>
            <a:r>
              <a:rPr lang="en-US" dirty="0"/>
              <a:t>Logistic Regression</a:t>
            </a:r>
          </a:p>
          <a:p>
            <a:pPr lvl="1"/>
            <a:r>
              <a:rPr lang="en-US" dirty="0"/>
              <a:t>Support Vector Machines</a:t>
            </a:r>
          </a:p>
          <a:p>
            <a:pPr lvl="1"/>
            <a:r>
              <a:rPr lang="en-US" dirty="0"/>
              <a:t>Random Forests</a:t>
            </a:r>
            <a:br>
              <a:rPr lang="en-US" dirty="0"/>
            </a:br>
            <a:endParaRPr lang="en-US" dirty="0"/>
          </a:p>
          <a:p>
            <a:r>
              <a:rPr lang="en-US" dirty="0"/>
              <a:t>Learn and use a new model</a:t>
            </a:r>
          </a:p>
          <a:p>
            <a:pPr lvl="1"/>
            <a:r>
              <a:rPr lang="en-US" dirty="0"/>
              <a:t>GUIDE</a:t>
            </a:r>
            <a:br>
              <a:rPr lang="en-US" dirty="0"/>
            </a:br>
            <a:endParaRPr lang="en-US" dirty="0"/>
          </a:p>
          <a:p>
            <a:r>
              <a:rPr lang="en-US" dirty="0"/>
              <a:t>The Signal in the Noise – Nate Silver</a:t>
            </a:r>
          </a:p>
          <a:p>
            <a:pPr lvl="1"/>
            <a:endParaRPr lang="en-US" dirty="0"/>
          </a:p>
          <a:p>
            <a:endParaRPr lang="en-US" dirty="0"/>
          </a:p>
        </p:txBody>
      </p:sp>
      <p:pic>
        <p:nvPicPr>
          <p:cNvPr id="4" name="Picture 3">
            <a:extLst>
              <a:ext uri="{FF2B5EF4-FFF2-40B4-BE49-F238E27FC236}">
                <a16:creationId xmlns:a16="http://schemas.microsoft.com/office/drawing/2014/main" id="{EBB67E83-186A-405F-92D0-FA72775B3E49}"/>
              </a:ext>
            </a:extLst>
          </p:cNvPr>
          <p:cNvPicPr>
            <a:picLocks noChangeAspect="1"/>
          </p:cNvPicPr>
          <p:nvPr/>
        </p:nvPicPr>
        <p:blipFill>
          <a:blip r:embed="rId3"/>
          <a:stretch>
            <a:fillRect/>
          </a:stretch>
        </p:blipFill>
        <p:spPr>
          <a:xfrm>
            <a:off x="9095901" y="2052918"/>
            <a:ext cx="2613724" cy="4000761"/>
          </a:xfrm>
          <a:prstGeom prst="rect">
            <a:avLst/>
          </a:prstGeom>
        </p:spPr>
      </p:pic>
    </p:spTree>
    <p:extLst>
      <p:ext uri="{BB962C8B-B14F-4D97-AF65-F5344CB8AC3E}">
        <p14:creationId xmlns:p14="http://schemas.microsoft.com/office/powerpoint/2010/main" val="2040823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A550-4B78-413C-A24C-6DBEF9E3DAF7}"/>
              </a:ext>
            </a:extLst>
          </p:cNvPr>
          <p:cNvSpPr>
            <a:spLocks noGrp="1"/>
          </p:cNvSpPr>
          <p:nvPr>
            <p:ph type="title"/>
          </p:nvPr>
        </p:nvSpPr>
        <p:spPr/>
        <p:txBody>
          <a:bodyPr/>
          <a:lstStyle/>
          <a:p>
            <a:r>
              <a:rPr lang="en-US" dirty="0"/>
              <a:t>SVM with 100, 500, 1000 RV</a:t>
            </a:r>
          </a:p>
        </p:txBody>
      </p:sp>
      <p:sp>
        <p:nvSpPr>
          <p:cNvPr id="3" name="Content Placeholder 2">
            <a:extLst>
              <a:ext uri="{FF2B5EF4-FFF2-40B4-BE49-F238E27FC236}">
                <a16:creationId xmlns:a16="http://schemas.microsoft.com/office/drawing/2014/main" id="{FDD955F7-406D-4E8B-B3A2-04C8C433A14B}"/>
              </a:ext>
            </a:extLst>
          </p:cNvPr>
          <p:cNvSpPr>
            <a:spLocks noGrp="1"/>
          </p:cNvSpPr>
          <p:nvPr>
            <p:ph idx="1"/>
          </p:nvPr>
        </p:nvSpPr>
        <p:spPr>
          <a:xfrm>
            <a:off x="1103312" y="1572322"/>
            <a:ext cx="8946541" cy="4676077"/>
          </a:xfrm>
        </p:spPr>
        <p:txBody>
          <a:bodyPr/>
          <a:lstStyle/>
          <a:p>
            <a:r>
              <a:rPr lang="en-US" dirty="0"/>
              <a:t>With 100 Random Variables, CV and Tuned:</a:t>
            </a:r>
          </a:p>
          <a:p>
            <a:pPr lvl="1"/>
            <a:r>
              <a:rPr lang="en-US" dirty="0"/>
              <a:t>Accuracy of 0.6903</a:t>
            </a:r>
          </a:p>
          <a:p>
            <a:pPr lvl="1"/>
            <a:r>
              <a:rPr lang="en-US" dirty="0"/>
              <a:t>169 true positives, 55 false positives, 45 true negatives, 41 false negatives</a:t>
            </a:r>
          </a:p>
          <a:p>
            <a:r>
              <a:rPr lang="en-US" dirty="0"/>
              <a:t>With 500 Random Variables, CV and Tuned:</a:t>
            </a:r>
          </a:p>
          <a:p>
            <a:pPr lvl="1"/>
            <a:r>
              <a:rPr lang="en-US" dirty="0"/>
              <a:t>Accuracy of 0.6774 → ratio of abnormal to normal</a:t>
            </a:r>
          </a:p>
          <a:p>
            <a:pPr lvl="1"/>
            <a:r>
              <a:rPr lang="en-US" dirty="0"/>
              <a:t>210 true positives, 100 false negatives</a:t>
            </a:r>
          </a:p>
          <a:p>
            <a:r>
              <a:rPr lang="en-US" dirty="0"/>
              <a:t>With 1000 Random Variables, CV and Tuned:</a:t>
            </a:r>
          </a:p>
          <a:p>
            <a:pPr lvl="1"/>
            <a:r>
              <a:rPr lang="en-US" dirty="0"/>
              <a:t>Accuracy of 0.6903 → ratio of abnormal to normal</a:t>
            </a:r>
          </a:p>
          <a:p>
            <a:pPr lvl="1"/>
            <a:r>
              <a:rPr lang="en-US" dirty="0"/>
              <a:t>209 true positives, 95 false positives, 5 true negatives, 1 false positive</a:t>
            </a:r>
          </a:p>
        </p:txBody>
      </p:sp>
    </p:spTree>
    <p:extLst>
      <p:ext uri="{BB962C8B-B14F-4D97-AF65-F5344CB8AC3E}">
        <p14:creationId xmlns:p14="http://schemas.microsoft.com/office/powerpoint/2010/main" val="1153678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17F3-6F87-45D1-81A4-57F8AAB942C1}"/>
              </a:ext>
            </a:extLst>
          </p:cNvPr>
          <p:cNvSpPr>
            <a:spLocks noGrp="1"/>
          </p:cNvSpPr>
          <p:nvPr>
            <p:ph type="title"/>
          </p:nvPr>
        </p:nvSpPr>
        <p:spPr/>
        <p:txBody>
          <a:bodyPr/>
          <a:lstStyle/>
          <a:p>
            <a:r>
              <a:rPr lang="en-US" dirty="0"/>
              <a:t>Performance of SVM’s</a:t>
            </a:r>
          </a:p>
        </p:txBody>
      </p:sp>
      <p:sp>
        <p:nvSpPr>
          <p:cNvPr id="3" name="Content Placeholder 2">
            <a:extLst>
              <a:ext uri="{FF2B5EF4-FFF2-40B4-BE49-F238E27FC236}">
                <a16:creationId xmlns:a16="http://schemas.microsoft.com/office/drawing/2014/main" id="{01E5A259-3285-4546-8701-91FD7CE66CB2}"/>
              </a:ext>
            </a:extLst>
          </p:cNvPr>
          <p:cNvSpPr>
            <a:spLocks noGrp="1"/>
          </p:cNvSpPr>
          <p:nvPr>
            <p:ph idx="1"/>
          </p:nvPr>
        </p:nvSpPr>
        <p:spPr>
          <a:xfrm>
            <a:off x="646111" y="1853248"/>
            <a:ext cx="4275689" cy="4195481"/>
          </a:xfrm>
        </p:spPr>
        <p:txBody>
          <a:bodyPr/>
          <a:lstStyle/>
          <a:p>
            <a:r>
              <a:rPr lang="en-US" dirty="0"/>
              <a:t>Performed very well with just the real variables</a:t>
            </a:r>
          </a:p>
          <a:p>
            <a:pPr lvl="1"/>
            <a:r>
              <a:rPr lang="en-US" dirty="0"/>
              <a:t>Only model to reach 90% accuracy – but without </a:t>
            </a:r>
            <a:br>
              <a:rPr lang="en-US" dirty="0"/>
            </a:br>
            <a:r>
              <a:rPr lang="en-US" dirty="0"/>
              <a:t>cross-validation</a:t>
            </a:r>
          </a:p>
          <a:p>
            <a:pPr lvl="1"/>
            <a:endParaRPr lang="en-US" dirty="0"/>
          </a:p>
          <a:p>
            <a:r>
              <a:rPr lang="en-US" dirty="0"/>
              <a:t>Performed worse than Logistic Regression when any random variables are included</a:t>
            </a:r>
          </a:p>
          <a:p>
            <a:r>
              <a:rPr lang="en-US" dirty="0"/>
              <a:t>Weaker tuning process and variable selection method</a:t>
            </a:r>
          </a:p>
          <a:p>
            <a:pPr marL="0" indent="0">
              <a:buNone/>
            </a:pPr>
            <a:endParaRPr lang="en-US" dirty="0"/>
          </a:p>
        </p:txBody>
      </p:sp>
      <p:pic>
        <p:nvPicPr>
          <p:cNvPr id="6" name="Picture 5">
            <a:extLst>
              <a:ext uri="{FF2B5EF4-FFF2-40B4-BE49-F238E27FC236}">
                <a16:creationId xmlns:a16="http://schemas.microsoft.com/office/drawing/2014/main" id="{6715BCC9-D950-416D-BD3E-473BFA2D9932}"/>
              </a:ext>
            </a:extLst>
          </p:cNvPr>
          <p:cNvPicPr>
            <a:picLocks noChangeAspect="1"/>
          </p:cNvPicPr>
          <p:nvPr/>
        </p:nvPicPr>
        <p:blipFill>
          <a:blip r:embed="rId3"/>
          <a:stretch>
            <a:fillRect/>
          </a:stretch>
        </p:blipFill>
        <p:spPr>
          <a:xfrm>
            <a:off x="5454084" y="1853248"/>
            <a:ext cx="6346009" cy="3814357"/>
          </a:xfrm>
          <a:prstGeom prst="rect">
            <a:avLst/>
          </a:prstGeom>
        </p:spPr>
      </p:pic>
    </p:spTree>
    <p:extLst>
      <p:ext uri="{BB962C8B-B14F-4D97-AF65-F5344CB8AC3E}">
        <p14:creationId xmlns:p14="http://schemas.microsoft.com/office/powerpoint/2010/main" val="427355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FB3B-B831-41FB-AB0C-44C894D8B866}"/>
              </a:ext>
            </a:extLst>
          </p:cNvPr>
          <p:cNvSpPr>
            <a:spLocks noGrp="1"/>
          </p:cNvSpPr>
          <p:nvPr>
            <p:ph type="title"/>
          </p:nvPr>
        </p:nvSpPr>
        <p:spPr/>
        <p:txBody>
          <a:bodyPr/>
          <a:lstStyle/>
          <a:p>
            <a:r>
              <a:rPr lang="en-US" dirty="0"/>
              <a:t>What are Random Forests? </a:t>
            </a:r>
          </a:p>
        </p:txBody>
      </p:sp>
      <p:sp>
        <p:nvSpPr>
          <p:cNvPr id="3" name="Content Placeholder 2">
            <a:extLst>
              <a:ext uri="{FF2B5EF4-FFF2-40B4-BE49-F238E27FC236}">
                <a16:creationId xmlns:a16="http://schemas.microsoft.com/office/drawing/2014/main" id="{E9158D67-94BF-421B-83BE-C7BE3F0907B8}"/>
              </a:ext>
            </a:extLst>
          </p:cNvPr>
          <p:cNvSpPr>
            <a:spLocks noGrp="1"/>
          </p:cNvSpPr>
          <p:nvPr>
            <p:ph idx="1"/>
          </p:nvPr>
        </p:nvSpPr>
        <p:spPr>
          <a:xfrm>
            <a:off x="891439" y="1853248"/>
            <a:ext cx="5710083" cy="4195481"/>
          </a:xfrm>
        </p:spPr>
        <p:txBody>
          <a:bodyPr/>
          <a:lstStyle/>
          <a:p>
            <a:r>
              <a:rPr lang="en-US" dirty="0"/>
              <a:t>Trains many decision trees</a:t>
            </a:r>
          </a:p>
          <a:p>
            <a:pPr lvl="1"/>
            <a:r>
              <a:rPr lang="en-US" dirty="0"/>
              <a:t>Decision trees look for divisions in the data that are defined by a predictor variable, which maximize the difference in the response variable between groups</a:t>
            </a:r>
          </a:p>
          <a:p>
            <a:pPr lvl="1"/>
            <a:r>
              <a:rPr lang="en-US" dirty="0"/>
              <a:t>Each tree has different subset of predictors</a:t>
            </a:r>
          </a:p>
          <a:p>
            <a:pPr lvl="1"/>
            <a:endParaRPr lang="en-US" dirty="0"/>
          </a:p>
          <a:p>
            <a:r>
              <a:rPr lang="en-US" dirty="0"/>
              <a:t>Majority-Voting</a:t>
            </a:r>
          </a:p>
          <a:p>
            <a:r>
              <a:rPr lang="en-US" dirty="0"/>
              <a:t>Reduce Overfitting</a:t>
            </a:r>
          </a:p>
          <a:p>
            <a:r>
              <a:rPr lang="en-US" dirty="0"/>
              <a:t>TuneRF() – mtry</a:t>
            </a:r>
          </a:p>
          <a:p>
            <a:pPr marL="0" indent="0">
              <a:buNone/>
            </a:pPr>
            <a:endParaRPr lang="en-US" dirty="0"/>
          </a:p>
        </p:txBody>
      </p:sp>
      <p:pic>
        <p:nvPicPr>
          <p:cNvPr id="4" name="Picture 3">
            <a:extLst>
              <a:ext uri="{FF2B5EF4-FFF2-40B4-BE49-F238E27FC236}">
                <a16:creationId xmlns:a16="http://schemas.microsoft.com/office/drawing/2014/main" id="{0FBD8C52-D443-4954-9120-74442083AFF0}"/>
              </a:ext>
            </a:extLst>
          </p:cNvPr>
          <p:cNvPicPr>
            <a:picLocks noChangeAspect="1"/>
          </p:cNvPicPr>
          <p:nvPr/>
        </p:nvPicPr>
        <p:blipFill>
          <a:blip r:embed="rId3"/>
          <a:stretch>
            <a:fillRect/>
          </a:stretch>
        </p:blipFill>
        <p:spPr>
          <a:xfrm>
            <a:off x="7185762" y="2052918"/>
            <a:ext cx="4572000" cy="3429000"/>
          </a:xfrm>
          <a:prstGeom prst="rect">
            <a:avLst/>
          </a:prstGeom>
        </p:spPr>
      </p:pic>
    </p:spTree>
    <p:extLst>
      <p:ext uri="{BB962C8B-B14F-4D97-AF65-F5344CB8AC3E}">
        <p14:creationId xmlns:p14="http://schemas.microsoft.com/office/powerpoint/2010/main" val="4050669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3CB3-B056-4723-A30F-5B8529B2B93E}"/>
              </a:ext>
            </a:extLst>
          </p:cNvPr>
          <p:cNvSpPr>
            <a:spLocks noGrp="1"/>
          </p:cNvSpPr>
          <p:nvPr>
            <p:ph type="title"/>
          </p:nvPr>
        </p:nvSpPr>
        <p:spPr/>
        <p:txBody>
          <a:bodyPr/>
          <a:lstStyle/>
          <a:p>
            <a:r>
              <a:rPr lang="en-US" dirty="0"/>
              <a:t>Initial Random Forest</a:t>
            </a:r>
          </a:p>
        </p:txBody>
      </p:sp>
      <p:sp>
        <p:nvSpPr>
          <p:cNvPr id="3" name="Content Placeholder 2">
            <a:extLst>
              <a:ext uri="{FF2B5EF4-FFF2-40B4-BE49-F238E27FC236}">
                <a16:creationId xmlns:a16="http://schemas.microsoft.com/office/drawing/2014/main" id="{239D8715-E742-4262-B87A-5AB5AA9C7675}"/>
              </a:ext>
            </a:extLst>
          </p:cNvPr>
          <p:cNvSpPr>
            <a:spLocks noGrp="1"/>
          </p:cNvSpPr>
          <p:nvPr>
            <p:ph idx="1"/>
          </p:nvPr>
        </p:nvSpPr>
        <p:spPr/>
        <p:txBody>
          <a:bodyPr/>
          <a:lstStyle/>
          <a:p>
            <a:r>
              <a:rPr lang="en-US" dirty="0"/>
              <a:t>Train/Test Method:</a:t>
            </a:r>
          </a:p>
          <a:p>
            <a:pPr lvl="1"/>
            <a:r>
              <a:rPr lang="en-US" dirty="0"/>
              <a:t>Accuracy of 0.8065</a:t>
            </a:r>
          </a:p>
          <a:p>
            <a:pPr lvl="1"/>
            <a:r>
              <a:rPr lang="en-US" dirty="0"/>
              <a:t>38 true positives, 2 false positives, 12 true negatives,10 false negatives</a:t>
            </a:r>
          </a:p>
          <a:p>
            <a:r>
              <a:rPr lang="en-US" dirty="0"/>
              <a:t>Train/Test with Tuning:</a:t>
            </a:r>
          </a:p>
          <a:p>
            <a:pPr lvl="1"/>
            <a:r>
              <a:rPr lang="en-US" dirty="0"/>
              <a:t>Accuracy of 0.8306</a:t>
            </a:r>
          </a:p>
          <a:p>
            <a:pPr lvl="1"/>
            <a:r>
              <a:rPr lang="en-US" dirty="0"/>
              <a:t>39 true positives, 1 false positive, 13 true negatives, 9 false negatives</a:t>
            </a:r>
          </a:p>
          <a:p>
            <a:pPr lvl="1"/>
            <a:endParaRPr lang="en-US" dirty="0"/>
          </a:p>
        </p:txBody>
      </p:sp>
    </p:spTree>
    <p:extLst>
      <p:ext uri="{BB962C8B-B14F-4D97-AF65-F5344CB8AC3E}">
        <p14:creationId xmlns:p14="http://schemas.microsoft.com/office/powerpoint/2010/main" val="3108350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E490-8B2B-40A1-A646-BFD9A49BCB60}"/>
              </a:ext>
            </a:extLst>
          </p:cNvPr>
          <p:cNvSpPr>
            <a:spLocks noGrp="1"/>
          </p:cNvSpPr>
          <p:nvPr>
            <p:ph type="title"/>
          </p:nvPr>
        </p:nvSpPr>
        <p:spPr/>
        <p:txBody>
          <a:bodyPr/>
          <a:lstStyle/>
          <a:p>
            <a:r>
              <a:rPr lang="en-US" dirty="0"/>
              <a:t>Initial Random Forest</a:t>
            </a:r>
          </a:p>
        </p:txBody>
      </p:sp>
      <p:sp>
        <p:nvSpPr>
          <p:cNvPr id="3" name="Content Placeholder 2">
            <a:extLst>
              <a:ext uri="{FF2B5EF4-FFF2-40B4-BE49-F238E27FC236}">
                <a16:creationId xmlns:a16="http://schemas.microsoft.com/office/drawing/2014/main" id="{FA444119-162F-4A70-BEAB-C5473EB1A9EE}"/>
              </a:ext>
            </a:extLst>
          </p:cNvPr>
          <p:cNvSpPr>
            <a:spLocks noGrp="1"/>
          </p:cNvSpPr>
          <p:nvPr>
            <p:ph idx="1"/>
          </p:nvPr>
        </p:nvSpPr>
        <p:spPr/>
        <p:txBody>
          <a:bodyPr/>
          <a:lstStyle/>
          <a:p>
            <a:r>
              <a:rPr lang="en-US" dirty="0"/>
              <a:t>Cross-Validation with Tuning:</a:t>
            </a:r>
          </a:p>
          <a:p>
            <a:pPr lvl="1"/>
            <a:r>
              <a:rPr lang="en-US" dirty="0"/>
              <a:t>Accuracy of 0.8419</a:t>
            </a:r>
          </a:p>
          <a:p>
            <a:pPr lvl="1"/>
            <a:r>
              <a:rPr lang="en-US" dirty="0"/>
              <a:t>187 true positives, 23 false positives, 74 true negatives, 26 false negatives</a:t>
            </a:r>
          </a:p>
        </p:txBody>
      </p:sp>
    </p:spTree>
    <p:extLst>
      <p:ext uri="{BB962C8B-B14F-4D97-AF65-F5344CB8AC3E}">
        <p14:creationId xmlns:p14="http://schemas.microsoft.com/office/powerpoint/2010/main" val="295183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779D-E676-45C6-839C-514ADC48A9A9}"/>
              </a:ext>
            </a:extLst>
          </p:cNvPr>
          <p:cNvSpPr>
            <a:spLocks noGrp="1"/>
          </p:cNvSpPr>
          <p:nvPr>
            <p:ph type="title"/>
          </p:nvPr>
        </p:nvSpPr>
        <p:spPr/>
        <p:txBody>
          <a:bodyPr/>
          <a:lstStyle/>
          <a:p>
            <a:r>
              <a:rPr lang="en-US" dirty="0"/>
              <a:t>Random Forest with PRV &amp; 10 RV</a:t>
            </a:r>
          </a:p>
        </p:txBody>
      </p:sp>
      <p:sp>
        <p:nvSpPr>
          <p:cNvPr id="3" name="Content Placeholder 2">
            <a:extLst>
              <a:ext uri="{FF2B5EF4-FFF2-40B4-BE49-F238E27FC236}">
                <a16:creationId xmlns:a16="http://schemas.microsoft.com/office/drawing/2014/main" id="{0D10BA50-510D-4C4B-BC8D-ED97DC0E2F23}"/>
              </a:ext>
            </a:extLst>
          </p:cNvPr>
          <p:cNvSpPr>
            <a:spLocks noGrp="1"/>
          </p:cNvSpPr>
          <p:nvPr>
            <p:ph idx="1"/>
          </p:nvPr>
        </p:nvSpPr>
        <p:spPr/>
        <p:txBody>
          <a:bodyPr/>
          <a:lstStyle/>
          <a:p>
            <a:r>
              <a:rPr lang="en-US" dirty="0"/>
              <a:t>With Cross-Validation and Tuning</a:t>
            </a:r>
          </a:p>
          <a:p>
            <a:r>
              <a:rPr lang="en-US" dirty="0"/>
              <a:t>Provided Random Noise:</a:t>
            </a:r>
          </a:p>
          <a:p>
            <a:pPr lvl="1"/>
            <a:r>
              <a:rPr lang="en-US" dirty="0"/>
              <a:t>Accuracy of 0.8161</a:t>
            </a:r>
          </a:p>
          <a:p>
            <a:pPr lvl="1"/>
            <a:r>
              <a:rPr lang="en-US" dirty="0"/>
              <a:t>188 true positives, 22 false positives, 65 true negatives, 35 false negatives</a:t>
            </a:r>
          </a:p>
          <a:p>
            <a:pPr lvl="1"/>
            <a:endParaRPr lang="en-US" dirty="0"/>
          </a:p>
          <a:p>
            <a:r>
              <a:rPr lang="en-US" dirty="0"/>
              <a:t>10 Random Variables:</a:t>
            </a:r>
          </a:p>
          <a:p>
            <a:pPr lvl="1"/>
            <a:r>
              <a:rPr lang="en-US" dirty="0"/>
              <a:t>Accuracy of 0.8387</a:t>
            </a:r>
          </a:p>
          <a:p>
            <a:pPr lvl="1"/>
            <a:r>
              <a:rPr lang="en-US" dirty="0"/>
              <a:t>185 true positives, 25 false positives, 75 true negatives, 25 false negatives</a:t>
            </a:r>
          </a:p>
        </p:txBody>
      </p:sp>
    </p:spTree>
    <p:extLst>
      <p:ext uri="{BB962C8B-B14F-4D97-AF65-F5344CB8AC3E}">
        <p14:creationId xmlns:p14="http://schemas.microsoft.com/office/powerpoint/2010/main" val="63452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8A84-0D3D-43D1-8FE1-CEDABB6ED776}"/>
              </a:ext>
            </a:extLst>
          </p:cNvPr>
          <p:cNvSpPr>
            <a:spLocks noGrp="1"/>
          </p:cNvSpPr>
          <p:nvPr>
            <p:ph type="title"/>
          </p:nvPr>
        </p:nvSpPr>
        <p:spPr/>
        <p:txBody>
          <a:bodyPr/>
          <a:lstStyle/>
          <a:p>
            <a:r>
              <a:rPr lang="en-US" dirty="0"/>
              <a:t>Random Forest 100, 500, 1000 RV</a:t>
            </a:r>
          </a:p>
        </p:txBody>
      </p:sp>
      <p:sp>
        <p:nvSpPr>
          <p:cNvPr id="3" name="Content Placeholder 2">
            <a:extLst>
              <a:ext uri="{FF2B5EF4-FFF2-40B4-BE49-F238E27FC236}">
                <a16:creationId xmlns:a16="http://schemas.microsoft.com/office/drawing/2014/main" id="{2FDBA8F4-F4A2-419F-AABB-4B90D9C63473}"/>
              </a:ext>
            </a:extLst>
          </p:cNvPr>
          <p:cNvSpPr>
            <a:spLocks noGrp="1"/>
          </p:cNvSpPr>
          <p:nvPr>
            <p:ph idx="1"/>
          </p:nvPr>
        </p:nvSpPr>
        <p:spPr/>
        <p:txBody>
          <a:bodyPr/>
          <a:lstStyle/>
          <a:p>
            <a:r>
              <a:rPr lang="en-US" dirty="0"/>
              <a:t>With Cross-Validation and Tuning</a:t>
            </a:r>
          </a:p>
          <a:p>
            <a:r>
              <a:rPr lang="en-US" dirty="0"/>
              <a:t>100 Random Variables:</a:t>
            </a:r>
          </a:p>
          <a:p>
            <a:pPr lvl="1"/>
            <a:r>
              <a:rPr lang="en-US" dirty="0"/>
              <a:t>Accuracy of 0.7548</a:t>
            </a:r>
          </a:p>
          <a:p>
            <a:pPr lvl="1"/>
            <a:r>
              <a:rPr lang="en-US" dirty="0"/>
              <a:t>192 true positives, 18 false positives, 42 true negatives, 58 false negatives</a:t>
            </a:r>
          </a:p>
          <a:p>
            <a:r>
              <a:rPr lang="en-US" dirty="0"/>
              <a:t>500 Random Variables:</a:t>
            </a:r>
          </a:p>
          <a:p>
            <a:pPr lvl="1"/>
            <a:r>
              <a:rPr lang="en-US" dirty="0"/>
              <a:t>Accuracy of 0.7903</a:t>
            </a:r>
          </a:p>
          <a:p>
            <a:pPr lvl="1"/>
            <a:r>
              <a:rPr lang="en-US" dirty="0"/>
              <a:t>182 true positives, 28 false positives, 63 true negatives, 37 false negatives</a:t>
            </a:r>
          </a:p>
          <a:p>
            <a:r>
              <a:rPr lang="en-US" dirty="0"/>
              <a:t>1000 Random Variables:</a:t>
            </a:r>
          </a:p>
          <a:p>
            <a:pPr lvl="1"/>
            <a:r>
              <a:rPr lang="en-US" dirty="0"/>
              <a:t>Accuracy of 0.6774 with 210 true positives, 100 false positives</a:t>
            </a:r>
          </a:p>
        </p:txBody>
      </p:sp>
    </p:spTree>
    <p:extLst>
      <p:ext uri="{BB962C8B-B14F-4D97-AF65-F5344CB8AC3E}">
        <p14:creationId xmlns:p14="http://schemas.microsoft.com/office/powerpoint/2010/main" val="1035335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80E8-1EF3-4723-8133-4936C6FBEA16}"/>
              </a:ext>
            </a:extLst>
          </p:cNvPr>
          <p:cNvSpPr>
            <a:spLocks noGrp="1"/>
          </p:cNvSpPr>
          <p:nvPr>
            <p:ph type="title"/>
          </p:nvPr>
        </p:nvSpPr>
        <p:spPr/>
        <p:txBody>
          <a:bodyPr/>
          <a:lstStyle/>
          <a:p>
            <a:r>
              <a:rPr lang="en-US" dirty="0"/>
              <a:t>Performance of Random Forest</a:t>
            </a:r>
          </a:p>
        </p:txBody>
      </p:sp>
      <p:sp>
        <p:nvSpPr>
          <p:cNvPr id="3" name="Content Placeholder 2">
            <a:extLst>
              <a:ext uri="{FF2B5EF4-FFF2-40B4-BE49-F238E27FC236}">
                <a16:creationId xmlns:a16="http://schemas.microsoft.com/office/drawing/2014/main" id="{11455537-A6B7-4704-9D20-D3FF742586AF}"/>
              </a:ext>
            </a:extLst>
          </p:cNvPr>
          <p:cNvSpPr>
            <a:spLocks noGrp="1"/>
          </p:cNvSpPr>
          <p:nvPr>
            <p:ph idx="1"/>
          </p:nvPr>
        </p:nvSpPr>
        <p:spPr>
          <a:xfrm>
            <a:off x="1081011" y="2662519"/>
            <a:ext cx="4806834" cy="4195481"/>
          </a:xfrm>
        </p:spPr>
        <p:txBody>
          <a:bodyPr/>
          <a:lstStyle/>
          <a:p>
            <a:r>
              <a:rPr lang="en-US" dirty="0"/>
              <a:t>Strong performance under 500 variables</a:t>
            </a:r>
          </a:p>
          <a:p>
            <a:r>
              <a:rPr lang="en-US" dirty="0"/>
              <a:t>Very similar performance to Logistic Regression</a:t>
            </a:r>
          </a:p>
          <a:p>
            <a:endParaRPr lang="en-US" dirty="0"/>
          </a:p>
        </p:txBody>
      </p:sp>
      <p:pic>
        <p:nvPicPr>
          <p:cNvPr id="6" name="Picture 5">
            <a:extLst>
              <a:ext uri="{FF2B5EF4-FFF2-40B4-BE49-F238E27FC236}">
                <a16:creationId xmlns:a16="http://schemas.microsoft.com/office/drawing/2014/main" id="{27793500-F162-47E3-8E36-BF5BCC83D8BA}"/>
              </a:ext>
            </a:extLst>
          </p:cNvPr>
          <p:cNvPicPr>
            <a:picLocks noChangeAspect="1"/>
          </p:cNvPicPr>
          <p:nvPr/>
        </p:nvPicPr>
        <p:blipFill>
          <a:blip r:embed="rId2"/>
          <a:stretch>
            <a:fillRect/>
          </a:stretch>
        </p:blipFill>
        <p:spPr>
          <a:xfrm>
            <a:off x="5487540" y="1942457"/>
            <a:ext cx="6305334" cy="3789909"/>
          </a:xfrm>
          <a:prstGeom prst="rect">
            <a:avLst/>
          </a:prstGeom>
        </p:spPr>
      </p:pic>
    </p:spTree>
    <p:extLst>
      <p:ext uri="{BB962C8B-B14F-4D97-AF65-F5344CB8AC3E}">
        <p14:creationId xmlns:p14="http://schemas.microsoft.com/office/powerpoint/2010/main" val="383040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80BF-44FB-4653-88DB-539F8F00494B}"/>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434B1361-9CC8-4BC5-86A2-126FB4DD5CE3}"/>
              </a:ext>
            </a:extLst>
          </p:cNvPr>
          <p:cNvSpPr>
            <a:spLocks noGrp="1"/>
          </p:cNvSpPr>
          <p:nvPr>
            <p:ph idx="1"/>
          </p:nvPr>
        </p:nvSpPr>
        <p:spPr>
          <a:xfrm>
            <a:off x="1103313" y="2052918"/>
            <a:ext cx="7327010" cy="4195481"/>
          </a:xfrm>
        </p:spPr>
        <p:txBody>
          <a:bodyPr/>
          <a:lstStyle/>
          <a:p>
            <a:r>
              <a:rPr lang="en-US" dirty="0"/>
              <a:t>Professor Wei-Yin Loh at the University of Wisconsin, Madison</a:t>
            </a:r>
          </a:p>
          <a:p>
            <a:r>
              <a:rPr lang="en-US" dirty="0"/>
              <a:t>“Generalized, Unbiased, Interaction Detection and Estimation”</a:t>
            </a:r>
          </a:p>
          <a:p>
            <a:r>
              <a:rPr lang="en-US" dirty="0"/>
              <a:t>Modified decision tree method</a:t>
            </a:r>
          </a:p>
          <a:p>
            <a:pPr lvl="1"/>
            <a:r>
              <a:rPr lang="en-US" dirty="0"/>
              <a:t>Smarter splitting algorithms</a:t>
            </a:r>
          </a:p>
          <a:p>
            <a:pPr lvl="1"/>
            <a:r>
              <a:rPr lang="en-US" dirty="0"/>
              <a:t>Built in cross-validation</a:t>
            </a:r>
          </a:p>
          <a:p>
            <a:r>
              <a:rPr lang="en-US" dirty="0"/>
              <a:t>All default options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A4740484-EDE8-4988-9E24-76586A608DCA}"/>
              </a:ext>
            </a:extLst>
          </p:cNvPr>
          <p:cNvPicPr>
            <a:picLocks noChangeAspect="1"/>
          </p:cNvPicPr>
          <p:nvPr/>
        </p:nvPicPr>
        <p:blipFill rotWithShape="1">
          <a:blip r:embed="rId2"/>
          <a:srcRect l="9050" t="14634" r="71921" b="71383"/>
          <a:stretch/>
        </p:blipFill>
        <p:spPr>
          <a:xfrm>
            <a:off x="7122742" y="4337824"/>
            <a:ext cx="4622235" cy="1910575"/>
          </a:xfrm>
          <a:prstGeom prst="rect">
            <a:avLst/>
          </a:prstGeom>
        </p:spPr>
      </p:pic>
    </p:spTree>
    <p:extLst>
      <p:ext uri="{BB962C8B-B14F-4D97-AF65-F5344CB8AC3E}">
        <p14:creationId xmlns:p14="http://schemas.microsoft.com/office/powerpoint/2010/main" val="258482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FB317-9ED4-418A-9A54-0451C6EAF701}"/>
              </a:ext>
            </a:extLst>
          </p:cNvPr>
          <p:cNvSpPr>
            <a:spLocks noGrp="1"/>
          </p:cNvSpPr>
          <p:nvPr>
            <p:ph type="title"/>
          </p:nvPr>
        </p:nvSpPr>
        <p:spPr/>
        <p:txBody>
          <a:bodyPr/>
          <a:lstStyle/>
          <a:p>
            <a:r>
              <a:rPr lang="en-US" dirty="0"/>
              <a:t>Initial Model – Including PRV</a:t>
            </a:r>
          </a:p>
        </p:txBody>
      </p:sp>
      <p:sp>
        <p:nvSpPr>
          <p:cNvPr id="3" name="Content Placeholder 2">
            <a:extLst>
              <a:ext uri="{FF2B5EF4-FFF2-40B4-BE49-F238E27FC236}">
                <a16:creationId xmlns:a16="http://schemas.microsoft.com/office/drawing/2014/main" id="{1939C63E-9DA2-4F91-BCCF-FFBD71B08506}"/>
              </a:ext>
            </a:extLst>
          </p:cNvPr>
          <p:cNvSpPr>
            <a:spLocks noGrp="1"/>
          </p:cNvSpPr>
          <p:nvPr>
            <p:ph idx="1"/>
          </p:nvPr>
        </p:nvSpPr>
        <p:spPr>
          <a:xfrm>
            <a:off x="1103312" y="2052918"/>
            <a:ext cx="9613010" cy="4195481"/>
          </a:xfrm>
        </p:spPr>
        <p:txBody>
          <a:bodyPr/>
          <a:lstStyle/>
          <a:p>
            <a:r>
              <a:rPr lang="en-US" dirty="0"/>
              <a:t>Accuracy of 0.839</a:t>
            </a:r>
          </a:p>
          <a:p>
            <a:r>
              <a:rPr lang="en-US" dirty="0"/>
              <a:t>172 true positives, 12 false positives, 88 true negatives, 38 false negatives</a:t>
            </a:r>
          </a:p>
          <a:p>
            <a:r>
              <a:rPr lang="en-US" dirty="0"/>
              <a:t>LaTex code to produce tree</a:t>
            </a:r>
          </a:p>
          <a:p>
            <a:r>
              <a:rPr lang="en-US" dirty="0"/>
              <a:t>Tree interpretation</a:t>
            </a:r>
          </a:p>
        </p:txBody>
      </p:sp>
      <p:pic>
        <p:nvPicPr>
          <p:cNvPr id="4" name="Picture 3">
            <a:extLst>
              <a:ext uri="{FF2B5EF4-FFF2-40B4-BE49-F238E27FC236}">
                <a16:creationId xmlns:a16="http://schemas.microsoft.com/office/drawing/2014/main" id="{E2BFE830-9983-4474-93AB-88F2361A773A}"/>
              </a:ext>
            </a:extLst>
          </p:cNvPr>
          <p:cNvPicPr>
            <a:picLocks noChangeAspect="1"/>
          </p:cNvPicPr>
          <p:nvPr/>
        </p:nvPicPr>
        <p:blipFill rotWithShape="1">
          <a:blip r:embed="rId3"/>
          <a:srcRect l="18270" r="19555"/>
          <a:stretch/>
        </p:blipFill>
        <p:spPr>
          <a:xfrm>
            <a:off x="7096552" y="3429000"/>
            <a:ext cx="3992136" cy="2819399"/>
          </a:xfrm>
          <a:prstGeom prst="rect">
            <a:avLst/>
          </a:prstGeom>
        </p:spPr>
      </p:pic>
      <p:sp>
        <p:nvSpPr>
          <p:cNvPr id="5" name="TextBox 4">
            <a:extLst>
              <a:ext uri="{FF2B5EF4-FFF2-40B4-BE49-F238E27FC236}">
                <a16:creationId xmlns:a16="http://schemas.microsoft.com/office/drawing/2014/main" id="{55314454-D878-4119-B510-EBB77CCFB3FA}"/>
              </a:ext>
            </a:extLst>
          </p:cNvPr>
          <p:cNvSpPr txBox="1"/>
          <p:nvPr/>
        </p:nvSpPr>
        <p:spPr>
          <a:xfrm>
            <a:off x="7754475" y="3529361"/>
            <a:ext cx="3992136" cy="276999"/>
          </a:xfrm>
          <a:prstGeom prst="rect">
            <a:avLst/>
          </a:prstGeom>
          <a:noFill/>
        </p:spPr>
        <p:txBody>
          <a:bodyPr wrap="square" rtlCol="0">
            <a:spAutoFit/>
          </a:bodyPr>
          <a:lstStyle/>
          <a:p>
            <a:r>
              <a:rPr lang="en-US" sz="1200" dirty="0">
                <a:solidFill>
                  <a:schemeClr val="bg1"/>
                </a:solidFill>
              </a:rPr>
              <a:t>V1 = degree_spondylolisthesis</a:t>
            </a:r>
          </a:p>
        </p:txBody>
      </p:sp>
    </p:spTree>
    <p:extLst>
      <p:ext uri="{BB962C8B-B14F-4D97-AF65-F5344CB8AC3E}">
        <p14:creationId xmlns:p14="http://schemas.microsoft.com/office/powerpoint/2010/main" val="23190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4F89-9F3F-4194-B868-DD3F27D9A630}"/>
              </a:ext>
            </a:extLst>
          </p:cNvPr>
          <p:cNvSpPr>
            <a:spLocks noGrp="1"/>
          </p:cNvSpPr>
          <p:nvPr>
            <p:ph type="title"/>
          </p:nvPr>
        </p:nvSpPr>
        <p:spPr/>
        <p:txBody>
          <a:bodyPr/>
          <a:lstStyle/>
          <a:p>
            <a:r>
              <a:rPr lang="en-US" dirty="0"/>
              <a:t>Why is this important?</a:t>
            </a:r>
          </a:p>
        </p:txBody>
      </p:sp>
      <p:sp>
        <p:nvSpPr>
          <p:cNvPr id="3" name="Content Placeholder 2">
            <a:extLst>
              <a:ext uri="{FF2B5EF4-FFF2-40B4-BE49-F238E27FC236}">
                <a16:creationId xmlns:a16="http://schemas.microsoft.com/office/drawing/2014/main" id="{0FD97BC9-AAD9-4A97-B572-F72F45041B11}"/>
              </a:ext>
            </a:extLst>
          </p:cNvPr>
          <p:cNvSpPr>
            <a:spLocks noGrp="1"/>
          </p:cNvSpPr>
          <p:nvPr>
            <p:ph idx="1"/>
          </p:nvPr>
        </p:nvSpPr>
        <p:spPr/>
        <p:txBody>
          <a:bodyPr/>
          <a:lstStyle/>
          <a:p>
            <a:r>
              <a:rPr lang="en-US" dirty="0"/>
              <a:t>Many Machine Learning applications have hundreds of variables but only a few of significance</a:t>
            </a:r>
          </a:p>
          <a:p>
            <a:pPr lvl="1"/>
            <a:r>
              <a:rPr lang="en-US" dirty="0"/>
              <a:t>Genomics</a:t>
            </a:r>
          </a:p>
          <a:p>
            <a:pPr lvl="1"/>
            <a:r>
              <a:rPr lang="en-US" dirty="0"/>
              <a:t>Recommendation Algorithms</a:t>
            </a:r>
          </a:p>
          <a:p>
            <a:pPr lvl="1"/>
            <a:r>
              <a:rPr lang="en-US" dirty="0"/>
              <a:t>Natural Language Processing</a:t>
            </a:r>
          </a:p>
          <a:p>
            <a:endParaRPr lang="en-US" dirty="0"/>
          </a:p>
          <a:p>
            <a:r>
              <a:rPr lang="en-US" dirty="0"/>
              <a:t>Keeping track of the signal in excess noise is increasingly important in the world of Big Data</a:t>
            </a:r>
          </a:p>
        </p:txBody>
      </p:sp>
    </p:spTree>
    <p:extLst>
      <p:ext uri="{BB962C8B-B14F-4D97-AF65-F5344CB8AC3E}">
        <p14:creationId xmlns:p14="http://schemas.microsoft.com/office/powerpoint/2010/main" val="415293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53FB-161C-4E2C-83D6-AB8741FA6DAE}"/>
              </a:ext>
            </a:extLst>
          </p:cNvPr>
          <p:cNvSpPr>
            <a:spLocks noGrp="1"/>
          </p:cNvSpPr>
          <p:nvPr>
            <p:ph type="title"/>
          </p:nvPr>
        </p:nvSpPr>
        <p:spPr/>
        <p:txBody>
          <a:bodyPr/>
          <a:lstStyle/>
          <a:p>
            <a:r>
              <a:rPr lang="en-US" dirty="0"/>
              <a:t>G.U.I.D.E 10 and 100 RV</a:t>
            </a:r>
          </a:p>
        </p:txBody>
      </p:sp>
      <p:sp>
        <p:nvSpPr>
          <p:cNvPr id="3" name="Content Placeholder 2">
            <a:extLst>
              <a:ext uri="{FF2B5EF4-FFF2-40B4-BE49-F238E27FC236}">
                <a16:creationId xmlns:a16="http://schemas.microsoft.com/office/drawing/2014/main" id="{893FFEFF-8518-42A8-848A-5F0154F89B2A}"/>
              </a:ext>
            </a:extLst>
          </p:cNvPr>
          <p:cNvSpPr>
            <a:spLocks noGrp="1"/>
          </p:cNvSpPr>
          <p:nvPr>
            <p:ph idx="1"/>
          </p:nvPr>
        </p:nvSpPr>
        <p:spPr/>
        <p:txBody>
          <a:bodyPr/>
          <a:lstStyle/>
          <a:p>
            <a:r>
              <a:rPr lang="en-US" dirty="0"/>
              <a:t>With 10 Random Variables:      Exact same as previous model</a:t>
            </a:r>
          </a:p>
          <a:p>
            <a:pPr lvl="1"/>
            <a:r>
              <a:rPr lang="en-US" dirty="0"/>
              <a:t>Accuracy of 0.839</a:t>
            </a:r>
          </a:p>
          <a:p>
            <a:pPr lvl="1"/>
            <a:r>
              <a:rPr lang="en-US" dirty="0"/>
              <a:t>172 true positives, 12 false positives, 88 true negatives, 38 false negatives</a:t>
            </a:r>
          </a:p>
          <a:p>
            <a:endParaRPr lang="en-US" dirty="0"/>
          </a:p>
          <a:p>
            <a:r>
              <a:rPr lang="en-US" dirty="0"/>
              <a:t>With 100 Random Variables:      Exact same as previous model</a:t>
            </a:r>
          </a:p>
          <a:p>
            <a:pPr lvl="1"/>
            <a:r>
              <a:rPr lang="en-US" dirty="0"/>
              <a:t>Accuracy of 0.839</a:t>
            </a:r>
          </a:p>
          <a:p>
            <a:pPr lvl="1"/>
            <a:r>
              <a:rPr lang="en-US" dirty="0"/>
              <a:t>172 true positives, 12 false positives, 88 true negatives, 38 false negatives</a:t>
            </a:r>
          </a:p>
          <a:p>
            <a:pPr lvl="1"/>
            <a:endParaRPr lang="en-US" dirty="0"/>
          </a:p>
        </p:txBody>
      </p:sp>
    </p:spTree>
    <p:extLst>
      <p:ext uri="{BB962C8B-B14F-4D97-AF65-F5344CB8AC3E}">
        <p14:creationId xmlns:p14="http://schemas.microsoft.com/office/powerpoint/2010/main" val="174834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651B-4AFB-4029-8BEB-38A8FB1FDCE1}"/>
              </a:ext>
            </a:extLst>
          </p:cNvPr>
          <p:cNvSpPr>
            <a:spLocks noGrp="1"/>
          </p:cNvSpPr>
          <p:nvPr>
            <p:ph type="title"/>
          </p:nvPr>
        </p:nvSpPr>
        <p:spPr/>
        <p:txBody>
          <a:bodyPr/>
          <a:lstStyle/>
          <a:p>
            <a:r>
              <a:rPr lang="en-US" dirty="0"/>
              <a:t>G.U.I.D.E 500 &amp; 1000 RV</a:t>
            </a:r>
          </a:p>
        </p:txBody>
      </p:sp>
      <p:sp>
        <p:nvSpPr>
          <p:cNvPr id="3" name="Content Placeholder 2">
            <a:extLst>
              <a:ext uri="{FF2B5EF4-FFF2-40B4-BE49-F238E27FC236}">
                <a16:creationId xmlns:a16="http://schemas.microsoft.com/office/drawing/2014/main" id="{1A65D34A-E2B6-4259-A524-50B250C3389A}"/>
              </a:ext>
            </a:extLst>
          </p:cNvPr>
          <p:cNvSpPr>
            <a:spLocks noGrp="1"/>
          </p:cNvSpPr>
          <p:nvPr>
            <p:ph idx="1"/>
          </p:nvPr>
        </p:nvSpPr>
        <p:spPr>
          <a:xfrm>
            <a:off x="1103312" y="2052918"/>
            <a:ext cx="9404723" cy="4195481"/>
          </a:xfrm>
        </p:spPr>
        <p:txBody>
          <a:bodyPr/>
          <a:lstStyle/>
          <a:p>
            <a:r>
              <a:rPr lang="en-US" dirty="0"/>
              <a:t>With 500 Random Variables:</a:t>
            </a:r>
          </a:p>
          <a:p>
            <a:pPr lvl="1"/>
            <a:r>
              <a:rPr lang="en-US" dirty="0"/>
              <a:t>Accuracy of 0.865</a:t>
            </a:r>
          </a:p>
          <a:p>
            <a:pPr lvl="1"/>
            <a:r>
              <a:rPr lang="en-US" dirty="0"/>
              <a:t>199 true positives, 31 false positives, 69 true negatives, 11 false negatives</a:t>
            </a:r>
          </a:p>
          <a:p>
            <a:pPr lvl="1"/>
            <a:endParaRPr lang="en-US" dirty="0"/>
          </a:p>
          <a:p>
            <a:r>
              <a:rPr lang="en-US" dirty="0"/>
              <a:t>With 1000 Random Variables:      Exact same as first 3 models</a:t>
            </a:r>
          </a:p>
          <a:p>
            <a:pPr lvl="1"/>
            <a:r>
              <a:rPr lang="en-US" dirty="0"/>
              <a:t>Accuracy of 0.839</a:t>
            </a:r>
          </a:p>
          <a:p>
            <a:pPr lvl="1"/>
            <a:r>
              <a:rPr lang="en-US" dirty="0"/>
              <a:t>172 true positives, 12 false positives, 88 true negatives, 38 false negatives</a:t>
            </a:r>
          </a:p>
          <a:p>
            <a:pPr lvl="1"/>
            <a:endParaRPr lang="en-US" dirty="0"/>
          </a:p>
          <a:p>
            <a:pPr lvl="1"/>
            <a:endParaRPr lang="en-US" dirty="0"/>
          </a:p>
        </p:txBody>
      </p:sp>
    </p:spTree>
    <p:extLst>
      <p:ext uri="{BB962C8B-B14F-4D97-AF65-F5344CB8AC3E}">
        <p14:creationId xmlns:p14="http://schemas.microsoft.com/office/powerpoint/2010/main" val="280225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8CDE-A020-4973-AE68-9B97CCF26602}"/>
              </a:ext>
            </a:extLst>
          </p:cNvPr>
          <p:cNvSpPr>
            <a:spLocks noGrp="1"/>
          </p:cNvSpPr>
          <p:nvPr>
            <p:ph type="title"/>
          </p:nvPr>
        </p:nvSpPr>
        <p:spPr/>
        <p:txBody>
          <a:bodyPr/>
          <a:lstStyle/>
          <a:p>
            <a:r>
              <a:rPr lang="en-US" dirty="0"/>
              <a:t>Overall Performance Comparison</a:t>
            </a:r>
          </a:p>
        </p:txBody>
      </p:sp>
      <p:sp>
        <p:nvSpPr>
          <p:cNvPr id="3" name="Content Placeholder 2">
            <a:extLst>
              <a:ext uri="{FF2B5EF4-FFF2-40B4-BE49-F238E27FC236}">
                <a16:creationId xmlns:a16="http://schemas.microsoft.com/office/drawing/2014/main" id="{772197B5-1380-438B-B869-D6E7B4C0641F}"/>
              </a:ext>
            </a:extLst>
          </p:cNvPr>
          <p:cNvSpPr>
            <a:spLocks noGrp="1"/>
          </p:cNvSpPr>
          <p:nvPr>
            <p:ph idx="1"/>
          </p:nvPr>
        </p:nvSpPr>
        <p:spPr>
          <a:xfrm>
            <a:off x="1103312" y="2052918"/>
            <a:ext cx="3803225" cy="4195481"/>
          </a:xfrm>
        </p:spPr>
        <p:txBody>
          <a:bodyPr/>
          <a:lstStyle/>
          <a:p>
            <a:r>
              <a:rPr lang="en-US" dirty="0"/>
              <a:t>G.U.I.D.E outperformed</a:t>
            </a:r>
          </a:p>
          <a:p>
            <a:pPr lvl="1"/>
            <a:r>
              <a:rPr lang="en-US" dirty="0"/>
              <a:t>Superior variable selection process</a:t>
            </a:r>
          </a:p>
          <a:p>
            <a:r>
              <a:rPr lang="en-US" dirty="0"/>
              <a:t>Random Forest and Logistic Regression </a:t>
            </a:r>
          </a:p>
          <a:p>
            <a:r>
              <a:rPr lang="en-US" dirty="0"/>
              <a:t>SVM performed poorly after the addition of 100 RV’s</a:t>
            </a:r>
          </a:p>
          <a:p>
            <a:r>
              <a:rPr lang="en-US" dirty="0"/>
              <a:t>All models could be improved</a:t>
            </a:r>
          </a:p>
          <a:p>
            <a:pPr lvl="1"/>
            <a:endParaRPr lang="en-US" dirty="0"/>
          </a:p>
        </p:txBody>
      </p:sp>
      <p:pic>
        <p:nvPicPr>
          <p:cNvPr id="5" name="Picture 4">
            <a:extLst>
              <a:ext uri="{FF2B5EF4-FFF2-40B4-BE49-F238E27FC236}">
                <a16:creationId xmlns:a16="http://schemas.microsoft.com/office/drawing/2014/main" id="{3BB33C6B-E28C-495A-BABF-08E073CEB138}"/>
              </a:ext>
            </a:extLst>
          </p:cNvPr>
          <p:cNvPicPr>
            <a:picLocks noChangeAspect="1"/>
          </p:cNvPicPr>
          <p:nvPr/>
        </p:nvPicPr>
        <p:blipFill>
          <a:blip r:embed="rId2"/>
          <a:stretch>
            <a:fillRect/>
          </a:stretch>
        </p:blipFill>
        <p:spPr>
          <a:xfrm>
            <a:off x="5049862" y="1756862"/>
            <a:ext cx="6600583" cy="4195481"/>
          </a:xfrm>
          <a:prstGeom prst="rect">
            <a:avLst/>
          </a:prstGeom>
        </p:spPr>
      </p:pic>
    </p:spTree>
    <p:extLst>
      <p:ext uri="{BB962C8B-B14F-4D97-AF65-F5344CB8AC3E}">
        <p14:creationId xmlns:p14="http://schemas.microsoft.com/office/powerpoint/2010/main" val="1672025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769E-0BFF-4102-B5AF-DE1F31D7E979}"/>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9D8FC82E-DFC2-4367-99FB-F0943D1178A6}"/>
              </a:ext>
            </a:extLst>
          </p:cNvPr>
          <p:cNvSpPr>
            <a:spLocks noGrp="1"/>
          </p:cNvSpPr>
          <p:nvPr>
            <p:ph idx="1"/>
          </p:nvPr>
        </p:nvSpPr>
        <p:spPr>
          <a:xfrm>
            <a:off x="758283" y="2302717"/>
            <a:ext cx="2854713" cy="4555283"/>
          </a:xfrm>
        </p:spPr>
        <p:txBody>
          <a:bodyPr/>
          <a:lstStyle/>
          <a:p>
            <a:r>
              <a:rPr lang="en-US" dirty="0"/>
              <a:t>GUIDE has the highest True Negatives</a:t>
            </a:r>
          </a:p>
          <a:p>
            <a:r>
              <a:rPr lang="en-US" dirty="0"/>
              <a:t>High True Positives isn’t necessarily good because of the models that predicted all Abnormal</a:t>
            </a:r>
          </a:p>
          <a:p>
            <a:endParaRPr lang="en-US" dirty="0"/>
          </a:p>
        </p:txBody>
      </p:sp>
      <p:pic>
        <p:nvPicPr>
          <p:cNvPr id="5" name="Picture 4">
            <a:extLst>
              <a:ext uri="{FF2B5EF4-FFF2-40B4-BE49-F238E27FC236}">
                <a16:creationId xmlns:a16="http://schemas.microsoft.com/office/drawing/2014/main" id="{35AB3C08-BE38-4CF9-8BC6-B426EB2D71E2}"/>
              </a:ext>
            </a:extLst>
          </p:cNvPr>
          <p:cNvPicPr>
            <a:picLocks noChangeAspect="1"/>
          </p:cNvPicPr>
          <p:nvPr/>
        </p:nvPicPr>
        <p:blipFill>
          <a:blip r:embed="rId2"/>
          <a:stretch>
            <a:fillRect/>
          </a:stretch>
        </p:blipFill>
        <p:spPr>
          <a:xfrm>
            <a:off x="3883884" y="2052918"/>
            <a:ext cx="7765087" cy="4555283"/>
          </a:xfrm>
          <a:prstGeom prst="rect">
            <a:avLst/>
          </a:prstGeom>
        </p:spPr>
      </p:pic>
    </p:spTree>
    <p:extLst>
      <p:ext uri="{BB962C8B-B14F-4D97-AF65-F5344CB8AC3E}">
        <p14:creationId xmlns:p14="http://schemas.microsoft.com/office/powerpoint/2010/main" val="166782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9DAF-E689-4434-8D0E-221A97C67A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829F4-6B0F-4391-9456-43786B5D379F}"/>
              </a:ext>
            </a:extLst>
          </p:cNvPr>
          <p:cNvSpPr>
            <a:spLocks noGrp="1"/>
          </p:cNvSpPr>
          <p:nvPr>
            <p:ph idx="1"/>
          </p:nvPr>
        </p:nvSpPr>
        <p:spPr>
          <a:xfrm>
            <a:off x="1104293" y="3123435"/>
            <a:ext cx="8946541" cy="4195481"/>
          </a:xfrm>
        </p:spPr>
        <p:txBody>
          <a:bodyPr>
            <a:normAutofit/>
          </a:bodyPr>
          <a:lstStyle/>
          <a:p>
            <a:pPr marL="0" indent="0" algn="ctr">
              <a:buNone/>
            </a:pPr>
            <a:r>
              <a:rPr lang="en-US" sz="6000" dirty="0"/>
              <a:t>Thanks!</a:t>
            </a:r>
          </a:p>
        </p:txBody>
      </p:sp>
    </p:spTree>
    <p:extLst>
      <p:ext uri="{BB962C8B-B14F-4D97-AF65-F5344CB8AC3E}">
        <p14:creationId xmlns:p14="http://schemas.microsoft.com/office/powerpoint/2010/main" val="574285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9A23-8CA0-4E6B-BDD0-593752A34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268119-5B55-4D25-A6DB-626BC2DD4450}"/>
              </a:ext>
            </a:extLst>
          </p:cNvPr>
          <p:cNvSpPr>
            <a:spLocks noGrp="1"/>
          </p:cNvSpPr>
          <p:nvPr>
            <p:ph idx="1"/>
          </p:nvPr>
        </p:nvSpPr>
        <p:spPr/>
        <p:txBody>
          <a:bodyPr/>
          <a:lstStyle/>
          <a:p>
            <a:pPr marL="0" indent="0">
              <a:buNone/>
            </a:pPr>
            <a:r>
              <a:rPr lang="en-US" dirty="0"/>
              <a:t>The following are additional slides</a:t>
            </a:r>
          </a:p>
        </p:txBody>
      </p:sp>
    </p:spTree>
    <p:extLst>
      <p:ext uri="{BB962C8B-B14F-4D97-AF65-F5344CB8AC3E}">
        <p14:creationId xmlns:p14="http://schemas.microsoft.com/office/powerpoint/2010/main" val="2501262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4C19-6885-4403-8A63-8BCF7A64D9F2}"/>
              </a:ext>
            </a:extLst>
          </p:cNvPr>
          <p:cNvSpPr>
            <a:spLocks noGrp="1"/>
          </p:cNvSpPr>
          <p:nvPr>
            <p:ph type="title"/>
          </p:nvPr>
        </p:nvSpPr>
        <p:spPr/>
        <p:txBody>
          <a:bodyPr/>
          <a:lstStyle/>
          <a:p>
            <a:r>
              <a:rPr lang="en-US" dirty="0"/>
              <a:t>Logistic Regression Performance</a:t>
            </a:r>
          </a:p>
        </p:txBody>
      </p:sp>
      <p:sp>
        <p:nvSpPr>
          <p:cNvPr id="3" name="Content Placeholder 2">
            <a:extLst>
              <a:ext uri="{FF2B5EF4-FFF2-40B4-BE49-F238E27FC236}">
                <a16:creationId xmlns:a16="http://schemas.microsoft.com/office/drawing/2014/main" id="{4366A56C-3501-42D2-99CC-7CE585601103}"/>
              </a:ext>
            </a:extLst>
          </p:cNvPr>
          <p:cNvSpPr>
            <a:spLocks noGrp="1"/>
          </p:cNvSpPr>
          <p:nvPr>
            <p:ph idx="1"/>
          </p:nvPr>
        </p:nvSpPr>
        <p:spPr>
          <a:xfrm>
            <a:off x="1525148" y="1853248"/>
            <a:ext cx="8868805" cy="1281297"/>
          </a:xfrm>
        </p:spPr>
        <p:txBody>
          <a:bodyPr/>
          <a:lstStyle/>
          <a:p>
            <a:r>
              <a:rPr lang="en-US" dirty="0"/>
              <a:t>Classification vs Predicted Probability of Normal</a:t>
            </a:r>
          </a:p>
          <a:p>
            <a:r>
              <a:rPr lang="en-US" dirty="0"/>
              <a:t>10 added random variables vs 100 added random variables</a:t>
            </a:r>
          </a:p>
        </p:txBody>
      </p:sp>
      <p:pic>
        <p:nvPicPr>
          <p:cNvPr id="4" name="Picture 3">
            <a:extLst>
              <a:ext uri="{FF2B5EF4-FFF2-40B4-BE49-F238E27FC236}">
                <a16:creationId xmlns:a16="http://schemas.microsoft.com/office/drawing/2014/main" id="{0450C66B-01F7-45F5-A916-5989D8330155}"/>
              </a:ext>
            </a:extLst>
          </p:cNvPr>
          <p:cNvPicPr>
            <a:picLocks noChangeAspect="1"/>
          </p:cNvPicPr>
          <p:nvPr/>
        </p:nvPicPr>
        <p:blipFill>
          <a:blip r:embed="rId2"/>
          <a:stretch>
            <a:fillRect/>
          </a:stretch>
        </p:blipFill>
        <p:spPr>
          <a:xfrm>
            <a:off x="1462767" y="3429000"/>
            <a:ext cx="4353777" cy="2800963"/>
          </a:xfrm>
          <a:prstGeom prst="rect">
            <a:avLst/>
          </a:prstGeom>
        </p:spPr>
      </p:pic>
      <p:pic>
        <p:nvPicPr>
          <p:cNvPr id="5" name="Picture 4">
            <a:extLst>
              <a:ext uri="{FF2B5EF4-FFF2-40B4-BE49-F238E27FC236}">
                <a16:creationId xmlns:a16="http://schemas.microsoft.com/office/drawing/2014/main" id="{9623EB62-5BC7-4C31-A81C-A6EB34B6600E}"/>
              </a:ext>
            </a:extLst>
          </p:cNvPr>
          <p:cNvPicPr>
            <a:picLocks noChangeAspect="1"/>
          </p:cNvPicPr>
          <p:nvPr/>
        </p:nvPicPr>
        <p:blipFill>
          <a:blip r:embed="rId3"/>
          <a:stretch>
            <a:fillRect/>
          </a:stretch>
        </p:blipFill>
        <p:spPr>
          <a:xfrm>
            <a:off x="5776331" y="3438218"/>
            <a:ext cx="4353776" cy="2800963"/>
          </a:xfrm>
          <a:prstGeom prst="rect">
            <a:avLst/>
          </a:prstGeom>
        </p:spPr>
      </p:pic>
    </p:spTree>
    <p:extLst>
      <p:ext uri="{BB962C8B-B14F-4D97-AF65-F5344CB8AC3E}">
        <p14:creationId xmlns:p14="http://schemas.microsoft.com/office/powerpoint/2010/main" val="1829870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1C4E-35B7-4745-B7B1-B0FA9B5111E8}"/>
              </a:ext>
            </a:extLst>
          </p:cNvPr>
          <p:cNvSpPr>
            <a:spLocks noGrp="1"/>
          </p:cNvSpPr>
          <p:nvPr>
            <p:ph type="title"/>
          </p:nvPr>
        </p:nvSpPr>
        <p:spPr/>
        <p:txBody>
          <a:bodyPr/>
          <a:lstStyle/>
          <a:p>
            <a:r>
              <a:rPr lang="en-US" dirty="0"/>
              <a:t>Principal Component Analysis</a:t>
            </a:r>
          </a:p>
        </p:txBody>
      </p:sp>
      <p:pic>
        <p:nvPicPr>
          <p:cNvPr id="4" name="Picture 3">
            <a:extLst>
              <a:ext uri="{FF2B5EF4-FFF2-40B4-BE49-F238E27FC236}">
                <a16:creationId xmlns:a16="http://schemas.microsoft.com/office/drawing/2014/main" id="{C7092EE6-C667-41B9-A6B5-32FE1344B99E}"/>
              </a:ext>
            </a:extLst>
          </p:cNvPr>
          <p:cNvPicPr>
            <a:picLocks noChangeAspect="1"/>
          </p:cNvPicPr>
          <p:nvPr/>
        </p:nvPicPr>
        <p:blipFill>
          <a:blip r:embed="rId2"/>
          <a:stretch>
            <a:fillRect/>
          </a:stretch>
        </p:blipFill>
        <p:spPr>
          <a:xfrm>
            <a:off x="1125227" y="1853248"/>
            <a:ext cx="4867932" cy="3898198"/>
          </a:xfrm>
          <a:prstGeom prst="rect">
            <a:avLst/>
          </a:prstGeom>
        </p:spPr>
      </p:pic>
      <p:pic>
        <p:nvPicPr>
          <p:cNvPr id="5" name="Picture 4">
            <a:extLst>
              <a:ext uri="{FF2B5EF4-FFF2-40B4-BE49-F238E27FC236}">
                <a16:creationId xmlns:a16="http://schemas.microsoft.com/office/drawing/2014/main" id="{53EC42CA-5A36-446F-9364-49A399A955B1}"/>
              </a:ext>
            </a:extLst>
          </p:cNvPr>
          <p:cNvPicPr>
            <a:picLocks noChangeAspect="1"/>
          </p:cNvPicPr>
          <p:nvPr/>
        </p:nvPicPr>
        <p:blipFill>
          <a:blip r:embed="rId3"/>
          <a:stretch>
            <a:fillRect/>
          </a:stretch>
        </p:blipFill>
        <p:spPr>
          <a:xfrm>
            <a:off x="6677958" y="1853248"/>
            <a:ext cx="4867931" cy="3898198"/>
          </a:xfrm>
          <a:prstGeom prst="rect">
            <a:avLst/>
          </a:prstGeom>
        </p:spPr>
      </p:pic>
    </p:spTree>
    <p:extLst>
      <p:ext uri="{BB962C8B-B14F-4D97-AF65-F5344CB8AC3E}">
        <p14:creationId xmlns:p14="http://schemas.microsoft.com/office/powerpoint/2010/main" val="142273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3F6B-DE4A-4D1A-B873-85065F3E098F}"/>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3B6F5565-E970-43F7-A7E4-9295CA6E3273}"/>
              </a:ext>
            </a:extLst>
          </p:cNvPr>
          <p:cNvSpPr>
            <a:spLocks noGrp="1"/>
          </p:cNvSpPr>
          <p:nvPr>
            <p:ph idx="1"/>
          </p:nvPr>
        </p:nvSpPr>
        <p:spPr/>
        <p:txBody>
          <a:bodyPr/>
          <a:lstStyle/>
          <a:p>
            <a:r>
              <a:rPr lang="en-US" dirty="0"/>
              <a:t>Publicly available on Kaggle</a:t>
            </a:r>
          </a:p>
          <a:p>
            <a:r>
              <a:rPr lang="en-US" dirty="0"/>
              <a:t>12 spinal measurements – centered around 0 with scale() function</a:t>
            </a:r>
          </a:p>
          <a:p>
            <a:r>
              <a:rPr lang="en-US" dirty="0"/>
              <a:t>1 classification – Normal and Abnormal</a:t>
            </a:r>
          </a:p>
          <a:p>
            <a:r>
              <a:rPr lang="en-US" dirty="0"/>
              <a:t>310 observations</a:t>
            </a:r>
          </a:p>
          <a:p>
            <a:r>
              <a:rPr lang="en-US" dirty="0"/>
              <a:t>Goal of modeling is to classify a spine as Abnormal/Normal based on the 12 spinal measurements, which are all continuous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4197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BE1E-ECAF-416B-9432-0E5CF4C88A92}"/>
              </a:ext>
            </a:extLst>
          </p:cNvPr>
          <p:cNvSpPr>
            <a:spLocks noGrp="1"/>
          </p:cNvSpPr>
          <p:nvPr>
            <p:ph type="title"/>
          </p:nvPr>
        </p:nvSpPr>
        <p:spPr>
          <a:xfrm>
            <a:off x="4419823" y="191631"/>
            <a:ext cx="2700404" cy="961303"/>
          </a:xfrm>
        </p:spPr>
        <p:txBody>
          <a:bodyPr/>
          <a:lstStyle/>
          <a:p>
            <a:r>
              <a:rPr lang="en-US" dirty="0"/>
              <a:t>The Data</a:t>
            </a:r>
          </a:p>
        </p:txBody>
      </p:sp>
      <p:pic>
        <p:nvPicPr>
          <p:cNvPr id="5" name="Picture 4">
            <a:extLst>
              <a:ext uri="{FF2B5EF4-FFF2-40B4-BE49-F238E27FC236}">
                <a16:creationId xmlns:a16="http://schemas.microsoft.com/office/drawing/2014/main" id="{DF07440C-114B-4BB6-ACED-17C0CEEB4D08}"/>
              </a:ext>
            </a:extLst>
          </p:cNvPr>
          <p:cNvPicPr>
            <a:picLocks noChangeAspect="1"/>
          </p:cNvPicPr>
          <p:nvPr/>
        </p:nvPicPr>
        <p:blipFill>
          <a:blip r:embed="rId3"/>
          <a:stretch>
            <a:fillRect/>
          </a:stretch>
        </p:blipFill>
        <p:spPr>
          <a:xfrm>
            <a:off x="603302" y="1022622"/>
            <a:ext cx="10985396" cy="5643747"/>
          </a:xfrm>
          <a:prstGeom prst="rect">
            <a:avLst/>
          </a:prstGeom>
        </p:spPr>
      </p:pic>
      <p:sp>
        <p:nvSpPr>
          <p:cNvPr id="6" name="Content Placeholder 5">
            <a:extLst>
              <a:ext uri="{FF2B5EF4-FFF2-40B4-BE49-F238E27FC236}">
                <a16:creationId xmlns:a16="http://schemas.microsoft.com/office/drawing/2014/main" id="{35A1E29B-97FF-4EB2-94A5-58C9C166AC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3432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1382-17B6-4FBE-BAEE-C7D28F878A98}"/>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F1BF4D-B3FD-4309-B021-25D16A037676}"/>
                  </a:ext>
                </a:extLst>
              </p:cNvPr>
              <p:cNvSpPr>
                <a:spLocks noGrp="1"/>
              </p:cNvSpPr>
              <p:nvPr>
                <p:ph idx="1"/>
              </p:nvPr>
            </p:nvSpPr>
            <p:spPr/>
            <p:txBody>
              <a:bodyPr/>
              <a:lstStyle/>
              <a:p>
                <a:pPr>
                  <a:lnSpc>
                    <a:spcPct val="150000"/>
                  </a:lnSpc>
                </a:pPr>
                <a:r>
                  <a:rPr lang="en-US" dirty="0"/>
                  <a:t>True Positives = Predicted </a:t>
                </a:r>
                <a:r>
                  <a:rPr lang="en-US" i="1" u="sng" dirty="0"/>
                  <a:t>Abnormal</a:t>
                </a:r>
                <a:r>
                  <a:rPr lang="en-US" dirty="0"/>
                  <a:t> when observation is </a:t>
                </a:r>
                <a:r>
                  <a:rPr lang="en-US" i="1" u="sng" dirty="0"/>
                  <a:t>Abnormal</a:t>
                </a:r>
              </a:p>
              <a:p>
                <a:pPr>
                  <a:lnSpc>
                    <a:spcPct val="150000"/>
                  </a:lnSpc>
                </a:pPr>
                <a:r>
                  <a:rPr lang="en-US" dirty="0"/>
                  <a:t>False Positives = Predicted </a:t>
                </a:r>
                <a:r>
                  <a:rPr lang="en-US" i="1" u="sng" dirty="0"/>
                  <a:t>Abnormal</a:t>
                </a:r>
                <a:r>
                  <a:rPr lang="en-US" dirty="0"/>
                  <a:t> when observation is </a:t>
                </a:r>
                <a:r>
                  <a:rPr lang="en-US" i="1" u="sng" dirty="0"/>
                  <a:t>Normal</a:t>
                </a:r>
              </a:p>
              <a:p>
                <a:pPr>
                  <a:lnSpc>
                    <a:spcPct val="150000"/>
                  </a:lnSpc>
                </a:pPr>
                <a:r>
                  <a:rPr lang="en-US" dirty="0"/>
                  <a:t>True Negatives = Predicted </a:t>
                </a:r>
                <a:r>
                  <a:rPr lang="en-US" i="1" u="sng" dirty="0"/>
                  <a:t>Normal</a:t>
                </a:r>
                <a:r>
                  <a:rPr lang="en-US" dirty="0"/>
                  <a:t> when observation is </a:t>
                </a:r>
                <a:r>
                  <a:rPr lang="en-US" i="1" u="sng" dirty="0"/>
                  <a:t>Normal</a:t>
                </a:r>
              </a:p>
              <a:p>
                <a:pPr>
                  <a:lnSpc>
                    <a:spcPct val="150000"/>
                  </a:lnSpc>
                </a:pPr>
                <a:r>
                  <a:rPr lang="en-US" dirty="0"/>
                  <a:t>False Negatives = Predicted </a:t>
                </a:r>
                <a:r>
                  <a:rPr lang="en-US" i="1" u="sng" dirty="0"/>
                  <a:t>Normal</a:t>
                </a:r>
                <a:r>
                  <a:rPr lang="en-US" dirty="0"/>
                  <a:t> when observation is </a:t>
                </a:r>
                <a:r>
                  <a:rPr lang="en-US" i="1" u="sng" dirty="0"/>
                  <a:t>Abnormal</a:t>
                </a:r>
              </a:p>
              <a:p>
                <a:pPr>
                  <a:lnSpc>
                    <a:spcPct val="150000"/>
                  </a:lnSpc>
                </a:pPr>
                <a:r>
                  <a:rPr lang="en-US" dirty="0"/>
                  <a:t>Accuracy =</a:t>
                </a:r>
                <a14:m>
                  <m:oMath xmlns:m="http://schemas.openxmlformats.org/officeDocument/2006/math">
                    <m:r>
                      <a:rPr lang="en-US" sz="2400" b="0" i="0" dirty="0" smtClean="0">
                        <a:latin typeface="Cambria Math" panose="02040503050406030204" pitchFamily="18" charset="0"/>
                      </a:rPr>
                      <m:t> </m:t>
                    </m:r>
                    <m:f>
                      <m:fPr>
                        <m:ctrlPr>
                          <a:rPr lang="en-US" sz="2400" b="0" i="1" dirty="0" smtClean="0">
                            <a:latin typeface="Cambria Math" panose="02040503050406030204" pitchFamily="18" charset="0"/>
                          </a:rPr>
                        </m:ctrlPr>
                      </m:fPr>
                      <m:num>
                        <m:r>
                          <m:rPr>
                            <m:nor/>
                          </m:rPr>
                          <a:rPr lang="en-US" sz="2400" dirty="0"/>
                          <m:t>TP</m:t>
                        </m:r>
                        <m:r>
                          <m:rPr>
                            <m:nor/>
                          </m:rPr>
                          <a:rPr lang="en-US" sz="2400" dirty="0"/>
                          <m:t> + </m:t>
                        </m:r>
                        <m:r>
                          <m:rPr>
                            <m:nor/>
                          </m:rPr>
                          <a:rPr lang="en-US" sz="2400" dirty="0"/>
                          <m:t>TN</m:t>
                        </m:r>
                        <m:r>
                          <m:rPr>
                            <m:nor/>
                          </m:rPr>
                          <a:rPr lang="en-US" sz="2400" dirty="0"/>
                          <m:t> </m:t>
                        </m:r>
                      </m:num>
                      <m:den>
                        <m:r>
                          <m:rPr>
                            <m:nor/>
                          </m:rPr>
                          <a:rPr lang="en-US" sz="2400" dirty="0"/>
                          <m:t>TP</m:t>
                        </m:r>
                        <m:r>
                          <m:rPr>
                            <m:nor/>
                          </m:rPr>
                          <a:rPr lang="en-US" sz="2400" dirty="0"/>
                          <m:t> +</m:t>
                        </m:r>
                        <m:r>
                          <m:rPr>
                            <m:nor/>
                          </m:rPr>
                          <a:rPr lang="en-US" sz="2400" b="0" i="0" dirty="0" smtClean="0"/>
                          <m:t>FP</m:t>
                        </m:r>
                        <m:r>
                          <m:rPr>
                            <m:nor/>
                          </m:rPr>
                          <a:rPr lang="en-US" sz="2400" b="0" i="0" dirty="0" smtClean="0"/>
                          <m:t> + </m:t>
                        </m:r>
                        <m:r>
                          <m:rPr>
                            <m:nor/>
                          </m:rPr>
                          <a:rPr lang="en-US" sz="2400" dirty="0"/>
                          <m:t>TN</m:t>
                        </m:r>
                        <m:r>
                          <m:rPr>
                            <m:nor/>
                          </m:rPr>
                          <a:rPr lang="en-US" sz="2400" dirty="0"/>
                          <m:t> +</m:t>
                        </m:r>
                        <m:r>
                          <m:rPr>
                            <m:nor/>
                          </m:rPr>
                          <a:rPr lang="en-US" sz="2400" b="0" i="0" dirty="0" smtClean="0"/>
                          <m:t>FN</m:t>
                        </m:r>
                      </m:den>
                    </m:f>
                  </m:oMath>
                </a14:m>
                <a:endParaRPr lang="en-US" sz="2400" dirty="0"/>
              </a:p>
              <a:p>
                <a:pPr>
                  <a:lnSpc>
                    <a:spcPct val="150000"/>
                  </a:lnSpc>
                </a:pPr>
                <a:endParaRPr lang="en-US" i="1" u="sng" dirty="0"/>
              </a:p>
            </p:txBody>
          </p:sp>
        </mc:Choice>
        <mc:Fallback xmlns="">
          <p:sp>
            <p:nvSpPr>
              <p:cNvPr id="3" name="Content Placeholder 2">
                <a:extLst>
                  <a:ext uri="{FF2B5EF4-FFF2-40B4-BE49-F238E27FC236}">
                    <a16:creationId xmlns:a16="http://schemas.microsoft.com/office/drawing/2014/main" id="{69F1BF4D-B3FD-4309-B021-25D16A037676}"/>
                  </a:ext>
                </a:extLst>
              </p:cNvPr>
              <p:cNvSpPr>
                <a:spLocks noGrp="1" noRot="1" noChangeAspect="1" noMove="1" noResize="1" noEditPoints="1" noAdjustHandles="1" noChangeArrowheads="1" noChangeShapeType="1" noTextEdit="1"/>
              </p:cNvSpPr>
              <p:nvPr>
                <p:ph idx="1"/>
              </p:nvPr>
            </p:nvSpPr>
            <p:spPr>
              <a:blipFill>
                <a:blip r:embed="rId2"/>
                <a:stretch>
                  <a:fillRect l="-341"/>
                </a:stretch>
              </a:blipFill>
            </p:spPr>
            <p:txBody>
              <a:bodyPr/>
              <a:lstStyle/>
              <a:p>
                <a:r>
                  <a:rPr lang="en-US">
                    <a:noFill/>
                  </a:rPr>
                  <a:t> </a:t>
                </a:r>
              </a:p>
            </p:txBody>
          </p:sp>
        </mc:Fallback>
      </mc:AlternateContent>
    </p:spTree>
    <p:extLst>
      <p:ext uri="{BB962C8B-B14F-4D97-AF65-F5344CB8AC3E}">
        <p14:creationId xmlns:p14="http://schemas.microsoft.com/office/powerpoint/2010/main" val="121113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174-1AAA-4C88-8703-5F0B0A54F27A}"/>
              </a:ext>
            </a:extLst>
          </p:cNvPr>
          <p:cNvSpPr>
            <a:spLocks noGrp="1"/>
          </p:cNvSpPr>
          <p:nvPr>
            <p:ph type="title"/>
          </p:nvPr>
        </p:nvSpPr>
        <p:spPr>
          <a:xfrm>
            <a:off x="646111" y="452718"/>
            <a:ext cx="9404723" cy="1108453"/>
          </a:xfrm>
        </p:spPr>
        <p:txBody>
          <a:bodyPr/>
          <a:lstStyle/>
          <a:p>
            <a:r>
              <a:rPr lang="en-US" dirty="0"/>
              <a:t>Logistic Regression – what is it?</a:t>
            </a:r>
          </a:p>
        </p:txBody>
      </p:sp>
      <p:sp>
        <p:nvSpPr>
          <p:cNvPr id="3" name="Content Placeholder 2">
            <a:extLst>
              <a:ext uri="{FF2B5EF4-FFF2-40B4-BE49-F238E27FC236}">
                <a16:creationId xmlns:a16="http://schemas.microsoft.com/office/drawing/2014/main" id="{67F5883A-9F02-49AE-BC57-A806A6C3BA14}"/>
              </a:ext>
            </a:extLst>
          </p:cNvPr>
          <p:cNvSpPr>
            <a:spLocks noGrp="1"/>
          </p:cNvSpPr>
          <p:nvPr>
            <p:ph idx="1"/>
          </p:nvPr>
        </p:nvSpPr>
        <p:spPr>
          <a:xfrm>
            <a:off x="278780" y="2135386"/>
            <a:ext cx="5296829" cy="4195481"/>
          </a:xfrm>
        </p:spPr>
        <p:txBody>
          <a:bodyPr/>
          <a:lstStyle/>
          <a:p>
            <a:r>
              <a:rPr lang="en-US" dirty="0"/>
              <a:t>Logistic regression models the </a:t>
            </a:r>
            <a:br>
              <a:rPr lang="en-US" dirty="0"/>
            </a:br>
            <a:r>
              <a:rPr lang="en-US" dirty="0"/>
              <a:t>probability of a yes/no outcome</a:t>
            </a:r>
            <a:br>
              <a:rPr lang="en-US" dirty="0"/>
            </a:br>
            <a:endParaRPr lang="en-US" dirty="0"/>
          </a:p>
          <a:p>
            <a:r>
              <a:rPr lang="en-US" dirty="0"/>
              <a:t>Predictions are between 0 and 1</a:t>
            </a:r>
          </a:p>
          <a:p>
            <a:pPr marL="0" indent="0">
              <a:buNone/>
            </a:pPr>
            <a:endParaRPr lang="en-US" dirty="0"/>
          </a:p>
          <a:p>
            <a:r>
              <a:rPr lang="en-US" dirty="0"/>
              <a:t>Prediction of yes/no outcome is </a:t>
            </a:r>
            <a:br>
              <a:rPr lang="en-US" dirty="0"/>
            </a:br>
            <a:r>
              <a:rPr lang="en-US" dirty="0"/>
              <a:t>made from a probability cutoff</a:t>
            </a:r>
          </a:p>
        </p:txBody>
      </p:sp>
      <p:pic>
        <p:nvPicPr>
          <p:cNvPr id="4" name="Picture 3">
            <a:extLst>
              <a:ext uri="{FF2B5EF4-FFF2-40B4-BE49-F238E27FC236}">
                <a16:creationId xmlns:a16="http://schemas.microsoft.com/office/drawing/2014/main" id="{47FB2B1D-C974-4499-8F71-5A66A4B90680}"/>
              </a:ext>
            </a:extLst>
          </p:cNvPr>
          <p:cNvPicPr>
            <a:picLocks noChangeAspect="1"/>
          </p:cNvPicPr>
          <p:nvPr/>
        </p:nvPicPr>
        <p:blipFill rotWithShape="1">
          <a:blip r:embed="rId3"/>
          <a:srcRect t="5357" b="3421"/>
          <a:stretch/>
        </p:blipFill>
        <p:spPr>
          <a:xfrm>
            <a:off x="5898993" y="1478946"/>
            <a:ext cx="5296829" cy="4676527"/>
          </a:xfrm>
          <a:prstGeom prst="rect">
            <a:avLst/>
          </a:prstGeom>
        </p:spPr>
      </p:pic>
      <p:sp>
        <p:nvSpPr>
          <p:cNvPr id="5" name="Rectangle 4">
            <a:extLst>
              <a:ext uri="{FF2B5EF4-FFF2-40B4-BE49-F238E27FC236}">
                <a16:creationId xmlns:a16="http://schemas.microsoft.com/office/drawing/2014/main" id="{0EF87153-F4CF-4715-8816-1E5D1C8C7854}"/>
              </a:ext>
            </a:extLst>
          </p:cNvPr>
          <p:cNvSpPr/>
          <p:nvPr/>
        </p:nvSpPr>
        <p:spPr>
          <a:xfrm>
            <a:off x="10828490" y="1561170"/>
            <a:ext cx="367331" cy="43824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5BDBBD-384B-4FAF-88AD-4EC52D451B04}"/>
              </a:ext>
            </a:extLst>
          </p:cNvPr>
          <p:cNvSpPr txBox="1"/>
          <p:nvPr/>
        </p:nvSpPr>
        <p:spPr>
          <a:xfrm>
            <a:off x="5928729" y="1478946"/>
            <a:ext cx="367331" cy="369332"/>
          </a:xfrm>
          <a:prstGeom prst="rect">
            <a:avLst/>
          </a:prstGeom>
          <a:solidFill>
            <a:schemeClr val="tx1"/>
          </a:solidFill>
        </p:spPr>
        <p:txBody>
          <a:bodyPr wrap="square" rtlCol="0">
            <a:spAutoFit/>
          </a:bodyPr>
          <a:lstStyle/>
          <a:p>
            <a:r>
              <a:rPr lang="en-US" dirty="0">
                <a:solidFill>
                  <a:schemeClr val="bg1"/>
                </a:solidFill>
              </a:rPr>
              <a:t>1</a:t>
            </a:r>
          </a:p>
        </p:txBody>
      </p:sp>
      <p:sp>
        <p:nvSpPr>
          <p:cNvPr id="8" name="TextBox 7">
            <a:extLst>
              <a:ext uri="{FF2B5EF4-FFF2-40B4-BE49-F238E27FC236}">
                <a16:creationId xmlns:a16="http://schemas.microsoft.com/office/drawing/2014/main" id="{61DD869E-0D5E-48AE-BBB4-4E6D4117403C}"/>
              </a:ext>
            </a:extLst>
          </p:cNvPr>
          <p:cNvSpPr txBox="1"/>
          <p:nvPr/>
        </p:nvSpPr>
        <p:spPr>
          <a:xfrm>
            <a:off x="5985934" y="5551964"/>
            <a:ext cx="367331" cy="369332"/>
          </a:xfrm>
          <a:prstGeom prst="rect">
            <a:avLst/>
          </a:prstGeom>
          <a:solidFill>
            <a:schemeClr val="tx1"/>
          </a:solidFill>
        </p:spPr>
        <p:txBody>
          <a:bodyPr wrap="square" rtlCol="0">
            <a:spAutoFit/>
          </a:bodyPr>
          <a:lstStyle/>
          <a:p>
            <a:r>
              <a:rPr lang="en-US" dirty="0">
                <a:solidFill>
                  <a:schemeClr val="bg1"/>
                </a:solidFill>
              </a:rPr>
              <a:t>0</a:t>
            </a:r>
          </a:p>
        </p:txBody>
      </p:sp>
    </p:spTree>
    <p:extLst>
      <p:ext uri="{BB962C8B-B14F-4D97-AF65-F5344CB8AC3E}">
        <p14:creationId xmlns:p14="http://schemas.microsoft.com/office/powerpoint/2010/main" val="348070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8482-6710-47D3-8652-BC58A2CE892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FB95BC7-FDF8-4205-8488-3148475D082D}"/>
              </a:ext>
            </a:extLst>
          </p:cNvPr>
          <p:cNvSpPr>
            <a:spLocks noGrp="1"/>
          </p:cNvSpPr>
          <p:nvPr>
            <p:ph idx="1"/>
          </p:nvPr>
        </p:nvSpPr>
        <p:spPr/>
        <p:txBody>
          <a:bodyPr/>
          <a:lstStyle/>
          <a:p>
            <a:r>
              <a:rPr lang="en-US" dirty="0"/>
              <a:t>Train/Test Method</a:t>
            </a:r>
          </a:p>
          <a:p>
            <a:pPr lvl="1"/>
            <a:r>
              <a:rPr lang="en-US" dirty="0"/>
              <a:t>Randomly split the data into 80% and 20% </a:t>
            </a:r>
          </a:p>
          <a:p>
            <a:pPr lvl="1"/>
            <a:r>
              <a:rPr lang="en-US" dirty="0"/>
              <a:t>Fit (train) the model with 80% of the data</a:t>
            </a:r>
          </a:p>
          <a:p>
            <a:pPr lvl="1"/>
            <a:r>
              <a:rPr lang="en-US" dirty="0"/>
              <a:t>Evaluate the model with 20% of the data</a:t>
            </a:r>
          </a:p>
          <a:p>
            <a:endParaRPr lang="en-US" dirty="0"/>
          </a:p>
          <a:p>
            <a:r>
              <a:rPr lang="en-US" dirty="0"/>
              <a:t>Forward Stepwise Variable Selection</a:t>
            </a:r>
          </a:p>
          <a:p>
            <a:pPr lvl="1"/>
            <a:r>
              <a:rPr lang="en-US" dirty="0"/>
              <a:t>Begin with intercept only model</a:t>
            </a:r>
          </a:p>
          <a:p>
            <a:pPr lvl="1"/>
            <a:r>
              <a:rPr lang="en-US" dirty="0"/>
              <a:t>Incrementally adds variables</a:t>
            </a:r>
          </a:p>
          <a:p>
            <a:pPr lvl="1"/>
            <a:r>
              <a:rPr lang="en-US" dirty="0"/>
              <a:t>Only keeps variables that significantly improve model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4163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CEB9-3FAD-4C64-AA02-DFBC3B3D130B}"/>
              </a:ext>
            </a:extLst>
          </p:cNvPr>
          <p:cNvSpPr>
            <a:spLocks noGrp="1"/>
          </p:cNvSpPr>
          <p:nvPr>
            <p:ph type="title"/>
          </p:nvPr>
        </p:nvSpPr>
        <p:spPr>
          <a:xfrm>
            <a:off x="646111" y="452718"/>
            <a:ext cx="9404723" cy="963487"/>
          </a:xfrm>
        </p:spPr>
        <p:txBody>
          <a:bodyPr/>
          <a:lstStyle/>
          <a:p>
            <a:r>
              <a:rPr lang="en-US" dirty="0"/>
              <a:t>Initial Logistic Regression Model</a:t>
            </a:r>
          </a:p>
        </p:txBody>
      </p:sp>
      <p:sp>
        <p:nvSpPr>
          <p:cNvPr id="3" name="Content Placeholder 2">
            <a:extLst>
              <a:ext uri="{FF2B5EF4-FFF2-40B4-BE49-F238E27FC236}">
                <a16:creationId xmlns:a16="http://schemas.microsoft.com/office/drawing/2014/main" id="{A6AD6F3D-A57F-4E4F-96A3-5A34FE9BA428}"/>
              </a:ext>
            </a:extLst>
          </p:cNvPr>
          <p:cNvSpPr>
            <a:spLocks noGrp="1"/>
          </p:cNvSpPr>
          <p:nvPr>
            <p:ph idx="1"/>
          </p:nvPr>
        </p:nvSpPr>
        <p:spPr>
          <a:xfrm>
            <a:off x="1103312" y="1728440"/>
            <a:ext cx="8946541" cy="4519960"/>
          </a:xfrm>
        </p:spPr>
        <p:txBody>
          <a:bodyPr/>
          <a:lstStyle/>
          <a:p>
            <a:r>
              <a:rPr lang="en-US" dirty="0"/>
              <a:t>Train/Test method using all the predictors </a:t>
            </a:r>
          </a:p>
          <a:p>
            <a:pPr lvl="1"/>
            <a:r>
              <a:rPr lang="en-US" dirty="0"/>
              <a:t>Accuracy of 0.8387</a:t>
            </a:r>
          </a:p>
          <a:p>
            <a:pPr lvl="1"/>
            <a:r>
              <a:rPr lang="en-US" dirty="0"/>
              <a:t>36 true positives, 6 false positives, 16 true negatives, and 4 false negatives</a:t>
            </a:r>
          </a:p>
          <a:p>
            <a:r>
              <a:rPr lang="en-US" dirty="0"/>
              <a:t>Train/Test method using Forward Stepwise Variable Selection</a:t>
            </a:r>
          </a:p>
          <a:p>
            <a:pPr lvl="1"/>
            <a:r>
              <a:rPr lang="en-US" dirty="0"/>
              <a:t>Accuracy of 0.8548</a:t>
            </a:r>
          </a:p>
          <a:p>
            <a:pPr lvl="1"/>
            <a:r>
              <a:rPr lang="en-US" dirty="0"/>
              <a:t> 37 true positives, 6 false positives, 16 true negatives, and 3 false negatives</a:t>
            </a:r>
          </a:p>
          <a:p>
            <a:pPr lvl="1"/>
            <a:r>
              <a:rPr lang="en-US" dirty="0"/>
              <a:t>Variables included: degree_spondylolisthesis (2.98e-11), sacral_slope (1.15e-05), pelvic_radius (0.00012), pelvic_tilt (0.01426), and Direct_tilt (0.09473)</a:t>
            </a:r>
          </a:p>
          <a:p>
            <a:pPr lvl="1"/>
            <a:endParaRPr lang="en-US" dirty="0"/>
          </a:p>
        </p:txBody>
      </p:sp>
    </p:spTree>
    <p:extLst>
      <p:ext uri="{BB962C8B-B14F-4D97-AF65-F5344CB8AC3E}">
        <p14:creationId xmlns:p14="http://schemas.microsoft.com/office/powerpoint/2010/main" val="208232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627</TotalTime>
  <Words>1993</Words>
  <Application>Microsoft Office PowerPoint</Application>
  <PresentationFormat>Widescreen</PresentationFormat>
  <Paragraphs>272</Paragraphs>
  <Slides>37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Century Gothic</vt:lpstr>
      <vt:lpstr>Wingdings 3</vt:lpstr>
      <vt:lpstr>Ion</vt:lpstr>
      <vt:lpstr>The Signal in the Noise with Machine Learning Algorithms and Spine Classification</vt:lpstr>
      <vt:lpstr>Goals of the project</vt:lpstr>
      <vt:lpstr>Why is this important?</vt:lpstr>
      <vt:lpstr>The Data</vt:lpstr>
      <vt:lpstr>The Data</vt:lpstr>
      <vt:lpstr>Definitions</vt:lpstr>
      <vt:lpstr>Logistic Regression – what is it?</vt:lpstr>
      <vt:lpstr>Methodology</vt:lpstr>
      <vt:lpstr>Initial Logistic Regression Model</vt:lpstr>
      <vt:lpstr>Methodology</vt:lpstr>
      <vt:lpstr>Initial Logistic Regression Model</vt:lpstr>
      <vt:lpstr>Logistic Regression with PRV and +10 </vt:lpstr>
      <vt:lpstr>Logistic Regression with100 RV</vt:lpstr>
      <vt:lpstr>Logistic Regression with 500 &amp; 1000 RV</vt:lpstr>
      <vt:lpstr>Logistic Regression Performance</vt:lpstr>
      <vt:lpstr>What are Support Vector Machines?</vt:lpstr>
      <vt:lpstr>Initial SVM</vt:lpstr>
      <vt:lpstr>Initial SVM with Cross-Validation</vt:lpstr>
      <vt:lpstr>SVM with PRN and 10 RV</vt:lpstr>
      <vt:lpstr>SVM with 100, 500, 1000 RV</vt:lpstr>
      <vt:lpstr>Performance of SVM’s</vt:lpstr>
      <vt:lpstr>What are Random Forests? </vt:lpstr>
      <vt:lpstr>Initial Random Forest</vt:lpstr>
      <vt:lpstr>Initial Random Forest</vt:lpstr>
      <vt:lpstr>Random Forest with PRV &amp; 10 RV</vt:lpstr>
      <vt:lpstr>Random Forest 100, 500, 1000 RV</vt:lpstr>
      <vt:lpstr>Performance of Random Forest</vt:lpstr>
      <vt:lpstr>G.U.I.D.E</vt:lpstr>
      <vt:lpstr>Initial Model – Including PRV</vt:lpstr>
      <vt:lpstr>G.U.I.D.E 10 and 100 RV</vt:lpstr>
      <vt:lpstr>G.U.I.D.E 500 &amp; 1000 RV</vt:lpstr>
      <vt:lpstr>Overall Performance Comparison</vt:lpstr>
      <vt:lpstr>Model Comparison</vt:lpstr>
      <vt:lpstr>PowerPoint Presentation</vt:lpstr>
      <vt:lpstr>PowerPoint Presentation</vt:lpstr>
      <vt:lpstr>Logistic Regression Performance</vt:lpstr>
      <vt:lpstr>Principal Component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Signal in the Noise with Machine Learning Models</dc:title>
  <dc:creator>Michael Streyle</dc:creator>
  <cp:lastModifiedBy>Michael Streyle</cp:lastModifiedBy>
  <cp:revision>39</cp:revision>
  <dcterms:created xsi:type="dcterms:W3CDTF">2018-11-23T20:38:26Z</dcterms:created>
  <dcterms:modified xsi:type="dcterms:W3CDTF">2018-11-29T02:39:20Z</dcterms:modified>
</cp:coreProperties>
</file>