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3" r:id="rId3"/>
    <p:sldId id="264" r:id="rId4"/>
    <p:sldId id="265" r:id="rId5"/>
    <p:sldId id="266" r:id="rId6"/>
    <p:sldId id="279" r:id="rId7"/>
    <p:sldId id="280" r:id="rId8"/>
    <p:sldId id="281" r:id="rId9"/>
    <p:sldId id="282" r:id="rId10"/>
    <p:sldId id="283" r:id="rId11"/>
    <p:sldId id="284" r:id="rId12"/>
    <p:sldId id="285" r:id="rId13"/>
    <p:sldId id="288" r:id="rId14"/>
    <p:sldId id="287" r:id="rId15"/>
    <p:sldId id="257" r:id="rId16"/>
    <p:sldId id="260" r:id="rId17"/>
    <p:sldId id="258" r:id="rId18"/>
    <p:sldId id="275" r:id="rId19"/>
    <p:sldId id="276" r:id="rId20"/>
    <p:sldId id="289" r:id="rId21"/>
    <p:sldId id="278" r:id="rId22"/>
    <p:sldId id="267" r:id="rId23"/>
    <p:sldId id="268" r:id="rId24"/>
    <p:sldId id="259" r:id="rId25"/>
    <p:sldId id="269" r:id="rId26"/>
    <p:sldId id="270" r:id="rId27"/>
    <p:sldId id="271" r:id="rId28"/>
    <p:sldId id="272" r:id="rId29"/>
    <p:sldId id="273" r:id="rId30"/>
    <p:sldId id="290" r:id="rId31"/>
    <p:sldId id="291"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7"/>
  </p:normalViewPr>
  <p:slideViewPr>
    <p:cSldViewPr snapToGrid="0" snapToObjects="1">
      <p:cViewPr varScale="1">
        <p:scale>
          <a:sx n="114" d="100"/>
          <a:sy n="114"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11/19/18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11/19/18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opencv.org/3.1.0/da/d6e/tutorial_py_geometric_transformations.html" TargetMode="External"/><Relationship Id="rId2" Type="http://schemas.openxmlformats.org/officeDocument/2006/relationships/hyperlink" Target="https://neutrium.net/mathematics/basics-of-affine-transformation/" TargetMode="External"/><Relationship Id="rId1" Type="http://schemas.openxmlformats.org/officeDocument/2006/relationships/slideLayout" Target="../slideLayouts/slideLayout2.xml"/><Relationship Id="rId6" Type="http://schemas.openxmlformats.org/officeDocument/2006/relationships/hyperlink" Target="https://www.codeproject.com/Articles/33648/Polar-View-of-an-Image" TargetMode="External"/><Relationship Id="rId5" Type="http://schemas.openxmlformats.org/officeDocument/2006/relationships/hyperlink" Target="https://docs.opencv.org/3.4/d4/d61/tutorial_warp_affine.html" TargetMode="External"/><Relationship Id="rId4" Type="http://schemas.openxmlformats.org/officeDocument/2006/relationships/hyperlink" Target="https://homepages.inf.ed.ac.uk/rbf/HIPR2/affine.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1979-9639-7F4E-AE4B-6E2640A392BD}"/>
              </a:ext>
            </a:extLst>
          </p:cNvPr>
          <p:cNvSpPr>
            <a:spLocks noGrp="1"/>
          </p:cNvSpPr>
          <p:nvPr>
            <p:ph type="ctrTitle"/>
          </p:nvPr>
        </p:nvSpPr>
        <p:spPr/>
        <p:txBody>
          <a:bodyPr>
            <a:normAutofit fontScale="90000"/>
          </a:bodyPr>
          <a:lstStyle/>
          <a:p>
            <a:pPr algn="ctr"/>
            <a:r>
              <a:rPr lang="en-US" dirty="0"/>
              <a:t>Image</a:t>
            </a:r>
            <a:br>
              <a:rPr lang="en-US" dirty="0"/>
            </a:br>
            <a:r>
              <a:rPr lang="en-US" dirty="0"/>
              <a:t>Geometric Transformation</a:t>
            </a:r>
          </a:p>
        </p:txBody>
      </p:sp>
      <p:sp>
        <p:nvSpPr>
          <p:cNvPr id="3" name="Subtitle 2">
            <a:extLst>
              <a:ext uri="{FF2B5EF4-FFF2-40B4-BE49-F238E27FC236}">
                <a16:creationId xmlns:a16="http://schemas.microsoft.com/office/drawing/2014/main" id="{F58BD2E1-460E-5B4F-A6A1-01BB2A15FFAF}"/>
              </a:ext>
            </a:extLst>
          </p:cNvPr>
          <p:cNvSpPr>
            <a:spLocks noGrp="1"/>
          </p:cNvSpPr>
          <p:nvPr>
            <p:ph type="subTitle" idx="1"/>
          </p:nvPr>
        </p:nvSpPr>
        <p:spPr>
          <a:xfrm>
            <a:off x="2417780" y="3531204"/>
            <a:ext cx="8637072" cy="2278581"/>
          </a:xfrm>
        </p:spPr>
        <p:txBody>
          <a:bodyPr/>
          <a:lstStyle/>
          <a:p>
            <a:pPr algn="ctr"/>
            <a:r>
              <a:rPr lang="en-US" sz="3200" dirty="0"/>
              <a:t>Group name: </a:t>
            </a:r>
            <a:r>
              <a:rPr lang="en-US" sz="3200" dirty="0" err="1"/>
              <a:t>MMfsn</a:t>
            </a:r>
            <a:r>
              <a:rPr lang="en-US" sz="3200" dirty="0"/>
              <a:t> (A2)</a:t>
            </a:r>
          </a:p>
          <a:p>
            <a:pPr algn="ctr"/>
            <a:r>
              <a:rPr lang="en-US" sz="3200" dirty="0"/>
              <a:t>Date: </a:t>
            </a:r>
            <a:r>
              <a:rPr lang="en-US" sz="3200" dirty="0" err="1"/>
              <a:t>nov</a:t>
            </a:r>
            <a:r>
              <a:rPr lang="en-US" sz="3200" dirty="0"/>
              <a:t> 20th</a:t>
            </a:r>
          </a:p>
          <a:p>
            <a:endParaRPr lang="en-US" dirty="0"/>
          </a:p>
        </p:txBody>
      </p:sp>
    </p:spTree>
    <p:extLst>
      <p:ext uri="{BB962C8B-B14F-4D97-AF65-F5344CB8AC3E}">
        <p14:creationId xmlns:p14="http://schemas.microsoft.com/office/powerpoint/2010/main" val="373393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BF18-257B-4E90-97B3-0945B87A9B70}"/>
              </a:ext>
            </a:extLst>
          </p:cNvPr>
          <p:cNvSpPr>
            <a:spLocks noGrp="1"/>
          </p:cNvSpPr>
          <p:nvPr>
            <p:ph type="title"/>
          </p:nvPr>
        </p:nvSpPr>
        <p:spPr>
          <a:xfrm>
            <a:off x="1427355" y="981307"/>
            <a:ext cx="9757479" cy="600051"/>
          </a:xfrm>
        </p:spPr>
        <p:txBody>
          <a:bodyPr>
            <a:noAutofit/>
          </a:bodyPr>
          <a:lstStyle/>
          <a:p>
            <a:r>
              <a:rPr lang="en-US" sz="4000" dirty="0"/>
              <a:t>Scaling - Implementation</a:t>
            </a:r>
          </a:p>
        </p:txBody>
      </p:sp>
      <p:sp>
        <p:nvSpPr>
          <p:cNvPr id="7" name="Content Placeholder 6">
            <a:extLst>
              <a:ext uri="{FF2B5EF4-FFF2-40B4-BE49-F238E27FC236}">
                <a16:creationId xmlns:a16="http://schemas.microsoft.com/office/drawing/2014/main" id="{4444832F-EB3B-476D-BD9F-2D815B00C851}"/>
              </a:ext>
            </a:extLst>
          </p:cNvPr>
          <p:cNvSpPr>
            <a:spLocks noGrp="1"/>
          </p:cNvSpPr>
          <p:nvPr>
            <p:ph idx="1"/>
          </p:nvPr>
        </p:nvSpPr>
        <p:spPr>
          <a:xfrm>
            <a:off x="838200" y="1951462"/>
            <a:ext cx="10515600" cy="3981233"/>
          </a:xfrm>
        </p:spPr>
        <p:txBody>
          <a:bodyPr/>
          <a:lstStyle/>
          <a:p>
            <a:r>
              <a:rPr lang="en-US" dirty="0"/>
              <a:t>Create a grid of required size.</a:t>
            </a:r>
          </a:p>
          <a:p>
            <a:endParaRPr lang="en-US" dirty="0"/>
          </a:p>
          <a:p>
            <a:endParaRPr lang="en-US" dirty="0"/>
          </a:p>
        </p:txBody>
      </p:sp>
      <p:sp>
        <p:nvSpPr>
          <p:cNvPr id="10" name="TextBox 9">
            <a:extLst>
              <a:ext uri="{FF2B5EF4-FFF2-40B4-BE49-F238E27FC236}">
                <a16:creationId xmlns:a16="http://schemas.microsoft.com/office/drawing/2014/main" id="{B51796A0-5751-4FD1-AA13-1D7C46C70520}"/>
              </a:ext>
            </a:extLst>
          </p:cNvPr>
          <p:cNvSpPr txBox="1"/>
          <p:nvPr/>
        </p:nvSpPr>
        <p:spPr>
          <a:xfrm>
            <a:off x="8590722" y="1828560"/>
            <a:ext cx="1848678" cy="523220"/>
          </a:xfrm>
          <a:prstGeom prst="rect">
            <a:avLst/>
          </a:prstGeom>
          <a:noFill/>
        </p:spPr>
        <p:txBody>
          <a:bodyPr wrap="square" rtlCol="0">
            <a:spAutoFit/>
          </a:bodyPr>
          <a:lstStyle/>
          <a:p>
            <a:r>
              <a:rPr lang="en-US" sz="2800" dirty="0"/>
              <a:t>5 X 8</a:t>
            </a:r>
          </a:p>
        </p:txBody>
      </p:sp>
      <p:pic>
        <p:nvPicPr>
          <p:cNvPr id="12" name="Picture 11" descr="A screen shot of a social media post&#10;&#10;Description generated with high confidence">
            <a:extLst>
              <a:ext uri="{FF2B5EF4-FFF2-40B4-BE49-F238E27FC236}">
                <a16:creationId xmlns:a16="http://schemas.microsoft.com/office/drawing/2014/main" id="{EDAAF7D5-FDB3-45EF-B765-80395EA0F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244" y="2604652"/>
            <a:ext cx="7823308" cy="3141928"/>
          </a:xfrm>
          <a:prstGeom prst="rect">
            <a:avLst/>
          </a:prstGeom>
        </p:spPr>
      </p:pic>
    </p:spTree>
    <p:extLst>
      <p:ext uri="{BB962C8B-B14F-4D97-AF65-F5344CB8AC3E}">
        <p14:creationId xmlns:p14="http://schemas.microsoft.com/office/powerpoint/2010/main" val="307207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AB655-7617-4864-ACBE-27B7708C61D0}"/>
              </a:ext>
            </a:extLst>
          </p:cNvPr>
          <p:cNvSpPr>
            <a:spLocks noGrp="1"/>
          </p:cNvSpPr>
          <p:nvPr>
            <p:ph idx="1"/>
          </p:nvPr>
        </p:nvSpPr>
        <p:spPr>
          <a:xfrm>
            <a:off x="518433" y="966531"/>
            <a:ext cx="10886440" cy="5597843"/>
          </a:xfrm>
        </p:spPr>
        <p:txBody>
          <a:bodyPr/>
          <a:lstStyle/>
          <a:p>
            <a:r>
              <a:rPr lang="en-US" dirty="0"/>
              <a:t>Shrink the image.</a:t>
            </a:r>
          </a:p>
          <a:p>
            <a:endParaRPr lang="en-US" dirty="0"/>
          </a:p>
        </p:txBody>
      </p:sp>
      <p:pic>
        <p:nvPicPr>
          <p:cNvPr id="5" name="Picture 4" descr="A close up of a screen&#10;&#10;Description generated with high confidence">
            <a:extLst>
              <a:ext uri="{FF2B5EF4-FFF2-40B4-BE49-F238E27FC236}">
                <a16:creationId xmlns:a16="http://schemas.microsoft.com/office/drawing/2014/main" id="{B6F9B4B2-169C-41E6-B789-8C3E7E64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127" y="1663495"/>
            <a:ext cx="10617746" cy="4203916"/>
          </a:xfrm>
          <a:prstGeom prst="rect">
            <a:avLst/>
          </a:prstGeom>
        </p:spPr>
      </p:pic>
    </p:spTree>
    <p:extLst>
      <p:ext uri="{BB962C8B-B14F-4D97-AF65-F5344CB8AC3E}">
        <p14:creationId xmlns:p14="http://schemas.microsoft.com/office/powerpoint/2010/main" val="417779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FE055-A941-44D4-95E4-147B0128BFA2}"/>
              </a:ext>
            </a:extLst>
          </p:cNvPr>
          <p:cNvSpPr>
            <a:spLocks noGrp="1"/>
          </p:cNvSpPr>
          <p:nvPr>
            <p:ph idx="1"/>
          </p:nvPr>
        </p:nvSpPr>
        <p:spPr>
          <a:xfrm>
            <a:off x="678511" y="1973766"/>
            <a:ext cx="10515600" cy="3989712"/>
          </a:xfrm>
        </p:spPr>
        <p:txBody>
          <a:bodyPr>
            <a:normAutofit/>
          </a:bodyPr>
          <a:lstStyle/>
          <a:p>
            <a:r>
              <a:rPr lang="en-US" dirty="0"/>
              <a:t>Overlap the new grid on the image and fill the values using interpolation.</a:t>
            </a:r>
          </a:p>
          <a:p>
            <a:r>
              <a:rPr lang="en-US" dirty="0"/>
              <a:t>Resize the image to required dimensions.</a:t>
            </a:r>
          </a:p>
          <a:p>
            <a:endParaRPr lang="en-US" dirty="0"/>
          </a:p>
          <a:p>
            <a:endParaRPr lang="en-US" dirty="0"/>
          </a:p>
        </p:txBody>
      </p:sp>
      <p:pic>
        <p:nvPicPr>
          <p:cNvPr id="5" name="Picture 4" descr="A screen shot of a building&#10;&#10;Description generated with high confidence">
            <a:extLst>
              <a:ext uri="{FF2B5EF4-FFF2-40B4-BE49-F238E27FC236}">
                <a16:creationId xmlns:a16="http://schemas.microsoft.com/office/drawing/2014/main" id="{CF51ED1E-A49D-45BE-A0F6-29007D231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229" y="2698595"/>
            <a:ext cx="2855808" cy="3177589"/>
          </a:xfrm>
          <a:prstGeom prst="rect">
            <a:avLst/>
          </a:prstGeom>
        </p:spPr>
      </p:pic>
      <p:sp>
        <p:nvSpPr>
          <p:cNvPr id="2" name="TextBox 1">
            <a:extLst>
              <a:ext uri="{FF2B5EF4-FFF2-40B4-BE49-F238E27FC236}">
                <a16:creationId xmlns:a16="http://schemas.microsoft.com/office/drawing/2014/main" id="{C57DEC7A-71D6-7845-99E8-9C8D1DA8F95B}"/>
              </a:ext>
            </a:extLst>
          </p:cNvPr>
          <p:cNvSpPr txBox="1"/>
          <p:nvPr/>
        </p:nvSpPr>
        <p:spPr>
          <a:xfrm>
            <a:off x="1371602" y="1126937"/>
            <a:ext cx="8419170" cy="707886"/>
          </a:xfrm>
          <a:prstGeom prst="rect">
            <a:avLst/>
          </a:prstGeom>
          <a:noFill/>
        </p:spPr>
        <p:txBody>
          <a:bodyPr wrap="square" rtlCol="0">
            <a:spAutoFit/>
          </a:bodyPr>
          <a:lstStyle/>
          <a:p>
            <a:r>
              <a:rPr lang="en-US" sz="4000" dirty="0"/>
              <a:t>Scaling</a:t>
            </a:r>
          </a:p>
        </p:txBody>
      </p:sp>
    </p:spTree>
    <p:extLst>
      <p:ext uri="{BB962C8B-B14F-4D97-AF65-F5344CB8AC3E}">
        <p14:creationId xmlns:p14="http://schemas.microsoft.com/office/powerpoint/2010/main" val="142168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480-9882-3246-8CB4-DF6E34405FB6}"/>
              </a:ext>
            </a:extLst>
          </p:cNvPr>
          <p:cNvSpPr>
            <a:spLocks noGrp="1"/>
          </p:cNvSpPr>
          <p:nvPr>
            <p:ph type="title"/>
          </p:nvPr>
        </p:nvSpPr>
        <p:spPr>
          <a:xfrm>
            <a:off x="1451579" y="1237785"/>
            <a:ext cx="9603275" cy="615969"/>
          </a:xfrm>
        </p:spPr>
        <p:txBody>
          <a:bodyPr>
            <a:noAutofit/>
          </a:bodyPr>
          <a:lstStyle/>
          <a:p>
            <a:r>
              <a:rPr lang="en-US" sz="4000" dirty="0"/>
              <a:t>Bi Cubic Interpolation</a:t>
            </a:r>
          </a:p>
        </p:txBody>
      </p:sp>
      <p:sp>
        <p:nvSpPr>
          <p:cNvPr id="3" name="Content Placeholder 2">
            <a:extLst>
              <a:ext uri="{FF2B5EF4-FFF2-40B4-BE49-F238E27FC236}">
                <a16:creationId xmlns:a16="http://schemas.microsoft.com/office/drawing/2014/main" id="{335AB24A-B7F2-B74F-B6E6-D0534BDCCA29}"/>
              </a:ext>
            </a:extLst>
          </p:cNvPr>
          <p:cNvSpPr>
            <a:spLocks noGrp="1"/>
          </p:cNvSpPr>
          <p:nvPr>
            <p:ph idx="1"/>
          </p:nvPr>
        </p:nvSpPr>
        <p:spPr/>
        <p:txBody>
          <a:bodyPr/>
          <a:lstStyle/>
          <a:p>
            <a:pPr marL="285750" indent="-285750"/>
            <a:r>
              <a:rPr lang="en-US" dirty="0"/>
              <a:t>O(m’, n’) is interpolated from 16 samples nearest to (m ’/M , n’/M) in original image. Where M is the scaling factor.</a:t>
            </a:r>
          </a:p>
          <a:p>
            <a:pPr marL="285750" indent="-285750"/>
            <a:r>
              <a:rPr lang="en-US" dirty="0"/>
              <a:t>Interpolate along each row y: I[m , n]-&gt;F[m’ , n] (from 4 samples) for all 4 rows.</a:t>
            </a:r>
          </a:p>
          <a:p>
            <a:pPr marL="285750" indent="-285750"/>
            <a:r>
              <a:rPr lang="en-US" dirty="0"/>
              <a:t>Interpolate along the row x’: F[m’ , n]-&gt; O[m ’, n’] (from 4 samples)</a:t>
            </a:r>
          </a:p>
          <a:p>
            <a:endParaRPr lang="en-US" dirty="0"/>
          </a:p>
        </p:txBody>
      </p:sp>
      <p:pic>
        <p:nvPicPr>
          <p:cNvPr id="4" name="Picture 3">
            <a:extLst>
              <a:ext uri="{FF2B5EF4-FFF2-40B4-BE49-F238E27FC236}">
                <a16:creationId xmlns:a16="http://schemas.microsoft.com/office/drawing/2014/main" id="{79C41FEC-BD3A-274F-9E4B-AF04B3CF9E94}"/>
              </a:ext>
            </a:extLst>
          </p:cNvPr>
          <p:cNvPicPr>
            <a:picLocks noChangeAspect="1"/>
          </p:cNvPicPr>
          <p:nvPr/>
        </p:nvPicPr>
        <p:blipFill>
          <a:blip r:embed="rId2"/>
          <a:stretch>
            <a:fillRect/>
          </a:stretch>
        </p:blipFill>
        <p:spPr>
          <a:xfrm>
            <a:off x="4129088" y="3749512"/>
            <a:ext cx="4457700" cy="2979465"/>
          </a:xfrm>
          <a:prstGeom prst="rect">
            <a:avLst/>
          </a:prstGeom>
        </p:spPr>
      </p:pic>
    </p:spTree>
    <p:extLst>
      <p:ext uri="{BB962C8B-B14F-4D97-AF65-F5344CB8AC3E}">
        <p14:creationId xmlns:p14="http://schemas.microsoft.com/office/powerpoint/2010/main" val="1329044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48C2-A8D3-4829-9156-D98E7020F8A6}"/>
              </a:ext>
            </a:extLst>
          </p:cNvPr>
          <p:cNvSpPr>
            <a:spLocks noGrp="1"/>
          </p:cNvSpPr>
          <p:nvPr>
            <p:ph type="title"/>
          </p:nvPr>
        </p:nvSpPr>
        <p:spPr>
          <a:xfrm>
            <a:off x="1393902" y="1215483"/>
            <a:ext cx="10026572" cy="582187"/>
          </a:xfrm>
        </p:spPr>
        <p:txBody>
          <a:bodyPr>
            <a:normAutofit fontScale="90000"/>
          </a:bodyPr>
          <a:lstStyle/>
          <a:p>
            <a:r>
              <a:rPr lang="en-US" sz="4000" dirty="0"/>
              <a:t>Lanczoz4 Interpolation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7C33CA-62B4-4B79-BEE0-EEA44A124329}"/>
                  </a:ext>
                </a:extLst>
              </p:cNvPr>
              <p:cNvSpPr>
                <a:spLocks noGrp="1"/>
              </p:cNvSpPr>
              <p:nvPr>
                <p:ph idx="1"/>
              </p:nvPr>
            </p:nvSpPr>
            <p:spPr>
              <a:xfrm>
                <a:off x="904874" y="1940313"/>
                <a:ext cx="10614336" cy="4204010"/>
              </a:xfrm>
            </p:spPr>
            <p:txBody>
              <a:bodyPr>
                <a:normAutofit fontScale="85000" lnSpcReduction="20000"/>
              </a:bodyPr>
              <a:lstStyle/>
              <a:p>
                <a:pPr algn="just"/>
                <a:r>
                  <a:rPr lang="en-US" sz="2400" dirty="0"/>
                  <a:t>This interpolation method is much like cubic except that instead of blurring, it creates a "ringing" pattern. The interpolation is done by using a </a:t>
                </a:r>
                <a:r>
                  <a:rPr lang="en-US" sz="2400" dirty="0" err="1"/>
                  <a:t>sinc</a:t>
                </a:r>
                <a:r>
                  <a:rPr lang="en-US" sz="2400" dirty="0"/>
                  <a:t> function .</a:t>
                </a:r>
              </a:p>
              <a:p>
                <a:pPr algn="just"/>
                <a:endParaRPr lang="en-US" sz="2200" dirty="0"/>
              </a:p>
              <a:p>
                <a:pPr marL="0" indent="0" algn="just">
                  <a:buNone/>
                </a:pPr>
                <a:endParaRPr lang="en-US" sz="2200" dirty="0"/>
              </a:p>
              <a:p>
                <a:pPr algn="just"/>
                <a:endParaRPr lang="en-US" sz="2200" dirty="0"/>
              </a:p>
              <a:p>
                <a:pPr marL="0" indent="0" algn="just">
                  <a:buNone/>
                </a:pPr>
                <a:r>
                  <a:rPr lang="en-US" sz="2400" dirty="0"/>
                  <a:t>    a = 4 in the case of lanczoz4 interpolation.</a:t>
                </a:r>
              </a:p>
              <a:p>
                <a:pPr algn="just"/>
                <a:r>
                  <a:rPr lang="en-US" sz="2400" dirty="0"/>
                  <a:t>It uses 64 pixels nearest to (</a:t>
                </a:r>
                <a:r>
                  <a:rPr lang="en-US" sz="2400" dirty="0" err="1"/>
                  <a:t>xs</a:t>
                </a:r>
                <a:r>
                  <a:rPr lang="en-US" sz="2400" dirty="0"/>
                  <a:t> , </a:t>
                </a:r>
                <a:r>
                  <a:rPr lang="en-US" sz="2400" dirty="0" err="1"/>
                  <a:t>ys</a:t>
                </a:r>
                <a:r>
                  <a:rPr lang="en-US" sz="2400" dirty="0"/>
                  <a:t>) in the source image.</a:t>
                </a:r>
              </a:p>
              <a:p>
                <a:pPr algn="just"/>
                <a:r>
                  <a:rPr lang="en-US" sz="2400" dirty="0"/>
                  <a:t>First, the intensity values are interpolated along the x-axis to produce eight intermediate results I0, I1, ... I7. </a:t>
                </a:r>
              </a:p>
              <a:p>
                <a:pPr algn="just"/>
                <a:r>
                  <a:rPr lang="en-US" sz="2400" dirty="0"/>
                  <a:t>Then the intensity at I’( x, y) is computed by interpolating the intermediate </a:t>
                </a:r>
                <a:r>
                  <a:rPr lang="en-US" sz="2200" dirty="0"/>
                  <a:t>values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𝑘</m:t>
                        </m:r>
                      </m:sub>
                    </m:sSub>
                  </m:oMath>
                </a14:m>
                <a:r>
                  <a:rPr lang="en-US" sz="2200" dirty="0"/>
                  <a:t> along the y-axis</a:t>
                </a:r>
              </a:p>
            </p:txBody>
          </p:sp>
        </mc:Choice>
        <mc:Fallback>
          <p:sp>
            <p:nvSpPr>
              <p:cNvPr id="3" name="Content Placeholder 2">
                <a:extLst>
                  <a:ext uri="{FF2B5EF4-FFF2-40B4-BE49-F238E27FC236}">
                    <a16:creationId xmlns:a16="http://schemas.microsoft.com/office/drawing/2014/main" id="{3D7C33CA-62B4-4B79-BEE0-EEA44A124329}"/>
                  </a:ext>
                </a:extLst>
              </p:cNvPr>
              <p:cNvSpPr>
                <a:spLocks noGrp="1" noRot="1" noChangeAspect="1" noMove="1" noResize="1" noEditPoints="1" noAdjustHandles="1" noChangeArrowheads="1" noChangeShapeType="1" noTextEdit="1"/>
              </p:cNvSpPr>
              <p:nvPr>
                <p:ph idx="1"/>
              </p:nvPr>
            </p:nvSpPr>
            <p:spPr>
              <a:xfrm>
                <a:off x="904874" y="1940313"/>
                <a:ext cx="10614336" cy="4204010"/>
              </a:xfrm>
              <a:blipFill>
                <a:blip r:embed="rId2"/>
                <a:stretch>
                  <a:fillRect l="-358" t="-602" r="-59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66FCDE6-92CE-46E7-88B8-3DF8FCB80EAC}"/>
              </a:ext>
            </a:extLst>
          </p:cNvPr>
          <p:cNvPicPr>
            <a:picLocks noChangeAspect="1"/>
          </p:cNvPicPr>
          <p:nvPr/>
        </p:nvPicPr>
        <p:blipFill>
          <a:blip r:embed="rId3"/>
          <a:stretch>
            <a:fillRect/>
          </a:stretch>
        </p:blipFill>
        <p:spPr>
          <a:xfrm>
            <a:off x="4612369" y="2698362"/>
            <a:ext cx="6334125" cy="1304925"/>
          </a:xfrm>
          <a:prstGeom prst="rect">
            <a:avLst/>
          </a:prstGeom>
        </p:spPr>
      </p:pic>
    </p:spTree>
    <p:extLst>
      <p:ext uri="{BB962C8B-B14F-4D97-AF65-F5344CB8AC3E}">
        <p14:creationId xmlns:p14="http://schemas.microsoft.com/office/powerpoint/2010/main" val="238951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C75F-62A1-184D-B0CF-C1E91BE4509D}"/>
              </a:ext>
            </a:extLst>
          </p:cNvPr>
          <p:cNvSpPr>
            <a:spLocks noGrp="1"/>
          </p:cNvSpPr>
          <p:nvPr>
            <p:ph type="title"/>
          </p:nvPr>
        </p:nvSpPr>
        <p:spPr>
          <a:xfrm>
            <a:off x="1451579" y="1182029"/>
            <a:ext cx="9603275" cy="671725"/>
          </a:xfrm>
        </p:spPr>
        <p:txBody>
          <a:bodyPr>
            <a:normAutofit/>
          </a:bodyPr>
          <a:lstStyle/>
          <a:p>
            <a:r>
              <a:rPr lang="en-US" sz="4000" dirty="0"/>
              <a:t>image  translation</a:t>
            </a:r>
          </a:p>
        </p:txBody>
      </p:sp>
      <p:sp>
        <p:nvSpPr>
          <p:cNvPr id="3" name="Content Placeholder 2">
            <a:extLst>
              <a:ext uri="{FF2B5EF4-FFF2-40B4-BE49-F238E27FC236}">
                <a16:creationId xmlns:a16="http://schemas.microsoft.com/office/drawing/2014/main" id="{9BA8A98A-63BA-B94D-9493-AE0E7F2EDD1E}"/>
              </a:ext>
            </a:extLst>
          </p:cNvPr>
          <p:cNvSpPr>
            <a:spLocks noGrp="1"/>
          </p:cNvSpPr>
          <p:nvPr>
            <p:ph idx="1"/>
          </p:nvPr>
        </p:nvSpPr>
        <p:spPr/>
        <p:txBody>
          <a:bodyPr/>
          <a:lstStyle/>
          <a:p>
            <a:r>
              <a:rPr lang="en-US" dirty="0"/>
              <a:t>Translation basically means that we are shifting the image by adding/subtracting the X and Y coordinates.</a:t>
            </a:r>
          </a:p>
          <a:p>
            <a:r>
              <a:rPr lang="en-US" dirty="0"/>
              <a:t>There are two methods can perform the image translation.</a:t>
            </a:r>
          </a:p>
        </p:txBody>
      </p:sp>
      <p:pic>
        <p:nvPicPr>
          <p:cNvPr id="6" name="Picture 5">
            <a:extLst>
              <a:ext uri="{FF2B5EF4-FFF2-40B4-BE49-F238E27FC236}">
                <a16:creationId xmlns:a16="http://schemas.microsoft.com/office/drawing/2014/main" id="{7C2E8EE5-4742-0B43-93E0-5888FC176C22}"/>
              </a:ext>
            </a:extLst>
          </p:cNvPr>
          <p:cNvPicPr>
            <a:picLocks noChangeAspect="1"/>
          </p:cNvPicPr>
          <p:nvPr/>
        </p:nvPicPr>
        <p:blipFill>
          <a:blip r:embed="rId2"/>
          <a:stretch>
            <a:fillRect/>
          </a:stretch>
        </p:blipFill>
        <p:spPr>
          <a:xfrm>
            <a:off x="2289832" y="3432054"/>
            <a:ext cx="2475261" cy="1822692"/>
          </a:xfrm>
          <a:prstGeom prst="rect">
            <a:avLst/>
          </a:prstGeom>
        </p:spPr>
      </p:pic>
      <p:pic>
        <p:nvPicPr>
          <p:cNvPr id="8" name="Picture 7">
            <a:extLst>
              <a:ext uri="{FF2B5EF4-FFF2-40B4-BE49-F238E27FC236}">
                <a16:creationId xmlns:a16="http://schemas.microsoft.com/office/drawing/2014/main" id="{C1BDE732-F1D1-F84B-A09E-F5856CFFE4F9}"/>
              </a:ext>
            </a:extLst>
          </p:cNvPr>
          <p:cNvPicPr>
            <a:picLocks noChangeAspect="1"/>
          </p:cNvPicPr>
          <p:nvPr/>
        </p:nvPicPr>
        <p:blipFill>
          <a:blip r:embed="rId3"/>
          <a:stretch>
            <a:fillRect/>
          </a:stretch>
        </p:blipFill>
        <p:spPr>
          <a:xfrm>
            <a:off x="6137799" y="3432054"/>
            <a:ext cx="3544349" cy="1730961"/>
          </a:xfrm>
          <a:prstGeom prst="rect">
            <a:avLst/>
          </a:prstGeom>
        </p:spPr>
      </p:pic>
    </p:spTree>
    <p:extLst>
      <p:ext uri="{BB962C8B-B14F-4D97-AF65-F5344CB8AC3E}">
        <p14:creationId xmlns:p14="http://schemas.microsoft.com/office/powerpoint/2010/main" val="405556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985A-6D40-2849-84FD-65CC1FA5CF40}"/>
              </a:ext>
            </a:extLst>
          </p:cNvPr>
          <p:cNvSpPr>
            <a:spLocks noGrp="1"/>
          </p:cNvSpPr>
          <p:nvPr>
            <p:ph type="title"/>
          </p:nvPr>
        </p:nvSpPr>
        <p:spPr>
          <a:xfrm>
            <a:off x="1451579" y="1103971"/>
            <a:ext cx="9603275" cy="749783"/>
          </a:xfrm>
        </p:spPr>
        <p:txBody>
          <a:bodyPr>
            <a:normAutofit/>
          </a:bodyPr>
          <a:lstStyle/>
          <a:p>
            <a:r>
              <a:rPr lang="en-US" sz="4000" dirty="0"/>
              <a:t>image  translation</a:t>
            </a:r>
          </a:p>
        </p:txBody>
      </p:sp>
      <p:sp>
        <p:nvSpPr>
          <p:cNvPr id="3" name="Content Placeholder 2">
            <a:extLst>
              <a:ext uri="{FF2B5EF4-FFF2-40B4-BE49-F238E27FC236}">
                <a16:creationId xmlns:a16="http://schemas.microsoft.com/office/drawing/2014/main" id="{F4A8A225-1294-0540-A7B4-1CE9B3E996E3}"/>
              </a:ext>
            </a:extLst>
          </p:cNvPr>
          <p:cNvSpPr>
            <a:spLocks noGrp="1"/>
          </p:cNvSpPr>
          <p:nvPr>
            <p:ph idx="1"/>
          </p:nvPr>
        </p:nvSpPr>
        <p:spPr/>
        <p:txBody>
          <a:bodyPr/>
          <a:lstStyle/>
          <a:p>
            <a:r>
              <a:rPr lang="en-US" dirty="0"/>
              <a:t>To perform this, we can create a new image by using </a:t>
            </a:r>
            <a:r>
              <a:rPr lang="en-US" dirty="0" err="1"/>
              <a:t>Numpy</a:t>
            </a:r>
            <a:r>
              <a:rPr lang="en-US" dirty="0"/>
              <a:t> (</a:t>
            </a:r>
            <a:r>
              <a:rPr lang="en-US" dirty="0" err="1"/>
              <a:t>np.zeros</a:t>
            </a:r>
            <a:r>
              <a:rPr lang="en-US" dirty="0"/>
              <a:t>).</a:t>
            </a:r>
          </a:p>
          <a:p>
            <a:r>
              <a:rPr lang="en-US" dirty="0"/>
              <a:t>The formula I used is:</a:t>
            </a:r>
          </a:p>
          <a:p>
            <a:endParaRPr lang="en-US" dirty="0"/>
          </a:p>
          <a:p>
            <a:endParaRPr lang="en-US" dirty="0"/>
          </a:p>
          <a:p>
            <a:endParaRPr lang="en-US" dirty="0"/>
          </a:p>
          <a:p>
            <a:r>
              <a:rPr lang="en-US" dirty="0"/>
              <a:t>Then insert the image pixel to the new image.</a:t>
            </a:r>
          </a:p>
        </p:txBody>
      </p:sp>
      <p:pic>
        <p:nvPicPr>
          <p:cNvPr id="5" name="Picture 4">
            <a:extLst>
              <a:ext uri="{FF2B5EF4-FFF2-40B4-BE49-F238E27FC236}">
                <a16:creationId xmlns:a16="http://schemas.microsoft.com/office/drawing/2014/main" id="{F9838307-62BA-6B43-ADF7-FCCB27F85881}"/>
              </a:ext>
            </a:extLst>
          </p:cNvPr>
          <p:cNvPicPr>
            <a:picLocks noChangeAspect="1"/>
          </p:cNvPicPr>
          <p:nvPr/>
        </p:nvPicPr>
        <p:blipFill>
          <a:blip r:embed="rId2"/>
          <a:stretch>
            <a:fillRect/>
          </a:stretch>
        </p:blipFill>
        <p:spPr>
          <a:xfrm>
            <a:off x="4181921" y="2627507"/>
            <a:ext cx="3639080" cy="1777225"/>
          </a:xfrm>
          <a:prstGeom prst="rect">
            <a:avLst/>
          </a:prstGeom>
        </p:spPr>
      </p:pic>
    </p:spTree>
    <p:extLst>
      <p:ext uri="{BB962C8B-B14F-4D97-AF65-F5344CB8AC3E}">
        <p14:creationId xmlns:p14="http://schemas.microsoft.com/office/powerpoint/2010/main" val="324719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9DA0-959D-A74E-9488-BF37589A6D30}"/>
              </a:ext>
            </a:extLst>
          </p:cNvPr>
          <p:cNvSpPr>
            <a:spLocks noGrp="1"/>
          </p:cNvSpPr>
          <p:nvPr>
            <p:ph type="title"/>
          </p:nvPr>
        </p:nvSpPr>
        <p:spPr>
          <a:xfrm>
            <a:off x="1451579" y="1059366"/>
            <a:ext cx="9603275" cy="794388"/>
          </a:xfrm>
        </p:spPr>
        <p:txBody>
          <a:bodyPr>
            <a:normAutofit/>
          </a:bodyPr>
          <a:lstStyle/>
          <a:p>
            <a:r>
              <a:rPr lang="en-US" sz="4000" dirty="0"/>
              <a:t>image  translation - Example</a:t>
            </a:r>
          </a:p>
        </p:txBody>
      </p:sp>
      <p:sp>
        <p:nvSpPr>
          <p:cNvPr id="3" name="Content Placeholder 2">
            <a:extLst>
              <a:ext uri="{FF2B5EF4-FFF2-40B4-BE49-F238E27FC236}">
                <a16:creationId xmlns:a16="http://schemas.microsoft.com/office/drawing/2014/main" id="{9ACE62A9-A607-294E-BAC4-51F4E619576F}"/>
              </a:ext>
            </a:extLst>
          </p:cNvPr>
          <p:cNvSpPr>
            <a:spLocks noGrp="1"/>
          </p:cNvSpPr>
          <p:nvPr>
            <p:ph idx="1"/>
          </p:nvPr>
        </p:nvSpPr>
        <p:spPr/>
        <p:txBody>
          <a:bodyPr/>
          <a:lstStyle/>
          <a:p>
            <a:r>
              <a:rPr lang="en-US" dirty="0"/>
              <a:t>We want to shift the image down right, and the vector value for x and y is 100.</a:t>
            </a:r>
          </a:p>
          <a:p>
            <a:r>
              <a:rPr lang="en-US" dirty="0"/>
              <a:t>Result[100, 100] = Image[0, 0]</a:t>
            </a:r>
          </a:p>
          <a:p>
            <a:pPr marL="0" indent="0">
              <a:buNone/>
            </a:pPr>
            <a:endParaRPr lang="en-US" dirty="0"/>
          </a:p>
        </p:txBody>
      </p:sp>
      <p:pic>
        <p:nvPicPr>
          <p:cNvPr id="5" name="Picture 4">
            <a:extLst>
              <a:ext uri="{FF2B5EF4-FFF2-40B4-BE49-F238E27FC236}">
                <a16:creationId xmlns:a16="http://schemas.microsoft.com/office/drawing/2014/main" id="{9D59D9B5-9532-8543-A44B-86DD3068CC48}"/>
              </a:ext>
            </a:extLst>
          </p:cNvPr>
          <p:cNvPicPr>
            <a:picLocks noChangeAspect="1"/>
          </p:cNvPicPr>
          <p:nvPr/>
        </p:nvPicPr>
        <p:blipFill>
          <a:blip r:embed="rId2"/>
          <a:stretch>
            <a:fillRect/>
          </a:stretch>
        </p:blipFill>
        <p:spPr>
          <a:xfrm>
            <a:off x="5442003" y="2769183"/>
            <a:ext cx="2697162" cy="2697162"/>
          </a:xfrm>
          <a:prstGeom prst="rect">
            <a:avLst/>
          </a:prstGeom>
        </p:spPr>
      </p:pic>
    </p:spTree>
    <p:extLst>
      <p:ext uri="{BB962C8B-B14F-4D97-AF65-F5344CB8AC3E}">
        <p14:creationId xmlns:p14="http://schemas.microsoft.com/office/powerpoint/2010/main" val="1606940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A2E7-46A1-4ABB-91A6-B247C93C0C95}"/>
              </a:ext>
            </a:extLst>
          </p:cNvPr>
          <p:cNvSpPr>
            <a:spLocks noGrp="1"/>
          </p:cNvSpPr>
          <p:nvPr>
            <p:ph type="title"/>
          </p:nvPr>
        </p:nvSpPr>
        <p:spPr>
          <a:xfrm>
            <a:off x="1451579" y="1237785"/>
            <a:ext cx="9603275" cy="615969"/>
          </a:xfrm>
        </p:spPr>
        <p:txBody>
          <a:bodyPr>
            <a:noAutofit/>
          </a:bodyPr>
          <a:lstStyle/>
          <a:p>
            <a:r>
              <a:rPr lang="en-US" sz="4000" dirty="0"/>
              <a:t>Image Rotation</a:t>
            </a:r>
          </a:p>
        </p:txBody>
      </p:sp>
      <p:sp>
        <p:nvSpPr>
          <p:cNvPr id="3" name="Content Placeholder 2">
            <a:extLst>
              <a:ext uri="{FF2B5EF4-FFF2-40B4-BE49-F238E27FC236}">
                <a16:creationId xmlns:a16="http://schemas.microsoft.com/office/drawing/2014/main" id="{94FE05CD-29BA-4FCE-B3FA-3C74EF3A1077}"/>
              </a:ext>
            </a:extLst>
          </p:cNvPr>
          <p:cNvSpPr>
            <a:spLocks noGrp="1"/>
          </p:cNvSpPr>
          <p:nvPr>
            <p:ph idx="1"/>
          </p:nvPr>
        </p:nvSpPr>
        <p:spPr>
          <a:xfrm>
            <a:off x="1451579" y="2015734"/>
            <a:ext cx="5622284" cy="3450613"/>
          </a:xfrm>
        </p:spPr>
        <p:txBody>
          <a:bodyPr>
            <a:normAutofit/>
          </a:bodyPr>
          <a:lstStyle/>
          <a:p>
            <a:r>
              <a:rPr lang="en-US" dirty="0"/>
              <a:t>Rotation is most commonly used to improve the visual appearance of the image.  When referring to an image or image editor, rotation is a feature that allows you to turn an image like a clockwise or counterclockwise direction. On the right is an example of the Computer Hope logo  and what it would look like rotated at 90,180, and 270-degrees clockwise.</a:t>
            </a:r>
          </a:p>
          <a:p>
            <a:endParaRPr lang="en-US" dirty="0"/>
          </a:p>
          <a:p>
            <a:endParaRPr lang="en-US" dirty="0"/>
          </a:p>
        </p:txBody>
      </p:sp>
      <p:pic>
        <p:nvPicPr>
          <p:cNvPr id="4" name="Picture 3">
            <a:extLst>
              <a:ext uri="{FF2B5EF4-FFF2-40B4-BE49-F238E27FC236}">
                <a16:creationId xmlns:a16="http://schemas.microsoft.com/office/drawing/2014/main" id="{D0ADCDDE-33A0-4F9A-80A5-175548DD425C}"/>
              </a:ext>
            </a:extLst>
          </p:cNvPr>
          <p:cNvPicPr>
            <a:picLocks noChangeAspect="1"/>
          </p:cNvPicPr>
          <p:nvPr/>
        </p:nvPicPr>
        <p:blipFill>
          <a:blip r:embed="rId2"/>
          <a:stretch>
            <a:fillRect/>
          </a:stretch>
        </p:blipFill>
        <p:spPr>
          <a:xfrm>
            <a:off x="7554139" y="2904506"/>
            <a:ext cx="3500715" cy="1673068"/>
          </a:xfrm>
          <a:prstGeom prst="rect">
            <a:avLst/>
          </a:prstGeom>
        </p:spPr>
      </p:pic>
    </p:spTree>
    <p:extLst>
      <p:ext uri="{BB962C8B-B14F-4D97-AF65-F5344CB8AC3E}">
        <p14:creationId xmlns:p14="http://schemas.microsoft.com/office/powerpoint/2010/main" val="3677840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6FB7-1C35-4513-BE01-CC8C90FC002A}"/>
              </a:ext>
            </a:extLst>
          </p:cNvPr>
          <p:cNvSpPr>
            <a:spLocks noGrp="1"/>
          </p:cNvSpPr>
          <p:nvPr>
            <p:ph type="title"/>
          </p:nvPr>
        </p:nvSpPr>
        <p:spPr>
          <a:xfrm>
            <a:off x="1451579" y="804519"/>
            <a:ext cx="9603275" cy="1049235"/>
          </a:xfrm>
        </p:spPr>
        <p:txBody>
          <a:bodyPr>
            <a:noAutofit/>
          </a:bodyPr>
          <a:lstStyle/>
          <a:p>
            <a:r>
              <a:rPr lang="en-US" sz="4000" dirty="0"/>
              <a:t>Rotation - Implementation and approach</a:t>
            </a:r>
          </a:p>
        </p:txBody>
      </p:sp>
      <p:sp>
        <p:nvSpPr>
          <p:cNvPr id="3" name="Content Placeholder 2">
            <a:extLst>
              <a:ext uri="{FF2B5EF4-FFF2-40B4-BE49-F238E27FC236}">
                <a16:creationId xmlns:a16="http://schemas.microsoft.com/office/drawing/2014/main" id="{C7BC38BA-7F5E-4410-890F-8484AC6ADF94}"/>
              </a:ext>
            </a:extLst>
          </p:cNvPr>
          <p:cNvSpPr>
            <a:spLocks noGrp="1"/>
          </p:cNvSpPr>
          <p:nvPr>
            <p:ph idx="1"/>
          </p:nvPr>
        </p:nvSpPr>
        <p:spPr>
          <a:xfrm>
            <a:off x="1451579" y="2015732"/>
            <a:ext cx="4174339" cy="3450613"/>
          </a:xfrm>
        </p:spPr>
        <p:txBody>
          <a:bodyPr>
            <a:normAutofit/>
          </a:bodyPr>
          <a:lstStyle/>
          <a:p>
            <a:r>
              <a:rPr lang="en-US" dirty="0"/>
              <a:t>Rotation performs a geometric transform which maps the position (x, y) of the a picture element in an input image onto a position(x</a:t>
            </a:r>
            <a:r>
              <a:rPr lang="en-US" altLang="zh-CN" dirty="0"/>
              <a:t>1</a:t>
            </a:r>
            <a:r>
              <a:rPr lang="en-US" dirty="0"/>
              <a:t>, y1) in an output image by rotating it through a user-specified angle </a:t>
            </a:r>
            <a:r>
              <a:rPr lang="en-US" altLang="zh-CN" dirty="0"/>
              <a:t>θ about an origin O(center of the input image)</a:t>
            </a:r>
          </a:p>
          <a:p>
            <a:endParaRPr lang="en-US" altLang="zh-CN" dirty="0"/>
          </a:p>
          <a:p>
            <a:endParaRPr lang="en-US" altLang="zh-CN" dirty="0"/>
          </a:p>
          <a:p>
            <a:endParaRPr lang="en-US" altLang="zh-CN" dirty="0"/>
          </a:p>
          <a:p>
            <a:endParaRPr lang="en-US" altLang="zh-CN" dirty="0"/>
          </a:p>
        </p:txBody>
      </p:sp>
      <p:pic>
        <p:nvPicPr>
          <p:cNvPr id="7" name="Picture 6">
            <a:extLst>
              <a:ext uri="{FF2B5EF4-FFF2-40B4-BE49-F238E27FC236}">
                <a16:creationId xmlns:a16="http://schemas.microsoft.com/office/drawing/2014/main" id="{2A1AFF20-5B7C-4E4D-B041-9941F0DD637C}"/>
              </a:ext>
            </a:extLst>
          </p:cNvPr>
          <p:cNvPicPr>
            <a:picLocks noChangeAspect="1"/>
          </p:cNvPicPr>
          <p:nvPr/>
        </p:nvPicPr>
        <p:blipFill>
          <a:blip r:embed="rId2"/>
          <a:stretch>
            <a:fillRect/>
          </a:stretch>
        </p:blipFill>
        <p:spPr>
          <a:xfrm>
            <a:off x="6088521" y="2759109"/>
            <a:ext cx="2410182" cy="1958687"/>
          </a:xfrm>
          <a:prstGeom prst="rect">
            <a:avLst/>
          </a:prstGeom>
        </p:spPr>
      </p:pic>
      <p:pic>
        <p:nvPicPr>
          <p:cNvPr id="8" name="Picture 7">
            <a:extLst>
              <a:ext uri="{FF2B5EF4-FFF2-40B4-BE49-F238E27FC236}">
                <a16:creationId xmlns:a16="http://schemas.microsoft.com/office/drawing/2014/main" id="{D2F6A277-6CA3-4507-8970-C54364763F5A}"/>
              </a:ext>
            </a:extLst>
          </p:cNvPr>
          <p:cNvPicPr>
            <a:picLocks noChangeAspect="1"/>
          </p:cNvPicPr>
          <p:nvPr/>
        </p:nvPicPr>
        <p:blipFill>
          <a:blip r:embed="rId3"/>
          <a:stretch>
            <a:fillRect/>
          </a:stretch>
        </p:blipFill>
        <p:spPr>
          <a:xfrm>
            <a:off x="8666054" y="2298682"/>
            <a:ext cx="2388799" cy="2888780"/>
          </a:xfrm>
          <a:prstGeom prst="rect">
            <a:avLst/>
          </a:prstGeom>
        </p:spPr>
      </p:pic>
    </p:spTree>
    <p:extLst>
      <p:ext uri="{BB962C8B-B14F-4D97-AF65-F5344CB8AC3E}">
        <p14:creationId xmlns:p14="http://schemas.microsoft.com/office/powerpoint/2010/main" val="400574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B32C-CDE9-F545-B02A-73919C8B8BA2}"/>
              </a:ext>
            </a:extLst>
          </p:cNvPr>
          <p:cNvSpPr>
            <a:spLocks noGrp="1"/>
          </p:cNvSpPr>
          <p:nvPr>
            <p:ph type="title"/>
          </p:nvPr>
        </p:nvSpPr>
        <p:spPr/>
        <p:txBody>
          <a:bodyPr/>
          <a:lstStyle/>
          <a:p>
            <a:r>
              <a:rPr lang="en-US" dirty="0"/>
              <a:t>names</a:t>
            </a:r>
          </a:p>
        </p:txBody>
      </p:sp>
      <p:sp>
        <p:nvSpPr>
          <p:cNvPr id="3" name="Content Placeholder 2">
            <a:extLst>
              <a:ext uri="{FF2B5EF4-FFF2-40B4-BE49-F238E27FC236}">
                <a16:creationId xmlns:a16="http://schemas.microsoft.com/office/drawing/2014/main" id="{B1F9271A-349D-FC4B-BBE2-C78EDAA57559}"/>
              </a:ext>
            </a:extLst>
          </p:cNvPr>
          <p:cNvSpPr>
            <a:spLocks noGrp="1"/>
          </p:cNvSpPr>
          <p:nvPr>
            <p:ph idx="1"/>
          </p:nvPr>
        </p:nvSpPr>
        <p:spPr/>
        <p:txBody>
          <a:bodyPr/>
          <a:lstStyle/>
          <a:p>
            <a:r>
              <a:rPr lang="en-US" sz="2400" dirty="0"/>
              <a:t>1. Michael Tran</a:t>
            </a:r>
          </a:p>
          <a:p>
            <a:r>
              <a:rPr lang="en-US" sz="2400" dirty="0"/>
              <a:t>2. Matthew Lai</a:t>
            </a:r>
          </a:p>
          <a:p>
            <a:r>
              <a:rPr lang="en-US" sz="2400" dirty="0"/>
              <a:t>3. He Feng</a:t>
            </a:r>
          </a:p>
          <a:p>
            <a:r>
              <a:rPr lang="en-US" sz="2400" dirty="0"/>
              <a:t>4. Raga Shalini </a:t>
            </a:r>
            <a:r>
              <a:rPr lang="en-US" sz="2400" dirty="0" err="1"/>
              <a:t>Koka</a:t>
            </a:r>
            <a:endParaRPr lang="en-US" sz="2400" dirty="0"/>
          </a:p>
          <a:p>
            <a:r>
              <a:rPr lang="en-US" sz="2400" dirty="0"/>
              <a:t>5. </a:t>
            </a:r>
            <a:r>
              <a:rPr lang="en-US" sz="2400" dirty="0" err="1"/>
              <a:t>Navya</a:t>
            </a:r>
            <a:r>
              <a:rPr lang="en-US" sz="2400" dirty="0"/>
              <a:t> </a:t>
            </a:r>
            <a:r>
              <a:rPr lang="en-US" sz="2400" dirty="0" err="1"/>
              <a:t>Doddapaneni</a:t>
            </a:r>
            <a:endParaRPr lang="en-US" sz="2400" dirty="0"/>
          </a:p>
          <a:p>
            <a:endParaRPr lang="en-US" dirty="0"/>
          </a:p>
        </p:txBody>
      </p:sp>
    </p:spTree>
    <p:extLst>
      <p:ext uri="{BB962C8B-B14F-4D97-AF65-F5344CB8AC3E}">
        <p14:creationId xmlns:p14="http://schemas.microsoft.com/office/powerpoint/2010/main" val="287787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3855-B0D9-4727-B589-96253C14265D}"/>
              </a:ext>
            </a:extLst>
          </p:cNvPr>
          <p:cNvSpPr>
            <a:spLocks noGrp="1"/>
          </p:cNvSpPr>
          <p:nvPr>
            <p:ph type="title"/>
          </p:nvPr>
        </p:nvSpPr>
        <p:spPr>
          <a:xfrm>
            <a:off x="1451579" y="804519"/>
            <a:ext cx="9603275" cy="1049235"/>
          </a:xfrm>
        </p:spPr>
        <p:txBody>
          <a:bodyPr>
            <a:normAutofit fontScale="90000"/>
          </a:bodyPr>
          <a:lstStyle/>
          <a:p>
            <a:r>
              <a:rPr lang="en-US" sz="4000" dirty="0"/>
              <a:t>Rotation - Implementation and approach</a:t>
            </a:r>
          </a:p>
        </p:txBody>
      </p:sp>
      <p:sp>
        <p:nvSpPr>
          <p:cNvPr id="3" name="Content Placeholder 2">
            <a:extLst>
              <a:ext uri="{FF2B5EF4-FFF2-40B4-BE49-F238E27FC236}">
                <a16:creationId xmlns:a16="http://schemas.microsoft.com/office/drawing/2014/main" id="{056347CE-3A58-40C3-B6C8-28AEE4264223}"/>
              </a:ext>
            </a:extLst>
          </p:cNvPr>
          <p:cNvSpPr>
            <a:spLocks noGrp="1"/>
          </p:cNvSpPr>
          <p:nvPr>
            <p:ph idx="1"/>
          </p:nvPr>
        </p:nvSpPr>
        <p:spPr>
          <a:xfrm>
            <a:off x="1451579" y="2015732"/>
            <a:ext cx="5989855" cy="3450613"/>
          </a:xfrm>
        </p:spPr>
        <p:txBody>
          <a:bodyPr>
            <a:normAutofit/>
          </a:bodyPr>
          <a:lstStyle/>
          <a:p>
            <a:pPr>
              <a:lnSpc>
                <a:spcPct val="110000"/>
              </a:lnSpc>
            </a:pPr>
            <a:r>
              <a:rPr lang="en-US" altLang="zh-CN" sz="1700"/>
              <a:t>Firstly, find the four corner coordinates of the original image </a:t>
            </a:r>
          </a:p>
          <a:p>
            <a:pPr>
              <a:lnSpc>
                <a:spcPct val="110000"/>
              </a:lnSpc>
            </a:pPr>
            <a:r>
              <a:rPr lang="en-US" altLang="zh-CN" sz="1700"/>
              <a:t>Secondly, find the four corner coordinates of the new image and calculate the size of the new image’s background. Using some geometry we can work out the relationship between the source coordinates (x, y) and the destination coordinate (x1,y1)</a:t>
            </a:r>
          </a:p>
          <a:p>
            <a:pPr marL="0" indent="0">
              <a:lnSpc>
                <a:spcPct val="110000"/>
              </a:lnSpc>
              <a:buNone/>
            </a:pPr>
            <a:r>
              <a:rPr lang="en-US" altLang="zh-CN" sz="1700"/>
              <a:t>   Formula:x1=x* </a:t>
            </a:r>
            <a:r>
              <a:rPr lang="en-US" altLang="zh-CN" sz="1700" err="1"/>
              <a:t>cosθ</a:t>
            </a:r>
            <a:r>
              <a:rPr lang="en-US" altLang="zh-CN" sz="1700"/>
              <a:t>+ y* </a:t>
            </a:r>
            <a:r>
              <a:rPr lang="en-US" altLang="zh-CN" sz="1700" err="1"/>
              <a:t>sinθ</a:t>
            </a:r>
            <a:r>
              <a:rPr lang="en-US" altLang="zh-CN" sz="1700"/>
              <a:t> ,</a:t>
            </a:r>
            <a:r>
              <a:rPr lang="zh-CN" altLang="en-US" sz="1700"/>
              <a:t>  </a:t>
            </a:r>
            <a:r>
              <a:rPr lang="en-US" altLang="zh-CN" sz="1700"/>
              <a:t>y1=-x* </a:t>
            </a:r>
            <a:r>
              <a:rPr lang="en-US" altLang="zh-CN" sz="1700" err="1"/>
              <a:t>sinθ</a:t>
            </a:r>
            <a:r>
              <a:rPr lang="en-US" altLang="zh-CN" sz="1700"/>
              <a:t> + y* </a:t>
            </a:r>
            <a:r>
              <a:rPr lang="en-US" altLang="zh-CN" sz="1700" err="1"/>
              <a:t>cosθ</a:t>
            </a:r>
            <a:endParaRPr lang="en-US" altLang="zh-CN" sz="1700"/>
          </a:p>
          <a:p>
            <a:pPr marL="0" indent="0">
              <a:lnSpc>
                <a:spcPct val="110000"/>
              </a:lnSpc>
              <a:buNone/>
            </a:pPr>
            <a:endParaRPr lang="en-US" altLang="zh-CN" sz="1700"/>
          </a:p>
          <a:p>
            <a:pPr>
              <a:lnSpc>
                <a:spcPct val="110000"/>
              </a:lnSpc>
            </a:pPr>
            <a:r>
              <a:rPr lang="en-US" altLang="zh-CN" sz="1700"/>
              <a:t>Finally,  calculate each coordinate of the new image and using bilinear interpolation to get each coordinate’s pixel</a:t>
            </a:r>
          </a:p>
          <a:p>
            <a:pPr>
              <a:lnSpc>
                <a:spcPct val="110000"/>
              </a:lnSpc>
            </a:pPr>
            <a:endParaRPr lang="en-US" sz="1700"/>
          </a:p>
        </p:txBody>
      </p:sp>
      <p:pic>
        <p:nvPicPr>
          <p:cNvPr id="4" name="Picture 3">
            <a:extLst>
              <a:ext uri="{FF2B5EF4-FFF2-40B4-BE49-F238E27FC236}">
                <a16:creationId xmlns:a16="http://schemas.microsoft.com/office/drawing/2014/main" id="{4C4AEE05-7632-44F9-9BC3-AA005C2C962F}"/>
              </a:ext>
            </a:extLst>
          </p:cNvPr>
          <p:cNvPicPr>
            <a:picLocks noChangeAspect="1"/>
          </p:cNvPicPr>
          <p:nvPr/>
        </p:nvPicPr>
        <p:blipFill>
          <a:blip r:embed="rId2"/>
          <a:stretch>
            <a:fillRect/>
          </a:stretch>
        </p:blipFill>
        <p:spPr>
          <a:xfrm>
            <a:off x="8162086" y="2015733"/>
            <a:ext cx="2607952" cy="1643010"/>
          </a:xfrm>
          <a:prstGeom prst="rect">
            <a:avLst/>
          </a:prstGeom>
        </p:spPr>
      </p:pic>
      <p:pic>
        <p:nvPicPr>
          <p:cNvPr id="5" name="Picture 4">
            <a:extLst>
              <a:ext uri="{FF2B5EF4-FFF2-40B4-BE49-F238E27FC236}">
                <a16:creationId xmlns:a16="http://schemas.microsoft.com/office/drawing/2014/main" id="{15837AFC-CC65-483E-A837-8AD95B08468D}"/>
              </a:ext>
            </a:extLst>
          </p:cNvPr>
          <p:cNvPicPr>
            <a:picLocks noChangeAspect="1"/>
          </p:cNvPicPr>
          <p:nvPr/>
        </p:nvPicPr>
        <p:blipFill>
          <a:blip r:embed="rId3"/>
          <a:stretch>
            <a:fillRect/>
          </a:stretch>
        </p:blipFill>
        <p:spPr>
          <a:xfrm>
            <a:off x="7877272" y="4303250"/>
            <a:ext cx="3177581" cy="683179"/>
          </a:xfrm>
          <a:prstGeom prst="rect">
            <a:avLst/>
          </a:prstGeom>
        </p:spPr>
      </p:pic>
    </p:spTree>
    <p:extLst>
      <p:ext uri="{BB962C8B-B14F-4D97-AF65-F5344CB8AC3E}">
        <p14:creationId xmlns:p14="http://schemas.microsoft.com/office/powerpoint/2010/main" val="1600821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0900-3244-47DC-A54B-89048B2D1945}"/>
              </a:ext>
            </a:extLst>
          </p:cNvPr>
          <p:cNvSpPr>
            <a:spLocks noGrp="1"/>
          </p:cNvSpPr>
          <p:nvPr>
            <p:ph type="title"/>
          </p:nvPr>
        </p:nvSpPr>
        <p:spPr>
          <a:xfrm>
            <a:off x="1451579" y="1170878"/>
            <a:ext cx="9603275" cy="682876"/>
          </a:xfrm>
        </p:spPr>
        <p:txBody>
          <a:bodyPr>
            <a:normAutofit/>
          </a:bodyPr>
          <a:lstStyle/>
          <a:p>
            <a:r>
              <a:rPr lang="en-US" sz="4000" dirty="0"/>
              <a:t>Rotation - issues</a:t>
            </a:r>
          </a:p>
        </p:txBody>
      </p:sp>
      <p:sp>
        <p:nvSpPr>
          <p:cNvPr id="3" name="Content Placeholder 2">
            <a:extLst>
              <a:ext uri="{FF2B5EF4-FFF2-40B4-BE49-F238E27FC236}">
                <a16:creationId xmlns:a16="http://schemas.microsoft.com/office/drawing/2014/main" id="{CDA0B7F2-907E-4A9A-8DB2-257A851B6D0E}"/>
              </a:ext>
            </a:extLst>
          </p:cNvPr>
          <p:cNvSpPr>
            <a:spLocks noGrp="1"/>
          </p:cNvSpPr>
          <p:nvPr>
            <p:ph idx="1"/>
          </p:nvPr>
        </p:nvSpPr>
        <p:spPr/>
        <p:txBody>
          <a:bodyPr/>
          <a:lstStyle/>
          <a:p>
            <a:r>
              <a:rPr lang="en-US" dirty="0"/>
              <a:t>When using the function of cos() and sin(), the value is wrong, the problem is that  trigonometric function uses radians. For example, sin30° must write as </a:t>
            </a:r>
            <a:r>
              <a:rPr lang="en-US" dirty="0" err="1"/>
              <a:t>numpy.sin</a:t>
            </a:r>
            <a:r>
              <a:rPr lang="en-US" dirty="0"/>
              <a:t>(30*</a:t>
            </a:r>
            <a:r>
              <a:rPr lang="en-US" dirty="0" err="1"/>
              <a:t>numpy.pi</a:t>
            </a:r>
            <a:r>
              <a:rPr lang="en-US" dirty="0"/>
              <a:t>/180) </a:t>
            </a:r>
          </a:p>
          <a:p>
            <a:r>
              <a:rPr lang="en-US" dirty="0"/>
              <a:t>The screen origin(0,0) is the top leftmost, if we want to use the center of the image as origin, we must consider the offset for x direction and y direction.</a:t>
            </a:r>
          </a:p>
        </p:txBody>
      </p:sp>
    </p:spTree>
    <p:extLst>
      <p:ext uri="{BB962C8B-B14F-4D97-AF65-F5344CB8AC3E}">
        <p14:creationId xmlns:p14="http://schemas.microsoft.com/office/powerpoint/2010/main" val="398591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286D-A6F6-427E-A26F-6BD6B0C837C9}"/>
              </a:ext>
            </a:extLst>
          </p:cNvPr>
          <p:cNvSpPr>
            <a:spLocks noGrp="1"/>
          </p:cNvSpPr>
          <p:nvPr>
            <p:ph type="title"/>
          </p:nvPr>
        </p:nvSpPr>
        <p:spPr>
          <a:xfrm>
            <a:off x="1451579" y="1226634"/>
            <a:ext cx="9603275" cy="627120"/>
          </a:xfrm>
        </p:spPr>
        <p:txBody>
          <a:bodyPr>
            <a:normAutofit fontScale="90000"/>
          </a:bodyPr>
          <a:lstStyle/>
          <a:p>
            <a:r>
              <a:rPr lang="en-US" sz="4000" dirty="0"/>
              <a:t>Shear Transformation </a:t>
            </a:r>
          </a:p>
        </p:txBody>
      </p:sp>
      <p:sp>
        <p:nvSpPr>
          <p:cNvPr id="3" name="Content Placeholder 2">
            <a:extLst>
              <a:ext uri="{FF2B5EF4-FFF2-40B4-BE49-F238E27FC236}">
                <a16:creationId xmlns:a16="http://schemas.microsoft.com/office/drawing/2014/main" id="{8CD95D15-6985-4B67-8DAF-7E683249BE25}"/>
              </a:ext>
            </a:extLst>
          </p:cNvPr>
          <p:cNvSpPr>
            <a:spLocks noGrp="1"/>
          </p:cNvSpPr>
          <p:nvPr>
            <p:ph idx="1"/>
          </p:nvPr>
        </p:nvSpPr>
        <p:spPr>
          <a:xfrm>
            <a:off x="838200" y="2222499"/>
            <a:ext cx="10515600" cy="3954463"/>
          </a:xfrm>
        </p:spPr>
        <p:txBody>
          <a:bodyPr/>
          <a:lstStyle/>
          <a:p>
            <a:r>
              <a:rPr lang="en-US" dirty="0"/>
              <a:t>Shearing displaces points along the axis (x/y) by an amount proportional to their signed distance along the axis of shear.</a:t>
            </a:r>
          </a:p>
          <a:p>
            <a:r>
              <a:rPr lang="en-US" dirty="0"/>
              <a:t>Lines that are parallel to the axis of shear will shift their position, but maintain their length.</a:t>
            </a:r>
          </a:p>
          <a:p>
            <a:r>
              <a:rPr lang="en-US" b="1" dirty="0"/>
              <a:t>Complex shears </a:t>
            </a:r>
            <a:r>
              <a:rPr lang="en-US" dirty="0"/>
              <a:t>are achieved by applying shear along multiple axis.</a:t>
            </a:r>
          </a:p>
          <a:p>
            <a:r>
              <a:rPr lang="en-US" dirty="0"/>
              <a:t>Area preserving properties.</a:t>
            </a:r>
          </a:p>
        </p:txBody>
      </p:sp>
      <p:pic>
        <p:nvPicPr>
          <p:cNvPr id="1026" name="Picture 2" descr="https://www.ocf.berkeley.edu/~fricke/projects/israel/paeth/rotation_by_shearing1.png">
            <a:extLst>
              <a:ext uri="{FF2B5EF4-FFF2-40B4-BE49-F238E27FC236}">
                <a16:creationId xmlns:a16="http://schemas.microsoft.com/office/drawing/2014/main" id="{A1492B42-ABD6-4E53-9AAD-F6DAC8613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18" y="4464808"/>
            <a:ext cx="5586663" cy="13634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C41BAD-869E-4D1F-B379-77B56D3954BC}"/>
              </a:ext>
            </a:extLst>
          </p:cNvPr>
          <p:cNvPicPr>
            <a:picLocks noChangeAspect="1"/>
          </p:cNvPicPr>
          <p:nvPr/>
        </p:nvPicPr>
        <p:blipFill>
          <a:blip r:embed="rId3"/>
          <a:stretch>
            <a:fillRect/>
          </a:stretch>
        </p:blipFill>
        <p:spPr>
          <a:xfrm>
            <a:off x="8318834" y="3880624"/>
            <a:ext cx="3505784" cy="2087007"/>
          </a:xfrm>
          <a:prstGeom prst="rect">
            <a:avLst/>
          </a:prstGeom>
        </p:spPr>
      </p:pic>
    </p:spTree>
    <p:extLst>
      <p:ext uri="{BB962C8B-B14F-4D97-AF65-F5344CB8AC3E}">
        <p14:creationId xmlns:p14="http://schemas.microsoft.com/office/powerpoint/2010/main" val="386778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952F-773E-48A2-B846-DFFFA4C24C8A}"/>
              </a:ext>
            </a:extLst>
          </p:cNvPr>
          <p:cNvSpPr>
            <a:spLocks noGrp="1"/>
          </p:cNvSpPr>
          <p:nvPr>
            <p:ph type="title"/>
          </p:nvPr>
        </p:nvSpPr>
        <p:spPr>
          <a:xfrm>
            <a:off x="680225" y="1248937"/>
            <a:ext cx="10374630" cy="604817"/>
          </a:xfrm>
        </p:spPr>
        <p:txBody>
          <a:bodyPr>
            <a:normAutofit fontScale="90000"/>
          </a:bodyPr>
          <a:lstStyle/>
          <a:p>
            <a:r>
              <a:rPr lang="en-US" sz="4000" dirty="0"/>
              <a:t>Transformation Matrices</a:t>
            </a:r>
          </a:p>
        </p:txBody>
      </p:sp>
      <p:sp>
        <p:nvSpPr>
          <p:cNvPr id="3" name="Content Placeholder 2">
            <a:extLst>
              <a:ext uri="{FF2B5EF4-FFF2-40B4-BE49-F238E27FC236}">
                <a16:creationId xmlns:a16="http://schemas.microsoft.com/office/drawing/2014/main" id="{07BE58A3-F71B-4978-B01C-A4D82CA391A4}"/>
              </a:ext>
            </a:extLst>
          </p:cNvPr>
          <p:cNvSpPr>
            <a:spLocks noGrp="1"/>
          </p:cNvSpPr>
          <p:nvPr>
            <p:ph idx="1"/>
          </p:nvPr>
        </p:nvSpPr>
        <p:spPr>
          <a:xfrm>
            <a:off x="838200" y="1825625"/>
            <a:ext cx="6140116" cy="4351338"/>
          </a:xfrm>
        </p:spPr>
        <p:txBody>
          <a:bodyPr/>
          <a:lstStyle/>
          <a:p>
            <a:r>
              <a:rPr lang="en-US" dirty="0"/>
              <a:t>Allows arbitrary linear transformations to be displayed in a consistent format, suitable for computation.</a:t>
            </a:r>
          </a:p>
        </p:txBody>
      </p:sp>
      <p:pic>
        <p:nvPicPr>
          <p:cNvPr id="2052" name="Picture 4" descr="https://upload.wikimedia.org/wikipedia/commons/thumb/2/2c/2D_affine_transformation_matrix.svg/512px-2D_affine_transformation_matrix.svg.png">
            <a:extLst>
              <a:ext uri="{FF2B5EF4-FFF2-40B4-BE49-F238E27FC236}">
                <a16:creationId xmlns:a16="http://schemas.microsoft.com/office/drawing/2014/main" id="{34878A92-2E8E-47BB-9BB0-7F98B5AD2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76212"/>
            <a:ext cx="4876800" cy="650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560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A203-5E68-4E0B-B145-3D6F174C0009}"/>
              </a:ext>
            </a:extLst>
          </p:cNvPr>
          <p:cNvSpPr>
            <a:spLocks noGrp="1"/>
          </p:cNvSpPr>
          <p:nvPr>
            <p:ph type="title"/>
          </p:nvPr>
        </p:nvSpPr>
        <p:spPr>
          <a:xfrm>
            <a:off x="1451579" y="1159727"/>
            <a:ext cx="9603275" cy="694027"/>
          </a:xfrm>
        </p:spPr>
        <p:txBody>
          <a:bodyPr>
            <a:normAutofit/>
          </a:bodyPr>
          <a:lstStyle/>
          <a:p>
            <a:r>
              <a:rPr lang="en-US" sz="4000" dirty="0"/>
              <a:t>Affine Transformation</a:t>
            </a:r>
          </a:p>
        </p:txBody>
      </p:sp>
      <p:sp>
        <p:nvSpPr>
          <p:cNvPr id="3" name="Content Placeholder 2">
            <a:extLst>
              <a:ext uri="{FF2B5EF4-FFF2-40B4-BE49-F238E27FC236}">
                <a16:creationId xmlns:a16="http://schemas.microsoft.com/office/drawing/2014/main" id="{4DDF345E-ABF8-4BBE-A71D-8B8DEE4E32F8}"/>
              </a:ext>
            </a:extLst>
          </p:cNvPr>
          <p:cNvSpPr>
            <a:spLocks noGrp="1"/>
          </p:cNvSpPr>
          <p:nvPr>
            <p:ph idx="1"/>
          </p:nvPr>
        </p:nvSpPr>
        <p:spPr/>
        <p:txBody>
          <a:bodyPr/>
          <a:lstStyle/>
          <a:p>
            <a:r>
              <a:rPr lang="en-US" dirty="0"/>
              <a:t>Applies the </a:t>
            </a:r>
            <a:r>
              <a:rPr lang="en-US" b="1" dirty="0"/>
              <a:t>transformation matrices </a:t>
            </a:r>
            <a:r>
              <a:rPr lang="en-US" dirty="0"/>
              <a:t>onto images to yield the resultant image.</a:t>
            </a:r>
          </a:p>
          <a:p>
            <a:r>
              <a:rPr lang="en-US" dirty="0"/>
              <a:t>Affine Transformations can do Translations, Scaling, Rotations, Shearing, Reflections all in one step.</a:t>
            </a:r>
          </a:p>
          <a:p>
            <a:r>
              <a:rPr lang="en-US" dirty="0"/>
              <a:t>To generate transformation matrices on the fly in 2D, we take 2 triangles and try to fit one triangle into another triangle. Therefore 6 points are required.</a:t>
            </a:r>
          </a:p>
          <a:p>
            <a:r>
              <a:rPr lang="en-US" dirty="0"/>
              <a:t>Applying Linear Algebra and solving for the unknowns, we generate a Transformation Matrix. </a:t>
            </a:r>
            <a:r>
              <a:rPr lang="en-US" dirty="0" err="1"/>
              <a:t>E.g</a:t>
            </a:r>
            <a:r>
              <a:rPr lang="en-US" dirty="0"/>
              <a:t>:</a:t>
            </a:r>
          </a:p>
        </p:txBody>
      </p:sp>
      <p:pic>
        <p:nvPicPr>
          <p:cNvPr id="5" name="Picture 4">
            <a:extLst>
              <a:ext uri="{FF2B5EF4-FFF2-40B4-BE49-F238E27FC236}">
                <a16:creationId xmlns:a16="http://schemas.microsoft.com/office/drawing/2014/main" id="{2F346CD1-A179-48DD-869B-C20060781626}"/>
              </a:ext>
            </a:extLst>
          </p:cNvPr>
          <p:cNvPicPr>
            <a:picLocks noChangeAspect="1"/>
          </p:cNvPicPr>
          <p:nvPr/>
        </p:nvPicPr>
        <p:blipFill>
          <a:blip r:embed="rId2"/>
          <a:stretch>
            <a:fillRect/>
          </a:stretch>
        </p:blipFill>
        <p:spPr>
          <a:xfrm>
            <a:off x="3029707" y="4835814"/>
            <a:ext cx="5158785" cy="792509"/>
          </a:xfrm>
          <a:prstGeom prst="rect">
            <a:avLst/>
          </a:prstGeom>
        </p:spPr>
      </p:pic>
      <p:pic>
        <p:nvPicPr>
          <p:cNvPr id="3074" name="Picture 2" descr="Warp_Affine_Tutorial_Theory_0.jpg">
            <a:extLst>
              <a:ext uri="{FF2B5EF4-FFF2-40B4-BE49-F238E27FC236}">
                <a16:creationId xmlns:a16="http://schemas.microsoft.com/office/drawing/2014/main" id="{25812E94-36D8-446E-B27E-0DB99DBE9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492" y="414338"/>
            <a:ext cx="285750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17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CA0E-A9BB-4D31-97BF-7B21E0EE0864}"/>
              </a:ext>
            </a:extLst>
          </p:cNvPr>
          <p:cNvSpPr>
            <a:spLocks noGrp="1"/>
          </p:cNvSpPr>
          <p:nvPr>
            <p:ph type="title"/>
          </p:nvPr>
        </p:nvSpPr>
        <p:spPr>
          <a:xfrm>
            <a:off x="1451579" y="1148576"/>
            <a:ext cx="9603275" cy="705178"/>
          </a:xfrm>
        </p:spPr>
        <p:txBody>
          <a:bodyPr>
            <a:normAutofit/>
          </a:bodyPr>
          <a:lstStyle/>
          <a:p>
            <a:r>
              <a:rPr lang="en-US" sz="4000" dirty="0"/>
              <a:t>Affine Transformation</a:t>
            </a:r>
          </a:p>
        </p:txBody>
      </p:sp>
      <p:sp>
        <p:nvSpPr>
          <p:cNvPr id="3" name="Content Placeholder 2">
            <a:extLst>
              <a:ext uri="{FF2B5EF4-FFF2-40B4-BE49-F238E27FC236}">
                <a16:creationId xmlns:a16="http://schemas.microsoft.com/office/drawing/2014/main" id="{55103085-3FB6-4AF4-8FF5-DFF65E8A7F03}"/>
              </a:ext>
            </a:extLst>
          </p:cNvPr>
          <p:cNvSpPr>
            <a:spLocks noGrp="1"/>
          </p:cNvSpPr>
          <p:nvPr>
            <p:ph idx="1"/>
          </p:nvPr>
        </p:nvSpPr>
        <p:spPr/>
        <p:txBody>
          <a:bodyPr/>
          <a:lstStyle/>
          <a:p>
            <a:r>
              <a:rPr lang="en-US" dirty="0"/>
              <a:t>Using our obtained Transformation Matrix, we apply the formula to the image:</a:t>
            </a:r>
          </a:p>
          <a:p>
            <a:endParaRPr lang="en-US" dirty="0"/>
          </a:p>
          <a:p>
            <a:endParaRPr lang="en-US" dirty="0"/>
          </a:p>
          <a:p>
            <a:r>
              <a:rPr lang="en-US" dirty="0"/>
              <a:t>The result will look something similar to:</a:t>
            </a:r>
          </a:p>
        </p:txBody>
      </p:sp>
      <p:pic>
        <p:nvPicPr>
          <p:cNvPr id="5" name="Picture 4">
            <a:extLst>
              <a:ext uri="{FF2B5EF4-FFF2-40B4-BE49-F238E27FC236}">
                <a16:creationId xmlns:a16="http://schemas.microsoft.com/office/drawing/2014/main" id="{397C8BA5-A7B4-4B31-8825-E923E7746192}"/>
              </a:ext>
            </a:extLst>
          </p:cNvPr>
          <p:cNvPicPr>
            <a:picLocks noChangeAspect="1"/>
          </p:cNvPicPr>
          <p:nvPr/>
        </p:nvPicPr>
        <p:blipFill>
          <a:blip r:embed="rId2"/>
          <a:stretch>
            <a:fillRect/>
          </a:stretch>
        </p:blipFill>
        <p:spPr>
          <a:xfrm>
            <a:off x="3386064" y="2441603"/>
            <a:ext cx="3116722" cy="1071814"/>
          </a:xfrm>
          <a:prstGeom prst="rect">
            <a:avLst/>
          </a:prstGeom>
        </p:spPr>
      </p:pic>
      <p:pic>
        <p:nvPicPr>
          <p:cNvPr id="6" name="Picture 2" descr="affine.jpg">
            <a:extLst>
              <a:ext uri="{FF2B5EF4-FFF2-40B4-BE49-F238E27FC236}">
                <a16:creationId xmlns:a16="http://schemas.microsoft.com/office/drawing/2014/main" id="{5EDAE225-FB5F-45E9-8A52-452F2FE39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604" y="3312695"/>
            <a:ext cx="42862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32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0432-2A8D-4448-984C-5B91463B8BED}"/>
              </a:ext>
            </a:extLst>
          </p:cNvPr>
          <p:cNvSpPr>
            <a:spLocks noGrp="1"/>
          </p:cNvSpPr>
          <p:nvPr>
            <p:ph type="title"/>
          </p:nvPr>
        </p:nvSpPr>
        <p:spPr>
          <a:xfrm>
            <a:off x="1451579" y="1073461"/>
            <a:ext cx="9603275" cy="780293"/>
          </a:xfrm>
        </p:spPr>
        <p:txBody>
          <a:bodyPr>
            <a:normAutofit/>
          </a:bodyPr>
          <a:lstStyle/>
          <a:p>
            <a:r>
              <a:rPr lang="en-US" sz="4000" dirty="0"/>
              <a:t>Polar Coordinates</a:t>
            </a:r>
          </a:p>
        </p:txBody>
      </p:sp>
      <p:sp>
        <p:nvSpPr>
          <p:cNvPr id="3" name="Content Placeholder 2">
            <a:extLst>
              <a:ext uri="{FF2B5EF4-FFF2-40B4-BE49-F238E27FC236}">
                <a16:creationId xmlns:a16="http://schemas.microsoft.com/office/drawing/2014/main" id="{A4D802F4-9ED3-4028-A47F-2CC772FE63B8}"/>
              </a:ext>
            </a:extLst>
          </p:cNvPr>
          <p:cNvSpPr>
            <a:spLocks noGrp="1"/>
          </p:cNvSpPr>
          <p:nvPr>
            <p:ph idx="1"/>
          </p:nvPr>
        </p:nvSpPr>
        <p:spPr/>
        <p:txBody>
          <a:bodyPr/>
          <a:lstStyle/>
          <a:p>
            <a:r>
              <a:rPr lang="en-US" dirty="0"/>
              <a:t>The polar coordinate system is a two-dimensional coordinate system in which each point on an image (x, y) is determined by distance from a reference point and an angle from a reference direction (</a:t>
            </a:r>
            <a:r>
              <a:rPr lang="en-US" i="1" dirty="0"/>
              <a:t>r, </a:t>
            </a:r>
            <a:r>
              <a:rPr lang="el-GR" i="1" dirty="0">
                <a:solidFill>
                  <a:srgbClr val="0B0080"/>
                </a:solidFill>
                <a:latin typeface="Arial" panose="020B0604020202020204" pitchFamily="34" charset="0"/>
              </a:rPr>
              <a:t>φ</a:t>
            </a:r>
            <a:r>
              <a:rPr lang="en-US" dirty="0"/>
              <a:t>).</a:t>
            </a:r>
          </a:p>
          <a:p>
            <a:r>
              <a:rPr lang="en-US" dirty="0"/>
              <a:t>We essentially remap an image to polar space.</a:t>
            </a:r>
          </a:p>
        </p:txBody>
      </p:sp>
      <p:pic>
        <p:nvPicPr>
          <p:cNvPr id="4" name="Picture 3">
            <a:extLst>
              <a:ext uri="{FF2B5EF4-FFF2-40B4-BE49-F238E27FC236}">
                <a16:creationId xmlns:a16="http://schemas.microsoft.com/office/drawing/2014/main" id="{8565B39E-9D35-4D0A-AF68-6ACCB2D3AB69}"/>
              </a:ext>
            </a:extLst>
          </p:cNvPr>
          <p:cNvPicPr>
            <a:picLocks noChangeAspect="1"/>
          </p:cNvPicPr>
          <p:nvPr/>
        </p:nvPicPr>
        <p:blipFill>
          <a:blip r:embed="rId2"/>
          <a:stretch>
            <a:fillRect/>
          </a:stretch>
        </p:blipFill>
        <p:spPr>
          <a:xfrm>
            <a:off x="4606641" y="3666443"/>
            <a:ext cx="1659056" cy="846457"/>
          </a:xfrm>
          <a:prstGeom prst="rect">
            <a:avLst/>
          </a:prstGeom>
        </p:spPr>
      </p:pic>
      <p:pic>
        <p:nvPicPr>
          <p:cNvPr id="5" name="Picture 4">
            <a:extLst>
              <a:ext uri="{FF2B5EF4-FFF2-40B4-BE49-F238E27FC236}">
                <a16:creationId xmlns:a16="http://schemas.microsoft.com/office/drawing/2014/main" id="{19296A05-0225-4158-815A-3D3BC4475BF1}"/>
              </a:ext>
            </a:extLst>
          </p:cNvPr>
          <p:cNvPicPr>
            <a:picLocks noChangeAspect="1"/>
          </p:cNvPicPr>
          <p:nvPr/>
        </p:nvPicPr>
        <p:blipFill>
          <a:blip r:embed="rId3"/>
          <a:stretch>
            <a:fillRect/>
          </a:stretch>
        </p:blipFill>
        <p:spPr>
          <a:xfrm>
            <a:off x="1508025" y="3631085"/>
            <a:ext cx="1723548" cy="881815"/>
          </a:xfrm>
          <a:prstGeom prst="rect">
            <a:avLst/>
          </a:prstGeom>
        </p:spPr>
      </p:pic>
      <p:pic>
        <p:nvPicPr>
          <p:cNvPr id="5122" name="Picture 2" descr="Image result for back and forth arrow">
            <a:extLst>
              <a:ext uri="{FF2B5EF4-FFF2-40B4-BE49-F238E27FC236}">
                <a16:creationId xmlns:a16="http://schemas.microsoft.com/office/drawing/2014/main" id="{C0AAD5FB-317B-4425-9EF3-E48B27C7A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019" y="3631085"/>
            <a:ext cx="1262176" cy="8929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xample">
            <a:extLst>
              <a:ext uri="{FF2B5EF4-FFF2-40B4-BE49-F238E27FC236}">
                <a16:creationId xmlns:a16="http://schemas.microsoft.com/office/drawing/2014/main" id="{9A5344A1-F95F-4B40-ABDF-09F20E856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0092" y="4524074"/>
            <a:ext cx="2986597" cy="166491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larMap1.png">
            <a:extLst>
              <a:ext uri="{FF2B5EF4-FFF2-40B4-BE49-F238E27FC236}">
                <a16:creationId xmlns:a16="http://schemas.microsoft.com/office/drawing/2014/main" id="{40C2B550-2457-4FF9-BE5F-E093B889B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5202" y="4032633"/>
            <a:ext cx="3686647" cy="189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645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9521-BC37-48EC-862F-5DB11C76E837}"/>
              </a:ext>
            </a:extLst>
          </p:cNvPr>
          <p:cNvSpPr>
            <a:spLocks noGrp="1"/>
          </p:cNvSpPr>
          <p:nvPr>
            <p:ph type="title"/>
          </p:nvPr>
        </p:nvSpPr>
        <p:spPr>
          <a:xfrm>
            <a:off x="1451579" y="1237785"/>
            <a:ext cx="9603275" cy="615969"/>
          </a:xfrm>
        </p:spPr>
        <p:txBody>
          <a:bodyPr>
            <a:normAutofit fontScale="90000"/>
          </a:bodyPr>
          <a:lstStyle/>
          <a:p>
            <a:r>
              <a:rPr lang="en-US" sz="4000" dirty="0"/>
              <a:t>Log Polar Coordinates</a:t>
            </a:r>
          </a:p>
        </p:txBody>
      </p:sp>
      <p:sp>
        <p:nvSpPr>
          <p:cNvPr id="3" name="Content Placeholder 2">
            <a:extLst>
              <a:ext uri="{FF2B5EF4-FFF2-40B4-BE49-F238E27FC236}">
                <a16:creationId xmlns:a16="http://schemas.microsoft.com/office/drawing/2014/main" id="{DEE2FE53-9C54-4CF7-854F-12DF88F91A71}"/>
              </a:ext>
            </a:extLst>
          </p:cNvPr>
          <p:cNvSpPr>
            <a:spLocks noGrp="1"/>
          </p:cNvSpPr>
          <p:nvPr>
            <p:ph idx="1"/>
          </p:nvPr>
        </p:nvSpPr>
        <p:spPr/>
        <p:txBody>
          <a:bodyPr>
            <a:normAutofit fontScale="85000" lnSpcReduction="10000"/>
          </a:bodyPr>
          <a:lstStyle/>
          <a:p>
            <a:r>
              <a:rPr lang="en-US" dirty="0"/>
              <a:t>Similar to Polar Coordinates, we remap an image to log-polar space.</a:t>
            </a:r>
          </a:p>
          <a:p>
            <a:endParaRPr lang="en-US" dirty="0"/>
          </a:p>
          <a:p>
            <a:endParaRPr lang="en-US" dirty="0"/>
          </a:p>
          <a:p>
            <a:endParaRPr lang="en-US" dirty="0"/>
          </a:p>
          <a:p>
            <a:r>
              <a:rPr lang="en-US" dirty="0"/>
              <a:t>Instead of using the distance to a certain point, we use the logarithm of the distance to a certain point.</a:t>
            </a:r>
          </a:p>
          <a:p>
            <a:r>
              <a:rPr lang="en-US" dirty="0"/>
              <a:t>Polar coordinates are usually used to describe domains in the plane with some </a:t>
            </a:r>
            <a:r>
              <a:rPr lang="en-US" b="1" dirty="0"/>
              <a:t>rotational symmetry</a:t>
            </a:r>
            <a:r>
              <a:rPr lang="en-US" dirty="0"/>
              <a:t>.</a:t>
            </a:r>
          </a:p>
          <a:p>
            <a:r>
              <a:rPr lang="en-US" dirty="0"/>
              <a:t>In areas like </a:t>
            </a:r>
            <a:r>
              <a:rPr lang="en-US" b="1" dirty="0"/>
              <a:t>harmonic</a:t>
            </a:r>
            <a:r>
              <a:rPr lang="en-US" dirty="0"/>
              <a:t> and </a:t>
            </a:r>
            <a:r>
              <a:rPr lang="en-US" b="1" dirty="0"/>
              <a:t>complex analysis</a:t>
            </a:r>
            <a:r>
              <a:rPr lang="en-US" dirty="0"/>
              <a:t>, log-polar coordinates are more useful than polar coordinates.</a:t>
            </a:r>
          </a:p>
        </p:txBody>
      </p:sp>
      <p:pic>
        <p:nvPicPr>
          <p:cNvPr id="4" name="Picture 3">
            <a:extLst>
              <a:ext uri="{FF2B5EF4-FFF2-40B4-BE49-F238E27FC236}">
                <a16:creationId xmlns:a16="http://schemas.microsoft.com/office/drawing/2014/main" id="{9D631E86-D66B-442E-A074-AA2AA0122C67}"/>
              </a:ext>
            </a:extLst>
          </p:cNvPr>
          <p:cNvPicPr>
            <a:picLocks noChangeAspect="1"/>
          </p:cNvPicPr>
          <p:nvPr/>
        </p:nvPicPr>
        <p:blipFill>
          <a:blip r:embed="rId2"/>
          <a:stretch>
            <a:fillRect/>
          </a:stretch>
        </p:blipFill>
        <p:spPr>
          <a:xfrm>
            <a:off x="2035339" y="2645193"/>
            <a:ext cx="2617623" cy="783808"/>
          </a:xfrm>
          <a:prstGeom prst="rect">
            <a:avLst/>
          </a:prstGeom>
        </p:spPr>
      </p:pic>
      <p:pic>
        <p:nvPicPr>
          <p:cNvPr id="5" name="Picture 4">
            <a:extLst>
              <a:ext uri="{FF2B5EF4-FFF2-40B4-BE49-F238E27FC236}">
                <a16:creationId xmlns:a16="http://schemas.microsoft.com/office/drawing/2014/main" id="{2E0C57C3-6FC8-41F0-AE9E-0F45CF001FAA}"/>
              </a:ext>
            </a:extLst>
          </p:cNvPr>
          <p:cNvPicPr>
            <a:picLocks noChangeAspect="1"/>
          </p:cNvPicPr>
          <p:nvPr/>
        </p:nvPicPr>
        <p:blipFill>
          <a:blip r:embed="rId3"/>
          <a:stretch>
            <a:fillRect/>
          </a:stretch>
        </p:blipFill>
        <p:spPr>
          <a:xfrm>
            <a:off x="6962274" y="2614031"/>
            <a:ext cx="1825542" cy="798675"/>
          </a:xfrm>
          <a:prstGeom prst="rect">
            <a:avLst/>
          </a:prstGeom>
        </p:spPr>
      </p:pic>
      <p:pic>
        <p:nvPicPr>
          <p:cNvPr id="6" name="Picture 2" descr="Image result for back and forth arrow">
            <a:extLst>
              <a:ext uri="{FF2B5EF4-FFF2-40B4-BE49-F238E27FC236}">
                <a16:creationId xmlns:a16="http://schemas.microsoft.com/office/drawing/2014/main" id="{E7787137-34FE-40F5-89E8-9040476EF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928" y="2428873"/>
            <a:ext cx="1604211" cy="113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534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73B0-241C-4704-8151-5908F8F6D485}"/>
              </a:ext>
            </a:extLst>
          </p:cNvPr>
          <p:cNvSpPr>
            <a:spLocks noGrp="1"/>
          </p:cNvSpPr>
          <p:nvPr>
            <p:ph type="title"/>
          </p:nvPr>
        </p:nvSpPr>
        <p:spPr>
          <a:xfrm>
            <a:off x="1451579" y="1237785"/>
            <a:ext cx="9603275" cy="615969"/>
          </a:xfrm>
        </p:spPr>
        <p:txBody>
          <a:bodyPr>
            <a:normAutofit fontScale="90000"/>
          </a:bodyPr>
          <a:lstStyle/>
          <a:p>
            <a:r>
              <a:rPr lang="en-US" sz="4000" dirty="0"/>
              <a:t>Polar/Log Polar Uses</a:t>
            </a:r>
          </a:p>
        </p:txBody>
      </p:sp>
      <p:sp>
        <p:nvSpPr>
          <p:cNvPr id="3" name="Content Placeholder 2">
            <a:extLst>
              <a:ext uri="{FF2B5EF4-FFF2-40B4-BE49-F238E27FC236}">
                <a16:creationId xmlns:a16="http://schemas.microsoft.com/office/drawing/2014/main" id="{6A6B5A36-C387-442B-A0EE-6DD29EFD7480}"/>
              </a:ext>
            </a:extLst>
          </p:cNvPr>
          <p:cNvSpPr>
            <a:spLocks noGrp="1"/>
          </p:cNvSpPr>
          <p:nvPr>
            <p:ph idx="1"/>
          </p:nvPr>
        </p:nvSpPr>
        <p:spPr>
          <a:xfrm>
            <a:off x="838200" y="4786645"/>
            <a:ext cx="10515600" cy="1390317"/>
          </a:xfrm>
        </p:spPr>
        <p:txBody>
          <a:bodyPr/>
          <a:lstStyle/>
          <a:p>
            <a:r>
              <a:rPr lang="en-US" dirty="0"/>
              <a:t>One of the cool uses of Polar Coordinates are creating Polar Panorama Photos</a:t>
            </a:r>
          </a:p>
        </p:txBody>
      </p:sp>
      <p:pic>
        <p:nvPicPr>
          <p:cNvPr id="6146" name="Picture 2" descr="https://cdn.instructables.com/FLI/9Z6S/G6MPGFVJ/FLI9Z6SG6MPGFVJ.LARGE.jpg?auto=webp&amp;width=720&amp;crop=3:2">
            <a:extLst>
              <a:ext uri="{FF2B5EF4-FFF2-40B4-BE49-F238E27FC236}">
                <a16:creationId xmlns:a16="http://schemas.microsoft.com/office/drawing/2014/main" id="{C483BDF8-B453-40B5-98D4-EA60274C0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842" y="1932948"/>
            <a:ext cx="3875734" cy="25838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cdn.instructables.com/FGU/8JWV/G6MPQ3TQ/FGU8JWVG6MPQ3TQ.LARGE.jpg?auto=webp&amp;width=480">
            <a:extLst>
              <a:ext uri="{FF2B5EF4-FFF2-40B4-BE49-F238E27FC236}">
                <a16:creationId xmlns:a16="http://schemas.microsoft.com/office/drawing/2014/main" id="{6F0AD0B7-CF07-4C63-80AD-26890A751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053" y="1987354"/>
            <a:ext cx="2530755" cy="25307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B905C4-9C65-4A23-B63F-46C9825BCF57}"/>
              </a:ext>
            </a:extLst>
          </p:cNvPr>
          <p:cNvSpPr/>
          <p:nvPr/>
        </p:nvSpPr>
        <p:spPr>
          <a:xfrm>
            <a:off x="1844842" y="6310562"/>
            <a:ext cx="8879306" cy="369332"/>
          </a:xfrm>
          <a:prstGeom prst="rect">
            <a:avLst/>
          </a:prstGeom>
        </p:spPr>
        <p:txBody>
          <a:bodyPr wrap="square">
            <a:spAutoFit/>
          </a:bodyPr>
          <a:lstStyle/>
          <a:p>
            <a:r>
              <a:rPr lang="en-US" dirty="0"/>
              <a:t>https://www.instructables.com/id/How-to-make-360-degree-flashpolar-panoramas/</a:t>
            </a:r>
          </a:p>
        </p:txBody>
      </p:sp>
    </p:spTree>
    <p:extLst>
      <p:ext uri="{BB962C8B-B14F-4D97-AF65-F5344CB8AC3E}">
        <p14:creationId xmlns:p14="http://schemas.microsoft.com/office/powerpoint/2010/main" val="1211193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A51D-160F-40C9-9289-0377B25AD87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AF229CB-38DB-4A73-8416-B3DCB894AE01}"/>
              </a:ext>
            </a:extLst>
          </p:cNvPr>
          <p:cNvSpPr>
            <a:spLocks noGrp="1"/>
          </p:cNvSpPr>
          <p:nvPr>
            <p:ph idx="1"/>
          </p:nvPr>
        </p:nvSpPr>
        <p:spPr/>
        <p:txBody>
          <a:bodyPr/>
          <a:lstStyle/>
          <a:p>
            <a:r>
              <a:rPr lang="en-US" dirty="0">
                <a:hlinkClick r:id="rId2"/>
              </a:rPr>
              <a:t>https://neutrium.net/mathematics/basics-of-affine-transformation/</a:t>
            </a:r>
            <a:endParaRPr lang="en-US" dirty="0"/>
          </a:p>
          <a:p>
            <a:r>
              <a:rPr lang="en-US" dirty="0">
                <a:hlinkClick r:id="rId3"/>
              </a:rPr>
              <a:t>https://docs.opencv.org/3.1.0/da/d6e/tutorial_py_geometric_transformations.html</a:t>
            </a:r>
            <a:endParaRPr lang="en-US" dirty="0"/>
          </a:p>
          <a:p>
            <a:r>
              <a:rPr lang="en-US" dirty="0">
                <a:hlinkClick r:id="rId4"/>
              </a:rPr>
              <a:t>https://homepages.inf.ed.ac.uk/rbf/HIPR2/affine.htm</a:t>
            </a:r>
            <a:endParaRPr lang="en-US" dirty="0"/>
          </a:p>
          <a:p>
            <a:r>
              <a:rPr lang="en-US" dirty="0">
                <a:hlinkClick r:id="rId5"/>
              </a:rPr>
              <a:t>https://docs.opencv.org/3.4/d4/d61/tutorial_warp_affine.html</a:t>
            </a:r>
            <a:endParaRPr lang="en-US" dirty="0"/>
          </a:p>
          <a:p>
            <a:r>
              <a:rPr lang="en-US" dirty="0">
                <a:hlinkClick r:id="rId6"/>
              </a:rPr>
              <a:t>https://www.codeproject.com/Articles/33648/Polar-View-of-an-Image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2444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A170-9DC0-2D45-92B3-C5B933897749}"/>
              </a:ext>
            </a:extLst>
          </p:cNvPr>
          <p:cNvSpPr>
            <a:spLocks noGrp="1"/>
          </p:cNvSpPr>
          <p:nvPr>
            <p:ph type="title"/>
          </p:nvPr>
        </p:nvSpPr>
        <p:spPr/>
        <p:txBody>
          <a:bodyPr/>
          <a:lstStyle/>
          <a:p>
            <a:r>
              <a:rPr lang="en-US" dirty="0"/>
              <a:t>Topics and Objectives</a:t>
            </a:r>
          </a:p>
        </p:txBody>
      </p:sp>
      <p:sp>
        <p:nvSpPr>
          <p:cNvPr id="3" name="Content Placeholder 2">
            <a:extLst>
              <a:ext uri="{FF2B5EF4-FFF2-40B4-BE49-F238E27FC236}">
                <a16:creationId xmlns:a16="http://schemas.microsoft.com/office/drawing/2014/main" id="{A04A902E-26B8-A84A-924A-9DC4B79F496D}"/>
              </a:ext>
            </a:extLst>
          </p:cNvPr>
          <p:cNvSpPr>
            <a:spLocks noGrp="1"/>
          </p:cNvSpPr>
          <p:nvPr>
            <p:ph idx="1"/>
          </p:nvPr>
        </p:nvSpPr>
        <p:spPr/>
        <p:txBody>
          <a:bodyPr>
            <a:noAutofit/>
          </a:bodyPr>
          <a:lstStyle/>
          <a:p>
            <a:r>
              <a:rPr lang="en-US" sz="2600" dirty="0"/>
              <a:t>1. Scaling </a:t>
            </a:r>
          </a:p>
          <a:p>
            <a:r>
              <a:rPr lang="en-US" sz="2600" dirty="0"/>
              <a:t>2. Translation</a:t>
            </a:r>
          </a:p>
          <a:p>
            <a:r>
              <a:rPr lang="en-US" sz="2600" dirty="0"/>
              <a:t>3. Rotation</a:t>
            </a:r>
          </a:p>
          <a:p>
            <a:r>
              <a:rPr lang="en-US" sz="2600" dirty="0"/>
              <a:t>4. Affine Transformation(Shear)</a:t>
            </a:r>
          </a:p>
          <a:p>
            <a:r>
              <a:rPr lang="en-US" sz="2600" dirty="0"/>
              <a:t>5. Polar, log-polar co-ordinate transformation </a:t>
            </a:r>
          </a:p>
          <a:p>
            <a:r>
              <a:rPr lang="en-US" sz="2600" dirty="0"/>
              <a:t>6. Interpolation Techniques</a:t>
            </a:r>
          </a:p>
          <a:p>
            <a:endParaRPr lang="en-US" sz="2600" dirty="0"/>
          </a:p>
        </p:txBody>
      </p:sp>
    </p:spTree>
    <p:extLst>
      <p:ext uri="{BB962C8B-B14F-4D97-AF65-F5344CB8AC3E}">
        <p14:creationId xmlns:p14="http://schemas.microsoft.com/office/powerpoint/2010/main" val="128579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EB55-408F-474E-8242-FBD19C16F0FF}"/>
              </a:ext>
            </a:extLst>
          </p:cNvPr>
          <p:cNvSpPr>
            <a:spLocks noGrp="1"/>
          </p:cNvSpPr>
          <p:nvPr>
            <p:ph type="title"/>
          </p:nvPr>
        </p:nvSpPr>
        <p:spPr>
          <a:xfrm>
            <a:off x="1451579" y="1193180"/>
            <a:ext cx="9603275" cy="660574"/>
          </a:xfrm>
        </p:spPr>
        <p:txBody>
          <a:bodyPr>
            <a:normAutofit/>
          </a:bodyPr>
          <a:lstStyle/>
          <a:p>
            <a:r>
              <a:rPr lang="en-US" sz="4000" dirty="0"/>
              <a:t>Demo:</a:t>
            </a:r>
          </a:p>
        </p:txBody>
      </p:sp>
      <p:sp>
        <p:nvSpPr>
          <p:cNvPr id="3" name="Content Placeholder 2">
            <a:extLst>
              <a:ext uri="{FF2B5EF4-FFF2-40B4-BE49-F238E27FC236}">
                <a16:creationId xmlns:a16="http://schemas.microsoft.com/office/drawing/2014/main" id="{B0DEBC49-48E8-7A45-9DB6-0ACF702A49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83355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8C6A-513B-8B4D-8828-20634EB5BEF2}"/>
              </a:ext>
            </a:extLst>
          </p:cNvPr>
          <p:cNvSpPr>
            <a:spLocks noGrp="1"/>
          </p:cNvSpPr>
          <p:nvPr>
            <p:ph type="title"/>
          </p:nvPr>
        </p:nvSpPr>
        <p:spPr>
          <a:xfrm>
            <a:off x="1451579" y="1182029"/>
            <a:ext cx="9603275" cy="671725"/>
          </a:xfrm>
        </p:spPr>
        <p:txBody>
          <a:bodyPr>
            <a:normAutofit/>
          </a:bodyPr>
          <a:lstStyle/>
          <a:p>
            <a:r>
              <a:rPr lang="en-US" sz="4000" dirty="0" err="1"/>
              <a:t>Q&amp;a</a:t>
            </a:r>
            <a:endParaRPr lang="en-US" sz="4000" dirty="0"/>
          </a:p>
        </p:txBody>
      </p:sp>
      <p:sp>
        <p:nvSpPr>
          <p:cNvPr id="3" name="Content Placeholder 2">
            <a:extLst>
              <a:ext uri="{FF2B5EF4-FFF2-40B4-BE49-F238E27FC236}">
                <a16:creationId xmlns:a16="http://schemas.microsoft.com/office/drawing/2014/main" id="{6EFD12F4-A98C-BE4E-8415-EB33A15920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282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2CFB-09AF-FB4B-8EB0-02BAB56C9A1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B78EAA9-FFF4-7A42-B783-0E3256343A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101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CE3C-512A-0D43-8C7C-E04F6B9EB96C}"/>
              </a:ext>
            </a:extLst>
          </p:cNvPr>
          <p:cNvSpPr>
            <a:spLocks noGrp="1"/>
          </p:cNvSpPr>
          <p:nvPr>
            <p:ph type="title"/>
          </p:nvPr>
        </p:nvSpPr>
        <p:spPr/>
        <p:txBody>
          <a:bodyPr/>
          <a:lstStyle/>
          <a:p>
            <a:r>
              <a:rPr lang="en-US" dirty="0"/>
              <a:t>What are  your objectives?</a:t>
            </a:r>
          </a:p>
        </p:txBody>
      </p:sp>
      <p:sp>
        <p:nvSpPr>
          <p:cNvPr id="3" name="Content Placeholder 2">
            <a:extLst>
              <a:ext uri="{FF2B5EF4-FFF2-40B4-BE49-F238E27FC236}">
                <a16:creationId xmlns:a16="http://schemas.microsoft.com/office/drawing/2014/main" id="{6B1F0BBF-DE58-3943-A1E9-C2BB71D75D8E}"/>
              </a:ext>
            </a:extLst>
          </p:cNvPr>
          <p:cNvSpPr>
            <a:spLocks noGrp="1"/>
          </p:cNvSpPr>
          <p:nvPr>
            <p:ph idx="1"/>
          </p:nvPr>
        </p:nvSpPr>
        <p:spPr/>
        <p:txBody>
          <a:bodyPr/>
          <a:lstStyle/>
          <a:p>
            <a:r>
              <a:rPr lang="en-US" dirty="0"/>
              <a:t>We are going to implement all the techniques we learned from the class, and apply to the Image Geometric Transformation.</a:t>
            </a:r>
          </a:p>
          <a:p>
            <a:r>
              <a:rPr lang="en-US" dirty="0"/>
              <a:t>Geometric transformations are mostly used in image pre-processing steps in applications such as document understanding , where the scanned image may be mis-aligned.</a:t>
            </a:r>
          </a:p>
        </p:txBody>
      </p:sp>
    </p:spTree>
    <p:extLst>
      <p:ext uri="{BB962C8B-B14F-4D97-AF65-F5344CB8AC3E}">
        <p14:creationId xmlns:p14="http://schemas.microsoft.com/office/powerpoint/2010/main" val="378074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6BFF-516D-8544-85BF-C6B156DDCD03}"/>
              </a:ext>
            </a:extLst>
          </p:cNvPr>
          <p:cNvSpPr>
            <a:spLocks noGrp="1"/>
          </p:cNvSpPr>
          <p:nvPr>
            <p:ph type="title"/>
          </p:nvPr>
        </p:nvSpPr>
        <p:spPr/>
        <p:txBody>
          <a:bodyPr/>
          <a:lstStyle/>
          <a:p>
            <a:r>
              <a:rPr lang="en-US" dirty="0"/>
              <a:t>GUI</a:t>
            </a:r>
          </a:p>
        </p:txBody>
      </p:sp>
      <p:pic>
        <p:nvPicPr>
          <p:cNvPr id="5" name="Content Placeholder 4">
            <a:extLst>
              <a:ext uri="{FF2B5EF4-FFF2-40B4-BE49-F238E27FC236}">
                <a16:creationId xmlns:a16="http://schemas.microsoft.com/office/drawing/2014/main" id="{E2C37129-B2FC-7349-9FB5-2D373F0CB58B}"/>
              </a:ext>
            </a:extLst>
          </p:cNvPr>
          <p:cNvPicPr>
            <a:picLocks noGrp="1" noChangeAspect="1"/>
          </p:cNvPicPr>
          <p:nvPr>
            <p:ph idx="1"/>
          </p:nvPr>
        </p:nvPicPr>
        <p:blipFill>
          <a:blip r:embed="rId2"/>
          <a:stretch>
            <a:fillRect/>
          </a:stretch>
        </p:blipFill>
        <p:spPr>
          <a:xfrm>
            <a:off x="2743201" y="1853754"/>
            <a:ext cx="6493009" cy="3915301"/>
          </a:xfrm>
        </p:spPr>
      </p:pic>
    </p:spTree>
    <p:extLst>
      <p:ext uri="{BB962C8B-B14F-4D97-AF65-F5344CB8AC3E}">
        <p14:creationId xmlns:p14="http://schemas.microsoft.com/office/powerpoint/2010/main" val="377643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24AD-EA19-40C9-864D-60D55D3F00E3}"/>
              </a:ext>
            </a:extLst>
          </p:cNvPr>
          <p:cNvSpPr>
            <a:spLocks noGrp="1"/>
          </p:cNvSpPr>
          <p:nvPr>
            <p:ph type="title"/>
          </p:nvPr>
        </p:nvSpPr>
        <p:spPr/>
        <p:txBody>
          <a:bodyPr/>
          <a:lstStyle/>
          <a:p>
            <a:r>
              <a:rPr lang="en-US" dirty="0"/>
              <a:t>What is Geometric Transformation?</a:t>
            </a:r>
          </a:p>
        </p:txBody>
      </p:sp>
      <p:sp>
        <p:nvSpPr>
          <p:cNvPr id="3" name="Content Placeholder 2">
            <a:extLst>
              <a:ext uri="{FF2B5EF4-FFF2-40B4-BE49-F238E27FC236}">
                <a16:creationId xmlns:a16="http://schemas.microsoft.com/office/drawing/2014/main" id="{664C13B5-91D0-44FF-A167-1CC26F478DB3}"/>
              </a:ext>
            </a:extLst>
          </p:cNvPr>
          <p:cNvSpPr>
            <a:spLocks noGrp="1"/>
          </p:cNvSpPr>
          <p:nvPr>
            <p:ph idx="1"/>
          </p:nvPr>
        </p:nvSpPr>
        <p:spPr>
          <a:xfrm>
            <a:off x="838200" y="2141537"/>
            <a:ext cx="10515600" cy="3277956"/>
          </a:xfrm>
        </p:spPr>
        <p:txBody>
          <a:bodyPr/>
          <a:lstStyle/>
          <a:p>
            <a:r>
              <a:rPr lang="en-US" dirty="0"/>
              <a:t>A spatial transformation of an image is a Geometric Transformation.</a:t>
            </a:r>
          </a:p>
          <a:p>
            <a:r>
              <a:rPr lang="en-US" dirty="0"/>
              <a:t>Changes the spatial positions but not the gray levels.</a:t>
            </a:r>
          </a:p>
          <a:p>
            <a:r>
              <a:rPr lang="en-US" dirty="0"/>
              <a:t>Uses Spatial Mapping and Interpolation to transform.</a:t>
            </a:r>
          </a:p>
          <a:p>
            <a:endParaRPr lang="en-US" dirty="0"/>
          </a:p>
        </p:txBody>
      </p:sp>
    </p:spTree>
    <p:extLst>
      <p:ext uri="{BB962C8B-B14F-4D97-AF65-F5344CB8AC3E}">
        <p14:creationId xmlns:p14="http://schemas.microsoft.com/office/powerpoint/2010/main" val="156713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8176E-AF82-4DE7-A25D-78CB59136D63}"/>
              </a:ext>
            </a:extLst>
          </p:cNvPr>
          <p:cNvSpPr>
            <a:spLocks noGrp="1"/>
          </p:cNvSpPr>
          <p:nvPr>
            <p:ph idx="1"/>
          </p:nvPr>
        </p:nvSpPr>
        <p:spPr>
          <a:xfrm>
            <a:off x="506895" y="387566"/>
            <a:ext cx="11019182" cy="5477975"/>
          </a:xfrm>
        </p:spPr>
        <p:txBody>
          <a:bodyPr>
            <a:normAutofit/>
          </a:bodyPr>
          <a:lstStyle/>
          <a:p>
            <a:r>
              <a:rPr lang="en-US" dirty="0"/>
              <a:t>Spatial Mapping - Each point (x, y) of image is mapped to a point (u, v) in a new coordinate system.</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u = f1(x, y) </a:t>
            </a:r>
          </a:p>
          <a:p>
            <a:pPr marL="0" indent="0">
              <a:buNone/>
            </a:pPr>
            <a:r>
              <a:rPr lang="en-US" dirty="0"/>
              <a:t>	v = f2(x, y)</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r>
              <a:rPr lang="en-US" dirty="0"/>
              <a:t>Interpolation - A process of estimating unknown values using known values.</a:t>
            </a:r>
          </a:p>
          <a:p>
            <a:pPr marL="0" indent="0">
              <a:buNone/>
            </a:pPr>
            <a:endParaRPr lang="en-US" dirty="0"/>
          </a:p>
          <a:p>
            <a:pPr marL="0" indent="0">
              <a:buNone/>
            </a:pPr>
            <a:endParaRPr lang="en-US" dirty="0"/>
          </a:p>
        </p:txBody>
      </p:sp>
      <p:pic>
        <p:nvPicPr>
          <p:cNvPr id="5" name="Picture 4" descr="A picture containing sky, object&#10;&#10;Description generated with high confidence">
            <a:extLst>
              <a:ext uri="{FF2B5EF4-FFF2-40B4-BE49-F238E27FC236}">
                <a16:creationId xmlns:a16="http://schemas.microsoft.com/office/drawing/2014/main" id="{F59940A2-BF14-4012-BBB2-AFA2D5C80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360" y="1423416"/>
            <a:ext cx="7436232" cy="3454578"/>
          </a:xfrm>
          <a:prstGeom prst="rect">
            <a:avLst/>
          </a:prstGeom>
        </p:spPr>
      </p:pic>
    </p:spTree>
    <p:extLst>
      <p:ext uri="{BB962C8B-B14F-4D97-AF65-F5344CB8AC3E}">
        <p14:creationId xmlns:p14="http://schemas.microsoft.com/office/powerpoint/2010/main" val="250062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16F0-668A-41BC-A90B-FABD684FAE06}"/>
              </a:ext>
            </a:extLst>
          </p:cNvPr>
          <p:cNvSpPr>
            <a:spLocks noGrp="1"/>
          </p:cNvSpPr>
          <p:nvPr>
            <p:ph type="title"/>
          </p:nvPr>
        </p:nvSpPr>
        <p:spPr>
          <a:xfrm>
            <a:off x="1427356" y="1208689"/>
            <a:ext cx="9926444" cy="765077"/>
          </a:xfrm>
        </p:spPr>
        <p:txBody>
          <a:bodyPr>
            <a:normAutofit/>
          </a:bodyPr>
          <a:lstStyle/>
          <a:p>
            <a:r>
              <a:rPr lang="en-US" sz="4000" dirty="0"/>
              <a:t>Applications</a:t>
            </a:r>
          </a:p>
        </p:txBody>
      </p:sp>
      <p:sp>
        <p:nvSpPr>
          <p:cNvPr id="5" name="Content Placeholder 4">
            <a:extLst>
              <a:ext uri="{FF2B5EF4-FFF2-40B4-BE49-F238E27FC236}">
                <a16:creationId xmlns:a16="http://schemas.microsoft.com/office/drawing/2014/main" id="{0A4B6B65-B730-4DF2-A746-7D2C139CEE87}"/>
              </a:ext>
            </a:extLst>
          </p:cNvPr>
          <p:cNvSpPr>
            <a:spLocks noGrp="1"/>
          </p:cNvSpPr>
          <p:nvPr>
            <p:ph idx="1"/>
          </p:nvPr>
        </p:nvSpPr>
        <p:spPr>
          <a:xfrm>
            <a:off x="838200" y="1973766"/>
            <a:ext cx="10515600" cy="3702205"/>
          </a:xfrm>
        </p:spPr>
        <p:txBody>
          <a:bodyPr/>
          <a:lstStyle/>
          <a:p>
            <a:r>
              <a:rPr lang="en-US" dirty="0"/>
              <a:t>   Align images that were taken at different times or with different sensors</a:t>
            </a:r>
          </a:p>
          <a:p>
            <a:r>
              <a:rPr lang="en-US" dirty="0"/>
              <a:t>  Correct images for lens distortion</a:t>
            </a:r>
          </a:p>
          <a:p>
            <a:r>
              <a:rPr lang="en-US" dirty="0"/>
              <a:t>  Correct effects of camera orientation</a:t>
            </a:r>
          </a:p>
          <a:p>
            <a:r>
              <a:rPr lang="en-US" dirty="0"/>
              <a:t>  Image morphing or other special effects</a:t>
            </a:r>
          </a:p>
        </p:txBody>
      </p:sp>
    </p:spTree>
    <p:extLst>
      <p:ext uri="{BB962C8B-B14F-4D97-AF65-F5344CB8AC3E}">
        <p14:creationId xmlns:p14="http://schemas.microsoft.com/office/powerpoint/2010/main" val="16069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EFA-C7EB-4732-9FD0-A5A1DF0FDC63}"/>
              </a:ext>
            </a:extLst>
          </p:cNvPr>
          <p:cNvSpPr>
            <a:spLocks noGrp="1"/>
          </p:cNvSpPr>
          <p:nvPr>
            <p:ph type="title"/>
          </p:nvPr>
        </p:nvSpPr>
        <p:spPr>
          <a:xfrm>
            <a:off x="1449658" y="970156"/>
            <a:ext cx="9814689" cy="691714"/>
          </a:xfrm>
        </p:spPr>
        <p:txBody>
          <a:bodyPr>
            <a:normAutofit/>
          </a:bodyPr>
          <a:lstStyle/>
          <a:p>
            <a:r>
              <a:rPr lang="en-US" sz="4000" dirty="0"/>
              <a:t>Scaling</a:t>
            </a:r>
          </a:p>
        </p:txBody>
      </p:sp>
      <p:sp>
        <p:nvSpPr>
          <p:cNvPr id="3" name="Content Placeholder 2">
            <a:extLst>
              <a:ext uri="{FF2B5EF4-FFF2-40B4-BE49-F238E27FC236}">
                <a16:creationId xmlns:a16="http://schemas.microsoft.com/office/drawing/2014/main" id="{1F73CEFC-529B-427A-971D-E106BDB1A440}"/>
              </a:ext>
            </a:extLst>
          </p:cNvPr>
          <p:cNvSpPr>
            <a:spLocks noGrp="1"/>
          </p:cNvSpPr>
          <p:nvPr>
            <p:ph idx="1"/>
          </p:nvPr>
        </p:nvSpPr>
        <p:spPr>
          <a:xfrm>
            <a:off x="748748" y="2207941"/>
            <a:ext cx="10515600" cy="3412274"/>
          </a:xfrm>
        </p:spPr>
        <p:txBody>
          <a:bodyPr/>
          <a:lstStyle/>
          <a:p>
            <a:r>
              <a:rPr lang="en-US" dirty="0"/>
              <a:t>Resizing the image by changing no. of pixels. </a:t>
            </a:r>
          </a:p>
          <a:p>
            <a:r>
              <a:rPr lang="en-US" dirty="0"/>
              <a:t>Can be Zooming or Shrinking the image</a:t>
            </a:r>
          </a:p>
          <a:p>
            <a:r>
              <a:rPr lang="en-US" dirty="0"/>
              <a:t>Zooming images makes the details more clear and visible</a:t>
            </a:r>
          </a:p>
          <a:p>
            <a:r>
              <a:rPr lang="en-US" dirty="0"/>
              <a:t>Shrinking can be used to generate thumbnails </a:t>
            </a:r>
          </a:p>
        </p:txBody>
      </p:sp>
    </p:spTree>
    <p:extLst>
      <p:ext uri="{BB962C8B-B14F-4D97-AF65-F5344CB8AC3E}">
        <p14:creationId xmlns:p14="http://schemas.microsoft.com/office/powerpoint/2010/main" val="19095595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91</TotalTime>
  <Words>1325</Words>
  <Application>Microsoft Macintosh PowerPoint</Application>
  <PresentationFormat>Widescreen</PresentationFormat>
  <Paragraphs>135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等线</vt:lpstr>
      <vt:lpstr>Arial</vt:lpstr>
      <vt:lpstr>Cambria Math</vt:lpstr>
      <vt:lpstr>Gill Sans MT</vt:lpstr>
      <vt:lpstr>Gallery</vt:lpstr>
      <vt:lpstr>Image Geometric Transformation</vt:lpstr>
      <vt:lpstr>names</vt:lpstr>
      <vt:lpstr>Topics and Objectives</vt:lpstr>
      <vt:lpstr>What are  your objectives?</vt:lpstr>
      <vt:lpstr>GUI</vt:lpstr>
      <vt:lpstr>What is Geometric Transformation?</vt:lpstr>
      <vt:lpstr>PowerPoint Presentation</vt:lpstr>
      <vt:lpstr>Applications</vt:lpstr>
      <vt:lpstr>Scaling</vt:lpstr>
      <vt:lpstr>Scaling - Implementation</vt:lpstr>
      <vt:lpstr>PowerPoint Presentation</vt:lpstr>
      <vt:lpstr>PowerPoint Presentation</vt:lpstr>
      <vt:lpstr>Bi Cubic Interpolation</vt:lpstr>
      <vt:lpstr>Lanczoz4 Interpolation</vt:lpstr>
      <vt:lpstr>image  translation</vt:lpstr>
      <vt:lpstr>image  translation</vt:lpstr>
      <vt:lpstr>image  translation - Example</vt:lpstr>
      <vt:lpstr>Image Rotation</vt:lpstr>
      <vt:lpstr>Rotation - Implementation and approach</vt:lpstr>
      <vt:lpstr>Rotation - Implementation and approach</vt:lpstr>
      <vt:lpstr>Rotation - issues</vt:lpstr>
      <vt:lpstr>Shear Transformation </vt:lpstr>
      <vt:lpstr>Transformation Matrices</vt:lpstr>
      <vt:lpstr>Affine Transformation</vt:lpstr>
      <vt:lpstr>Affine Transformation</vt:lpstr>
      <vt:lpstr>Polar Coordinates</vt:lpstr>
      <vt:lpstr>Log Polar Coordinates</vt:lpstr>
      <vt:lpstr>Polar/Log Polar Uses</vt:lpstr>
      <vt:lpstr>References</vt:lpstr>
      <vt:lpstr>Demo:</vt:lpstr>
      <vt:lpstr>Q&amp;a</vt:lpstr>
      <vt:lpstr>Thank you</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Chi-An</dc:creator>
  <cp:lastModifiedBy>Lai, Chi-An</cp:lastModifiedBy>
  <cp:revision>14</cp:revision>
  <dcterms:created xsi:type="dcterms:W3CDTF">2018-11-18T14:31:23Z</dcterms:created>
  <dcterms:modified xsi:type="dcterms:W3CDTF">2018-11-19T21:12:53Z</dcterms:modified>
</cp:coreProperties>
</file>