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57" r:id="rId4"/>
    <p:sldId id="258" r:id="rId5"/>
    <p:sldId id="264" r:id="rId6"/>
    <p:sldId id="260" r:id="rId7"/>
    <p:sldId id="261" r:id="rId8"/>
    <p:sldId id="265" r:id="rId9"/>
    <p:sldId id="267" r:id="rId10"/>
    <p:sldId id="262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9"/>
            <p14:sldId id="257"/>
            <p14:sldId id="258"/>
            <p14:sldId id="264"/>
            <p14:sldId id="260"/>
            <p14:sldId id="261"/>
            <p14:sldId id="265"/>
            <p14:sldId id="267"/>
            <p14:sldId id="262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214" autoAdjust="0"/>
  </p:normalViewPr>
  <p:slideViewPr>
    <p:cSldViewPr snapToGrid="0">
      <p:cViewPr varScale="1">
        <p:scale>
          <a:sx n="114" d="100"/>
          <a:sy n="114" d="100"/>
        </p:scale>
        <p:origin x="40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An Illustrative Visualization Framework for 3D Vector Fields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2998120"/>
            <a:ext cx="9582736" cy="430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Cheng-Kai Chen, Shi Yan,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Hongfeng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Yu, Nelson Max, Kwan-Liu Ma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F758370-428E-4590-8FAF-E7E66A7C68C5}"/>
              </a:ext>
            </a:extLst>
          </p:cNvPr>
          <p:cNvSpPr txBox="1">
            <a:spLocks/>
          </p:cNvSpPr>
          <p:nvPr/>
        </p:nvSpPr>
        <p:spPr>
          <a:xfrm>
            <a:off x="838200" y="3941182"/>
            <a:ext cx="9582736" cy="2325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By: Michael Tran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COSC 6344 – Visualization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11/30/2018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998CF-2907-4042-B82F-378EAD5E0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928" y="428089"/>
            <a:ext cx="3963580" cy="120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5DF6-69D4-47FD-B2FD-05DF415A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Streamtape</a:t>
            </a:r>
            <a:r>
              <a:rPr lang="en-US" dirty="0"/>
              <a:t>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8B07-F137-4CAF-A47C-F559E67B2F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28922" cy="4914858"/>
          </a:xfrm>
        </p:spPr>
        <p:txBody>
          <a:bodyPr>
            <a:normAutofit/>
          </a:bodyPr>
          <a:lstStyle/>
          <a:p>
            <a:r>
              <a:rPr lang="en-US" sz="1800" dirty="0"/>
              <a:t>At each point on a streamline, we calculate the following variables:</a:t>
            </a:r>
          </a:p>
          <a:p>
            <a:r>
              <a:rPr lang="en-US" sz="1800" dirty="0"/>
              <a:t>Binormal Vector </a:t>
            </a:r>
            <a:r>
              <a:rPr lang="en-US" sz="1800" b="1" dirty="0"/>
              <a:t>B</a:t>
            </a:r>
            <a:r>
              <a:rPr lang="en-US" sz="1800" dirty="0"/>
              <a:t>, Tangent Vector </a:t>
            </a:r>
            <a:r>
              <a:rPr lang="en-US" sz="1800" b="1" dirty="0"/>
              <a:t>V</a:t>
            </a:r>
            <a:r>
              <a:rPr lang="en-US" sz="1800" dirty="0"/>
              <a:t>, Normal Vector </a:t>
            </a:r>
            <a:r>
              <a:rPr lang="en-US" sz="1800" b="1" dirty="0"/>
              <a:t>N</a:t>
            </a:r>
            <a:r>
              <a:rPr lang="en-US" sz="1800" dirty="0"/>
              <a:t>, Torsion </a:t>
            </a:r>
            <a:r>
              <a:rPr lang="el-GR" sz="1800" b="1" dirty="0"/>
              <a:t>τ</a:t>
            </a:r>
            <a:r>
              <a:rPr lang="en-US" sz="1800" dirty="0"/>
              <a:t>, Width </a:t>
            </a:r>
            <a:r>
              <a:rPr lang="el-GR" sz="1800" b="1" dirty="0"/>
              <a:t>ω</a:t>
            </a:r>
            <a:endParaRPr lang="en-US" sz="1800" b="1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r’, r’’, r’’’ are the first, second, and third derivatives of r(s) (the streamline).</a:t>
            </a:r>
          </a:p>
          <a:p>
            <a:r>
              <a:rPr lang="en-US" sz="1800" dirty="0"/>
              <a:t>Once we have the values, we can render the </a:t>
            </a:r>
            <a:r>
              <a:rPr lang="en-US" sz="1800"/>
              <a:t>stream tape.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B4834-7BEA-4E06-B148-F3CAE83C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74" y="2701298"/>
            <a:ext cx="1685925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B99DB1-1BC9-464B-AA4F-4DEDE64F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14" y="2810835"/>
            <a:ext cx="200025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B4437D-9823-432C-B6FE-C96F57C9D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479" y="3053722"/>
            <a:ext cx="12477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2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4E56-86AD-44DF-8ED8-5D4BDF8A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Streamtape</a:t>
            </a:r>
            <a:r>
              <a:rPr lang="en-US" dirty="0"/>
              <a:t> Generation -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E9D82-974D-43C4-92A2-2D43083BE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305" y="1451295"/>
            <a:ext cx="4394348" cy="45821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D0B0C4-C6EF-4683-9A87-A59AEB241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17" y="1451295"/>
            <a:ext cx="4394347" cy="4582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E959C-72AC-4BE9-8B95-DDD50DA61154}"/>
              </a:ext>
            </a:extLst>
          </p:cNvPr>
          <p:cNvSpPr txBox="1"/>
          <p:nvPr/>
        </p:nvSpPr>
        <p:spPr>
          <a:xfrm>
            <a:off x="1066373" y="6040612"/>
            <a:ext cx="426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Streamtapes</a:t>
            </a:r>
            <a:r>
              <a:rPr lang="en-US" dirty="0"/>
              <a:t> (Without Factoring Torsion)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8C019-26D0-46AC-B36E-AFA79CFB0031}"/>
              </a:ext>
            </a:extLst>
          </p:cNvPr>
          <p:cNvSpPr txBox="1"/>
          <p:nvPr/>
        </p:nvSpPr>
        <p:spPr>
          <a:xfrm>
            <a:off x="6687140" y="6040612"/>
            <a:ext cx="291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Streamtapes</a:t>
            </a:r>
            <a:r>
              <a:rPr lang="en-US" dirty="0"/>
              <a:t> (With Torsion)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C6048-C165-4E83-8926-535997676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17" y="1451295"/>
            <a:ext cx="4394347" cy="4582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CE20BB-B2E8-45B0-9080-443E1E19F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305" y="1444117"/>
            <a:ext cx="4394346" cy="458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8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057E-1500-44E3-9BD3-78A92AC7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57" y="2788920"/>
            <a:ext cx="5485311" cy="640080"/>
          </a:xfrm>
        </p:spPr>
        <p:txBody>
          <a:bodyPr>
            <a:noAutofit/>
          </a:bodyPr>
          <a:lstStyle/>
          <a:p>
            <a:r>
              <a:rPr lang="en-US" sz="72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5881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C65D-1331-42CD-8337-E2E428EF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6AFA-C615-4C2D-9B85-431657E90A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Recall: Assignment 7…</a:t>
            </a:r>
          </a:p>
          <a:p>
            <a:r>
              <a:rPr lang="en-US" sz="1800" dirty="0"/>
              <a:t>Instead of manually choosing seed locations or using stream/stream ribbon probes, we want to seed and visualize automatically.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90640-EBB8-4DB0-BE24-EB1C1929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92" y="1216404"/>
            <a:ext cx="5144891" cy="536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8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27FA-F671-4D55-8A2D-5EA5BBAA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4A09-9A51-4F05-86F8-16E88D1DE3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7178376" cy="5065861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800" b="1" dirty="0"/>
              <a:t>Entropy-Based Seeding</a:t>
            </a:r>
          </a:p>
          <a:p>
            <a:pPr marL="457200" lvl="1"/>
            <a:r>
              <a:rPr lang="en-US" sz="1800" dirty="0"/>
              <a:t>Histogram/Binning, Entropy Calculations, Seeding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b="1" dirty="0"/>
              <a:t>Two-Stage Streamline Clustering</a:t>
            </a:r>
          </a:p>
          <a:p>
            <a:pPr marL="457200" lvl="1"/>
            <a:r>
              <a:rPr lang="en-US" sz="1800" dirty="0"/>
              <a:t>K-means Algorithm on Vector Spatial Properties</a:t>
            </a:r>
          </a:p>
          <a:p>
            <a:pPr marL="457200" lvl="1"/>
            <a:r>
              <a:rPr lang="en-US" sz="1800" dirty="0"/>
              <a:t>K-means Algorithm on Vector Shape Properties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b="1" dirty="0" err="1"/>
              <a:t>Streamtape</a:t>
            </a:r>
            <a:r>
              <a:rPr lang="en-US" sz="1800" b="1" dirty="0"/>
              <a:t> Generation</a:t>
            </a:r>
          </a:p>
          <a:p>
            <a:pPr marL="457200" lvl="1"/>
            <a:r>
              <a:rPr lang="en-US" sz="1800" dirty="0"/>
              <a:t>Binormal Vector, Tangent Vectors, Normal Vectors, Torsion</a:t>
            </a:r>
          </a:p>
          <a:p>
            <a:pPr marL="228600"/>
            <a:r>
              <a:rPr lang="en-US" sz="1800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E3B45-4511-48C3-B4C8-D7BAF6F6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073" y="333184"/>
            <a:ext cx="7429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6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A4C6-4B28-4B24-9347-43FA0862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Entropy-Based Seeding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DE84-0D2F-4DCC-9BDD-4642D5A693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86977" cy="4974098"/>
          </a:xfrm>
        </p:spPr>
        <p:txBody>
          <a:bodyPr>
            <a:normAutofit/>
          </a:bodyPr>
          <a:lstStyle/>
          <a:p>
            <a:r>
              <a:rPr lang="en-US" sz="1800" dirty="0"/>
              <a:t>To calculate Entropy: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Bin each voxel in the vector field depending on </a:t>
            </a:r>
            <a:r>
              <a:rPr lang="en-US" sz="1800" b="1" dirty="0"/>
              <a:t>Phi</a:t>
            </a:r>
            <a:r>
              <a:rPr lang="en-US" sz="1800" dirty="0"/>
              <a:t> (</a:t>
            </a:r>
            <a:r>
              <a:rPr lang="el-GR" b="1" dirty="0"/>
              <a:t>φ</a:t>
            </a:r>
            <a:r>
              <a:rPr lang="en-US" sz="1800" dirty="0"/>
              <a:t>) and </a:t>
            </a:r>
            <a:r>
              <a:rPr lang="en-US" sz="1800" b="1" dirty="0"/>
              <a:t>Theta</a:t>
            </a:r>
            <a:r>
              <a:rPr lang="en-US" sz="1800" dirty="0"/>
              <a:t> (</a:t>
            </a:r>
            <a:r>
              <a:rPr lang="el-GR" dirty="0"/>
              <a:t>θ</a:t>
            </a:r>
            <a:r>
              <a:rPr lang="en-US" sz="18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Calculate </a:t>
            </a:r>
            <a:r>
              <a:rPr lang="en-US" sz="1800" b="1" dirty="0"/>
              <a:t>Probability</a:t>
            </a:r>
            <a:r>
              <a:rPr lang="en-US" sz="1800" dirty="0"/>
              <a:t> in each voxel: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Calculate </a:t>
            </a:r>
            <a:r>
              <a:rPr lang="en-US" sz="1800" b="1" dirty="0"/>
              <a:t>Entropy</a:t>
            </a:r>
            <a:r>
              <a:rPr lang="en-US" sz="1800" dirty="0"/>
              <a:t> in each voxel using a 3x3x3 neighborhood as reference: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Shuffle all points and choose 1000 random points</a:t>
            </a:r>
          </a:p>
          <a:p>
            <a:pPr marL="514350" lvl="1" indent="-285750"/>
            <a:r>
              <a:rPr lang="en-US" sz="1800" dirty="0"/>
              <a:t>Give a point with higher entropy a higher chance of being chosen.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1D97E-2867-4C72-ACC8-E365EBE0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317" y="3535608"/>
            <a:ext cx="3000375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B87613-3168-4504-98CD-515FC4CAD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850" y="2672381"/>
            <a:ext cx="2162175" cy="866775"/>
          </a:xfrm>
          <a:prstGeom prst="rect">
            <a:avLst/>
          </a:prstGeom>
        </p:spPr>
      </p:pic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0817E5E6-4991-4852-822D-0E003248C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899" y="448294"/>
            <a:ext cx="31813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A295E8-F5B7-4673-B986-741372041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282" y="4454800"/>
            <a:ext cx="1979999" cy="2064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AD435-775D-4826-B301-21EE1199C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8091" y="4454799"/>
            <a:ext cx="1987157" cy="20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5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8518-7A71-4851-AFD9-29DCB345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Entropy-Based Seeding -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7524C-895C-4280-A4A1-A0EEDB8D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88" y="1280709"/>
            <a:ext cx="4295162" cy="4478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7BE978-B2C9-4E5B-9F00-D33C390F7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93" y="1280709"/>
            <a:ext cx="4295164" cy="4478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AB8AC-2501-4DD5-98D9-348F0737F0DF}"/>
              </a:ext>
            </a:extLst>
          </p:cNvPr>
          <p:cNvSpPr txBox="1"/>
          <p:nvPr/>
        </p:nvSpPr>
        <p:spPr>
          <a:xfrm>
            <a:off x="2615501" y="5947925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 Field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F35AE-9272-4D5D-8BBE-CF5B300585F0}"/>
              </a:ext>
            </a:extLst>
          </p:cNvPr>
          <p:cNvSpPr txBox="1"/>
          <p:nvPr/>
        </p:nvSpPr>
        <p:spPr>
          <a:xfrm>
            <a:off x="6254345" y="5947925"/>
            <a:ext cx="445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Seeds Picked Based on Entropy Field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876DC-DA24-41AE-974B-36D8D5128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793" y="1276633"/>
            <a:ext cx="4295162" cy="44787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053E0C-3B74-4F42-9202-6C59D1281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688" y="1276633"/>
            <a:ext cx="4295163" cy="447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9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3A75-3F00-430E-AF81-42D6C1BE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Streamline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C703-94C1-4AFE-B655-186BC9F88E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87645" cy="4974336"/>
          </a:xfrm>
        </p:spPr>
        <p:txBody>
          <a:bodyPr>
            <a:normAutofit/>
          </a:bodyPr>
          <a:lstStyle/>
          <a:p>
            <a:r>
              <a:rPr lang="en-US" sz="1800" dirty="0"/>
              <a:t>To cluster properly, we cluster </a:t>
            </a:r>
            <a:r>
              <a:rPr lang="en-US" sz="1800" b="1" dirty="0"/>
              <a:t>two times</a:t>
            </a:r>
            <a:r>
              <a:rPr lang="en-US" sz="1800" dirty="0"/>
              <a:t> – cluster all streamlines, and then cluster again on the clusters from the previous clustering.</a:t>
            </a:r>
          </a:p>
          <a:p>
            <a:r>
              <a:rPr lang="en-US" sz="1800" dirty="0"/>
              <a:t>To cluster, we employ the </a:t>
            </a:r>
            <a:r>
              <a:rPr lang="en-US" sz="1800" b="1" dirty="0"/>
              <a:t>k-means clustering algorithm </a:t>
            </a:r>
            <a:r>
              <a:rPr lang="en-US" sz="1800" dirty="0"/>
              <a:t>based on certain vector properties.</a:t>
            </a:r>
          </a:p>
          <a:p>
            <a:endParaRPr lang="en-US" sz="1800" dirty="0"/>
          </a:p>
        </p:txBody>
      </p:sp>
      <p:pic>
        <p:nvPicPr>
          <p:cNvPr id="2050" name="Picture 2" descr="https://upload.wikimedia.org/wikipedia/commons/e/ea/K-means_convergence.gif">
            <a:extLst>
              <a:ext uri="{FF2B5EF4-FFF2-40B4-BE49-F238E27FC236}">
                <a16:creationId xmlns:a16="http://schemas.microsoft.com/office/drawing/2014/main" id="{EF7DEE89-762A-4EAD-81A8-ED3CB18494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547" y="3141757"/>
            <a:ext cx="3484084" cy="338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C9D8C0-93FA-4499-BDDE-A610BDF31DC6}"/>
              </a:ext>
            </a:extLst>
          </p:cNvPr>
          <p:cNvSpPr/>
          <p:nvPr/>
        </p:nvSpPr>
        <p:spPr>
          <a:xfrm>
            <a:off x="7398326" y="6345557"/>
            <a:ext cx="299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https://en.wikipedia.org/wiki/K-means_clustering</a:t>
            </a:r>
          </a:p>
        </p:txBody>
      </p:sp>
    </p:spTree>
    <p:extLst>
      <p:ext uri="{BB962C8B-B14F-4D97-AF65-F5344CB8AC3E}">
        <p14:creationId xmlns:p14="http://schemas.microsoft.com/office/powerpoint/2010/main" val="361334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3DA9-C497-4EC8-BBF8-3DAB1080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193244" cy="64008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654F2-007D-4374-9D31-EFAC681310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28922" cy="5049082"/>
          </a:xfrm>
        </p:spPr>
        <p:txBody>
          <a:bodyPr>
            <a:normAutofit/>
          </a:bodyPr>
          <a:lstStyle/>
          <a:p>
            <a:r>
              <a:rPr lang="en-US" sz="1800" b="1" dirty="0"/>
              <a:t>First Stage</a:t>
            </a:r>
            <a:r>
              <a:rPr lang="en-US" sz="1800" dirty="0"/>
              <a:t>: K-means Algorithm on Vector Spatial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the first clustering we take the streamline </a:t>
            </a:r>
            <a:r>
              <a:rPr lang="en-US" sz="1800" b="1" dirty="0"/>
              <a:t>start/mid/end point </a:t>
            </a:r>
            <a:r>
              <a:rPr lang="en-US" sz="1800" dirty="0"/>
              <a:t>as our clustering property.</a:t>
            </a:r>
          </a:p>
          <a:p>
            <a:r>
              <a:rPr lang="en-US" sz="1800" b="1" dirty="0"/>
              <a:t>Second Stage</a:t>
            </a:r>
            <a:r>
              <a:rPr lang="en-US" sz="1800" dirty="0"/>
              <a:t>: K-means Algorithm on Vector Shape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take the clusters from the first stage and apply K-means algorithm again on each cluster. We use </a:t>
            </a:r>
            <a:r>
              <a:rPr lang="en-US" sz="1800" b="1" dirty="0"/>
              <a:t>Linear Entropy (E</a:t>
            </a:r>
            <a:r>
              <a:rPr lang="en-US" sz="1000" b="1" dirty="0"/>
              <a:t>L</a:t>
            </a:r>
            <a:r>
              <a:rPr lang="en-US" sz="1800" b="1" dirty="0"/>
              <a:t>) </a:t>
            </a:r>
            <a:r>
              <a:rPr lang="en-US" sz="1800" dirty="0"/>
              <a:t>and </a:t>
            </a:r>
            <a:r>
              <a:rPr lang="en-US" sz="1800" b="1" dirty="0"/>
              <a:t>Angular Entropy (E</a:t>
            </a:r>
            <a:r>
              <a:rPr lang="en-US" sz="1000" b="1" dirty="0"/>
              <a:t>A</a:t>
            </a:r>
            <a:r>
              <a:rPr lang="en-US" sz="1800" b="1" dirty="0"/>
              <a:t>) </a:t>
            </a:r>
            <a:r>
              <a:rPr lang="en-US" sz="1800" dirty="0"/>
              <a:t>as our clustering 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90E50-9604-41D9-A0FD-5DA63485D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4452587"/>
            <a:ext cx="3581400" cy="77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15719E-6482-4EC6-86D9-FDB73992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881" y="4409724"/>
            <a:ext cx="3114675" cy="85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37DE8-1F16-43C3-9242-1E70017D1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468" y="4529259"/>
            <a:ext cx="3589036" cy="1880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8BC013-A8DD-481D-9B22-9BDF76D6C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974" y="251191"/>
            <a:ext cx="1938520" cy="2021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1B0E9-23DE-4B94-903E-31E7AA90A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819" y="251191"/>
            <a:ext cx="1938520" cy="20213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B00042-5BE5-4521-9754-306CF36AB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7974" y="251191"/>
            <a:ext cx="1945801" cy="20289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4F2069-098D-4437-A0C8-22C7FF931F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5819" y="251192"/>
            <a:ext cx="1938519" cy="20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3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0BEA-9FAA-4A97-8FAB-D6030C1A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Streamline Clustering -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D3005-581E-4D8A-BD00-3E47C1C1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8" y="1299814"/>
            <a:ext cx="4387441" cy="4574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747369-8465-4A6C-BB21-1853095D4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216" y="1299814"/>
            <a:ext cx="4387441" cy="4574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7A92F3-7ABB-4B86-A85F-DEEF0AF7F108}"/>
              </a:ext>
            </a:extLst>
          </p:cNvPr>
          <p:cNvSpPr txBox="1"/>
          <p:nvPr/>
        </p:nvSpPr>
        <p:spPr>
          <a:xfrm>
            <a:off x="2533476" y="6040612"/>
            <a:ext cx="202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1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ABD80-06C8-44B1-BF6E-4EB9AAE2D4BE}"/>
              </a:ext>
            </a:extLst>
          </p:cNvPr>
          <p:cNvSpPr txBox="1"/>
          <p:nvPr/>
        </p:nvSpPr>
        <p:spPr>
          <a:xfrm>
            <a:off x="7176684" y="6040612"/>
            <a:ext cx="202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2 Clustering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E163-2904-4270-BD68-D26F00CB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627" y="1299814"/>
            <a:ext cx="4387441" cy="4574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1717EF-EFA6-4C85-BA5A-9EA798660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216" y="1299814"/>
            <a:ext cx="4387441" cy="457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1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D5E2-E052-4393-A8C5-CE73CBEC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Streamline Clustering – Bundling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D8D1-9663-464F-84AF-DCA79D6400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45700" cy="4974336"/>
          </a:xfrm>
        </p:spPr>
        <p:txBody>
          <a:bodyPr>
            <a:normAutofit/>
          </a:bodyPr>
          <a:lstStyle/>
          <a:p>
            <a:r>
              <a:rPr lang="en-US" sz="1800" dirty="0"/>
              <a:t>After all streamlines are clustered, we pick the streamline closest to each centroid as the candidate streamline.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F2CD2-1810-4E2E-A2C9-0C309EC6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086" y="1929468"/>
            <a:ext cx="4107064" cy="4282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15730A-CFB7-4D63-B09E-D493D289B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42" y="1929469"/>
            <a:ext cx="4107066" cy="4282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D5CE03-BE53-4D94-8EB9-8930FD173997}"/>
              </a:ext>
            </a:extLst>
          </p:cNvPr>
          <p:cNvSpPr txBox="1"/>
          <p:nvPr/>
        </p:nvSpPr>
        <p:spPr>
          <a:xfrm>
            <a:off x="3162077" y="6225278"/>
            <a:ext cx="21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2 -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D49CCF-F68E-4346-B8D2-6C42AFDDD09A}"/>
              </a:ext>
            </a:extLst>
          </p:cNvPr>
          <p:cNvSpPr txBox="1"/>
          <p:nvPr/>
        </p:nvSpPr>
        <p:spPr>
          <a:xfrm>
            <a:off x="7511360" y="6225278"/>
            <a:ext cx="225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Bundled Streamlines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2BD9-39B4-4721-B893-FA125D8A9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543" y="1927339"/>
            <a:ext cx="4107064" cy="4282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7E44A4-6550-48B6-B7AE-2C7BFA933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087" y="1941196"/>
            <a:ext cx="4093776" cy="42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5312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87</TotalTime>
  <Words>425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WelcomeDoc</vt:lpstr>
      <vt:lpstr>An Illustrative Visualization Framework for 3D Vector Fields</vt:lpstr>
      <vt:lpstr>Goals</vt:lpstr>
      <vt:lpstr>Overview</vt:lpstr>
      <vt:lpstr>Entropy-Based Seeding</vt:lpstr>
      <vt:lpstr>Entropy-Based Seeding - Results</vt:lpstr>
      <vt:lpstr>Streamline Clustering</vt:lpstr>
      <vt:lpstr>   K-means Algorithm</vt:lpstr>
      <vt:lpstr>Streamline Clustering - Results</vt:lpstr>
      <vt:lpstr>Streamline Clustering – Bundling</vt:lpstr>
      <vt:lpstr>Streamtape Generation</vt:lpstr>
      <vt:lpstr>Streamtape Generation - Results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Illustrative Visualization Framework for 3D Vector Fields</dc:title>
  <dc:creator>Michael Tran</dc:creator>
  <cp:keywords/>
  <cp:lastModifiedBy>Michael Tran</cp:lastModifiedBy>
  <cp:revision>122</cp:revision>
  <dcterms:created xsi:type="dcterms:W3CDTF">2018-11-28T07:13:36Z</dcterms:created>
  <dcterms:modified xsi:type="dcterms:W3CDTF">2018-11-29T06:18:47Z</dcterms:modified>
  <cp:version/>
</cp:coreProperties>
</file>