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13"/>
  </p:notesMasterIdLst>
  <p:handoutMasterIdLst>
    <p:handoutMasterId r:id="rId114"/>
  </p:handoutMasterIdLst>
  <p:sldIdLst>
    <p:sldId id="256" r:id="rId2"/>
    <p:sldId id="573" r:id="rId3"/>
    <p:sldId id="574" r:id="rId4"/>
    <p:sldId id="575" r:id="rId5"/>
    <p:sldId id="257" r:id="rId6"/>
    <p:sldId id="258" r:id="rId7"/>
    <p:sldId id="576" r:id="rId8"/>
    <p:sldId id="577" r:id="rId9"/>
    <p:sldId id="578" r:id="rId10"/>
    <p:sldId id="259" r:id="rId11"/>
    <p:sldId id="260" r:id="rId12"/>
    <p:sldId id="261" r:id="rId13"/>
    <p:sldId id="579" r:id="rId14"/>
    <p:sldId id="580" r:id="rId15"/>
    <p:sldId id="262" r:id="rId16"/>
    <p:sldId id="581" r:id="rId17"/>
    <p:sldId id="263" r:id="rId18"/>
    <p:sldId id="582" r:id="rId19"/>
    <p:sldId id="583" r:id="rId20"/>
    <p:sldId id="584" r:id="rId21"/>
    <p:sldId id="585" r:id="rId22"/>
    <p:sldId id="586" r:id="rId23"/>
    <p:sldId id="264" r:id="rId24"/>
    <p:sldId id="587" r:id="rId25"/>
    <p:sldId id="265" r:id="rId26"/>
    <p:sldId id="588" r:id="rId27"/>
    <p:sldId id="589" r:id="rId28"/>
    <p:sldId id="590" r:id="rId29"/>
    <p:sldId id="266" r:id="rId30"/>
    <p:sldId id="591" r:id="rId31"/>
    <p:sldId id="592" r:id="rId32"/>
    <p:sldId id="267" r:id="rId33"/>
    <p:sldId id="593" r:id="rId34"/>
    <p:sldId id="594" r:id="rId35"/>
    <p:sldId id="480" r:id="rId36"/>
    <p:sldId id="595" r:id="rId37"/>
    <p:sldId id="596" r:id="rId38"/>
    <p:sldId id="268" r:id="rId39"/>
    <p:sldId id="597" r:id="rId40"/>
    <p:sldId id="598" r:id="rId41"/>
    <p:sldId id="599" r:id="rId42"/>
    <p:sldId id="600" r:id="rId43"/>
    <p:sldId id="601" r:id="rId44"/>
    <p:sldId id="269" r:id="rId45"/>
    <p:sldId id="602" r:id="rId46"/>
    <p:sldId id="603" r:id="rId47"/>
    <p:sldId id="604" r:id="rId48"/>
    <p:sldId id="483" r:id="rId49"/>
    <p:sldId id="484" r:id="rId50"/>
    <p:sldId id="485" r:id="rId51"/>
    <p:sldId id="271" r:id="rId52"/>
    <p:sldId id="605" r:id="rId53"/>
    <p:sldId id="606" r:id="rId54"/>
    <p:sldId id="607" r:id="rId55"/>
    <p:sldId id="608" r:id="rId56"/>
    <p:sldId id="609" r:id="rId57"/>
    <p:sldId id="610" r:id="rId58"/>
    <p:sldId id="611" r:id="rId59"/>
    <p:sldId id="612" r:id="rId60"/>
    <p:sldId id="613" r:id="rId61"/>
    <p:sldId id="614" r:id="rId62"/>
    <p:sldId id="615" r:id="rId63"/>
    <p:sldId id="438" r:id="rId64"/>
    <p:sldId id="439" r:id="rId65"/>
    <p:sldId id="616" r:id="rId66"/>
    <p:sldId id="437" r:id="rId67"/>
    <p:sldId id="486" r:id="rId68"/>
    <p:sldId id="617" r:id="rId69"/>
    <p:sldId id="618" r:id="rId70"/>
    <p:sldId id="487" r:id="rId71"/>
    <p:sldId id="619" r:id="rId72"/>
    <p:sldId id="620" r:id="rId73"/>
    <p:sldId id="277" r:id="rId74"/>
    <p:sldId id="621" r:id="rId75"/>
    <p:sldId id="622" r:id="rId76"/>
    <p:sldId id="488" r:id="rId77"/>
    <p:sldId id="623" r:id="rId78"/>
    <p:sldId id="624" r:id="rId79"/>
    <p:sldId id="489" r:id="rId80"/>
    <p:sldId id="490" r:id="rId81"/>
    <p:sldId id="280" r:id="rId82"/>
    <p:sldId id="625" r:id="rId83"/>
    <p:sldId id="626" r:id="rId84"/>
    <p:sldId id="627" r:id="rId85"/>
    <p:sldId id="628" r:id="rId86"/>
    <p:sldId id="629" r:id="rId87"/>
    <p:sldId id="630" r:id="rId88"/>
    <p:sldId id="631" r:id="rId89"/>
    <p:sldId id="632" r:id="rId90"/>
    <p:sldId id="633" r:id="rId91"/>
    <p:sldId id="634" r:id="rId92"/>
    <p:sldId id="635" r:id="rId93"/>
    <p:sldId id="636" r:id="rId94"/>
    <p:sldId id="637" r:id="rId95"/>
    <p:sldId id="638" r:id="rId96"/>
    <p:sldId id="281" r:id="rId97"/>
    <p:sldId id="640" r:id="rId98"/>
    <p:sldId id="641" r:id="rId99"/>
    <p:sldId id="642" r:id="rId100"/>
    <p:sldId id="643" r:id="rId101"/>
    <p:sldId id="644" r:id="rId102"/>
    <p:sldId id="645" r:id="rId103"/>
    <p:sldId id="646" r:id="rId104"/>
    <p:sldId id="283" r:id="rId105"/>
    <p:sldId id="648" r:id="rId106"/>
    <p:sldId id="284" r:id="rId107"/>
    <p:sldId id="491" r:id="rId108"/>
    <p:sldId id="492" r:id="rId109"/>
    <p:sldId id="647" r:id="rId110"/>
    <p:sldId id="493" r:id="rId111"/>
    <p:sldId id="494" r:id="rId1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24" autoAdjust="0"/>
    <p:restoredTop sz="94660"/>
  </p:normalViewPr>
  <p:slideViewPr>
    <p:cSldViewPr>
      <p:cViewPr varScale="1">
        <p:scale>
          <a:sx n="89" d="100"/>
          <a:sy n="89" d="100"/>
        </p:scale>
        <p:origin x="96" y="13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32A12B5-AD82-46B2-B308-0D2F70F9A1CE}" type="datetimeFigureOut">
              <a:rPr lang="en-US">
                <a:latin typeface="Calibri" panose="020F0502020204030204" pitchFamily="34" charset="0"/>
              </a:rPr>
              <a:pPr>
                <a:defRPr/>
              </a:pPr>
              <a:t>6/24/2016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A286EB-296D-4640-A689-89F2D1819951}" type="slidenum">
              <a:rPr lang="en-US" altLang="en-US">
                <a:latin typeface="Calibri" panose="020F0502020204030204" pitchFamily="34" charset="0"/>
              </a:rPr>
              <a:pPr/>
              <a:t>‹#›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378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B8F439D-E2A6-4772-8877-419FCCE9F662}" type="datetimeFigureOut">
              <a:rPr lang="en-US"/>
              <a:pPr>
                <a:defRPr/>
              </a:pPr>
              <a:t>6/24/2016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FA2F6A6-72BE-450D-B582-C83DA98F765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3231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9108074 w 5760"/>
                <a:gd name="T3" fmla="*/ 0 h 528"/>
                <a:gd name="T4" fmla="*/ 9108074 w 5760"/>
                <a:gd name="T5" fmla="*/ 838869 h 528"/>
                <a:gd name="T6" fmla="*/ 7590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55B2C5B-F161-421D-94F8-D8214427D9CB}" type="datetime1">
              <a:rPr lang="en-US" smtClean="0"/>
              <a:pPr>
                <a:defRPr/>
              </a:pPr>
              <a:t>6/24/2016</a:t>
            </a:fld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DCD0E4-459A-405B-ABEB-0BF303A19ED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2743200" y="6408738"/>
            <a:ext cx="3987800" cy="365125"/>
          </a:xfrm>
        </p:spPr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©1992-2014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6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36DFB-6096-4135-AD75-2BFA363E97A3}" type="datetime1">
              <a:rPr lang="en-US" smtClean="0"/>
              <a:pPr>
                <a:defRPr/>
              </a:pPr>
              <a:t>6/24/2016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©1992-2014 by Pearson Education, Inc. All Rights Reserved.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C83E3-AE00-412E-B870-274E07ADD43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241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286A6-2C8E-4FBC-9E03-218A72BCCB32}" type="datetime1">
              <a:rPr lang="en-US" smtClean="0"/>
              <a:pPr>
                <a:defRPr/>
              </a:pPr>
              <a:t>6/24/2016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©1992-2014 by Pearson Education, Inc. All Rights Reserved.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C3E7FB-CF45-491D-8073-92EB4FCF78C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329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8D813-D35B-45D4-8DC9-1624E2E4B6F9}" type="datetime1">
              <a:rPr lang="en-US" smtClean="0"/>
              <a:pPr>
                <a:defRPr/>
              </a:pPr>
              <a:t>6/24/2016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962399" y="6408738"/>
            <a:ext cx="4684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©1992-2014 by Pearson Education, Inc. All Rights Reserved.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2997E-3504-4710-9466-2AA8E81C43E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657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B549D32A-E851-4B2B-B040-99BCB5B539AE}" type="datetime1">
              <a:rPr lang="en-US" smtClean="0"/>
              <a:pPr>
                <a:defRPr/>
              </a:pPr>
              <a:t>6/24/2016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08738"/>
            <a:ext cx="2616200" cy="365125"/>
          </a:xfrm>
        </p:spPr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smtClean="0"/>
              <a:t>©1992-2014 by Pearson Education, Inc. All Rights Reserved.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A06D9-7514-4000-A34E-519FDF1F42B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025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19CE1C81-44EA-4BDE-BC52-7518FA247F08}" type="datetime1">
              <a:rPr lang="en-US" smtClean="0"/>
              <a:pPr>
                <a:defRPr/>
              </a:pPr>
              <a:t>6/24/2016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smtClean="0"/>
              <a:t>©1992-2014 by Pearson Education, Inc. All Rights Reserved.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1CEE82-8C93-4C8F-ABF4-3CDF6F38E1E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0111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8680DF0C-00B0-40E2-9479-302494A13B4C}" type="datetime1">
              <a:rPr lang="en-US" smtClean="0"/>
              <a:pPr>
                <a:defRPr/>
              </a:pPr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smtClean="0"/>
              <a:t>©1992-2014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D75492-3BE2-4EC5-A917-CD429475086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8845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3F4A5379-0B6B-4379-A5FA-D458BE903183}" type="datetime1">
              <a:rPr lang="en-US" smtClean="0"/>
              <a:pPr>
                <a:defRPr/>
              </a:pPr>
              <a:t>6/24/2016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smtClean="0"/>
              <a:t>©1992-2014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93B95E-EB1E-4826-AFDC-357288A64F7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9363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F891505E-F829-4456-B3A4-FA7D66FBEF1D}" type="datetime1">
              <a:rPr lang="en-US" smtClean="0"/>
              <a:pPr>
                <a:defRPr/>
              </a:pPr>
              <a:t>6/24/2016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smtClean="0"/>
              <a:t>©1992-2014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E6B2A-DAB8-4A7F-B909-FAAB69F42DD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7164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962399" y="6408738"/>
            <a:ext cx="4684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©1992-2014 by Pearson Education, Inc. All Rights Reserved.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AFF36-F47C-4888-987A-77F9E69B9ED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498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6B585217-7A69-4BFA-977A-1D37A4BCAA7D}" type="datetime1">
              <a:rPr lang="en-US" smtClean="0"/>
              <a:pPr>
                <a:defRPr/>
              </a:pPr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smtClean="0"/>
              <a:t>©1992-2014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EA480-6BFF-4B36-B64C-CDABB545FF8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9227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FFFEB10-01F1-49F6-ADDD-0499DA12B512}" type="datetime1">
              <a:rPr lang="en-US" smtClean="0"/>
              <a:pPr>
                <a:defRPr/>
              </a:pPr>
              <a:t>6/24/2016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©1992-2014 by Pearson Education, Inc. All Rights Reserved.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79777C-E024-4B5D-AAA4-0CEA9DF63B1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7169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BC13280-11D6-47BB-8EBD-4DF5E4A8055C}" type="datetime1">
              <a:rPr lang="en-US" smtClean="0"/>
              <a:pPr>
                <a:defRPr/>
              </a:pPr>
              <a:t>6/24/2016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962400" y="6408738"/>
            <a:ext cx="2768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 smtClean="0"/>
              <a:t>©1992-2014 by Pearson Education, Inc. All Rights Reserved.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fld id="{800FE285-0411-4D0D-A622-14CF6E953AC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232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Goudy Sans Medium"/>
              </a:rPr>
              <a:t>Class </a:t>
            </a:r>
            <a:r>
              <a:rPr lang="en-US" dirty="0" smtClean="0">
                <a:solidFill>
                  <a:srgbClr val="3380E6"/>
                </a:solidFill>
                <a:latin typeface="Goudy Sans Medium"/>
              </a:rPr>
              <a:t>Templates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3380E6"/>
                </a:solidFill>
                <a:latin typeface="Goudy Sans Medium"/>
              </a:rPr>
              <a:t> and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vector</a:t>
            </a:r>
            <a:r>
              <a:rPr lang="en-US" dirty="0" smtClean="0">
                <a:solidFill>
                  <a:srgbClr val="3380E6"/>
                </a:solidFill>
                <a:latin typeface="Goudy Sans Medium"/>
              </a:rPr>
              <a:t>; Catching Exceptions</a:t>
            </a: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/>
            <a:r>
              <a:rPr lang="en-US" altLang="en-US" dirty="0" smtClean="0"/>
              <a:t>Chapter 7 of C</a:t>
            </a:r>
            <a:r>
              <a:rPr lang="en-US" altLang="en-US" dirty="0" smtClean="0"/>
              <a:t>++ How to Program</a:t>
            </a:r>
            <a:r>
              <a:rPr lang="en-US" altLang="en-US" smtClean="0"/>
              <a:t>, </a:t>
            </a:r>
            <a:r>
              <a:rPr lang="en-US" altLang="en-US" smtClean="0"/>
              <a:t>10/e</a:t>
            </a:r>
            <a:endParaRPr lang="en-US" altLang="en-US" dirty="0" smtClean="0"/>
          </a:p>
          <a:p>
            <a:pPr marR="0" eaLnBrk="1" hangingPunct="1"/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7.3  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Declaring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 occupy space in memory.</a:t>
            </a:r>
          </a:p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 specify the type of the elements and the number of elements required by an array use a declaration of the form:</a:t>
            </a:r>
          </a:p>
          <a:p>
            <a:pPr lvl="2" eaLnBrk="1" hangingPunct="1"/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&lt; type, </a:t>
            </a:r>
            <a:r>
              <a:rPr lang="en-US" altLang="en-US" i="1" dirty="0" err="1" smtClean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arraySize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&gt;</a:t>
            </a:r>
            <a:r>
              <a:rPr lang="en-US" altLang="en-US" i="1" dirty="0" smtClean="0">
                <a:solidFill>
                  <a:srgbClr val="000000"/>
                </a:solidFill>
                <a:latin typeface="AGaramond" pitchFamily="50" charset="0"/>
              </a:rPr>
              <a:t> </a:t>
            </a:r>
            <a:r>
              <a:rPr lang="en-US" altLang="en-US" i="1" dirty="0" err="1" smtClean="0">
                <a:solidFill>
                  <a:srgbClr val="000000"/>
                </a:solidFill>
                <a:latin typeface="AGaramond" pitchFamily="50" charset="0"/>
              </a:rPr>
              <a:t>arrayName</a:t>
            </a:r>
            <a:r>
              <a:rPr lang="en-US" alt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notation &lt;</a:t>
            </a:r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type, </a:t>
            </a:r>
            <a:r>
              <a:rPr lang="en-US" altLang="en-US" sz="2400" i="1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arraySize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&gt; indicates that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a class template.</a:t>
            </a:r>
          </a:p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compiler reserves the appropriate amount of memory based on the </a:t>
            </a:r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type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of the elements and the </a:t>
            </a:r>
            <a:r>
              <a:rPr lang="en-US" altLang="en-US" sz="2400" i="1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arraySize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 can be declared to contain values of most data types.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7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9273"/>
            <a:ext cx="9144000" cy="5320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942589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7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640"/>
            <a:ext cx="9144000" cy="64095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699536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7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627"/>
            <a:ext cx="9144000" cy="60567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06459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7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010"/>
            <a:ext cx="9144000" cy="4420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418569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7.10  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Introduction to C++ Standard Library Class Template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vector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228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By default, all the elements of a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object are set to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 can be defined to store most data types.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member function </a:t>
            </a:r>
            <a:r>
              <a:rPr lang="en-US" altLang="en-US" sz="25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size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obtain the number of elements in the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As with class template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you can also do this using a counter-controlled loop and the subscript (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) operator. </a:t>
            </a:r>
          </a:p>
        </p:txBody>
      </p:sp>
      <p:sp>
        <p:nvSpPr>
          <p:cNvPr id="13312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7.10  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Introduction to C++ Standard Library Class Template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vector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228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Notice that we used parentheses rather than braces to pass the size argument to each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object’s constructor. </a:t>
            </a:r>
            <a:endParaRPr lang="en-US" altLang="en-US" sz="25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When 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creating a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if the braces contain one value of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’s element type, the braces are treated as a one-element initializer list, rather than a call to the constructor that sets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’s size. </a:t>
            </a:r>
            <a:endParaRPr lang="en-US" altLang="en-US" sz="25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he 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following 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declaration 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actually creates a one-element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containing the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value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not a 7-element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endParaRPr lang="en-US" altLang="en-US" sz="2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&gt; integers1{7}; </a:t>
            </a:r>
          </a:p>
          <a:p>
            <a:pPr>
              <a:lnSpc>
                <a:spcPct val="90000"/>
              </a:lnSpc>
            </a:pPr>
            <a:endParaRPr lang="en-US" altLang="en-US" sz="25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5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3312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9589315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7.10  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Introduction to C++ Standard Library Class Template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vector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239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You can use the assignment (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) operator with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objects.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As is the case with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s, C++ is not required to perform bounds checking when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elements are accessed with square brackets.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Standard class template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provides bounds checking in its member function </a:t>
            </a:r>
            <a:r>
              <a:rPr lang="en-US" alt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 (as does class template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).</a:t>
            </a:r>
          </a:p>
        </p:txBody>
      </p:sp>
      <p:sp>
        <p:nvSpPr>
          <p:cNvPr id="13414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7.10  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Introduction to C++ Standard Library Class Template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vector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249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 </a:t>
            </a:r>
            <a:r>
              <a:rPr lang="en-US" altLang="en-US" sz="26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exception </a:t>
            </a:r>
            <a:r>
              <a:rPr lang="en-US" altLang="en-US" sz="26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indicates a problem that occurs while a program executes. </a:t>
            </a:r>
          </a:p>
          <a:p>
            <a:pPr eaLnBrk="1" hangingPunct="1"/>
            <a:r>
              <a:rPr lang="en-US" altLang="en-US" sz="26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name “exception” suggests that the problem occurs </a:t>
            </a:r>
            <a:r>
              <a:rPr lang="en-US" altLang="en-US" sz="26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infrequently.</a:t>
            </a:r>
          </a:p>
          <a:p>
            <a:pPr eaLnBrk="1" hangingPunct="1"/>
            <a:r>
              <a:rPr lang="en-US" altLang="en-US" sz="26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Exception </a:t>
            </a:r>
            <a:r>
              <a:rPr lang="en-US" altLang="en-US" sz="26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handling </a:t>
            </a:r>
            <a:r>
              <a:rPr lang="en-US" altLang="en-US" sz="26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enables you to create </a:t>
            </a:r>
            <a:r>
              <a:rPr lang="en-US" altLang="en-US" sz="26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fault-tolerant programs </a:t>
            </a:r>
            <a:r>
              <a:rPr lang="en-US" altLang="en-US" sz="26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that can resolve (or handle) exceptions.</a:t>
            </a:r>
          </a:p>
          <a:p>
            <a:pPr eaLnBrk="1" hangingPunct="1"/>
            <a:r>
              <a:rPr lang="en-US" altLang="en-US" sz="26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When a function detects a problem, such as an invalid </a:t>
            </a:r>
            <a:r>
              <a:rPr lang="en-US" alt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6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subscript or an invalid argument, it </a:t>
            </a:r>
            <a:r>
              <a:rPr lang="en-US" altLang="en-US" sz="26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throws</a:t>
            </a:r>
            <a:r>
              <a:rPr lang="en-US" altLang="en-US" sz="26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 exception—that is, an exception occurs. </a:t>
            </a:r>
          </a:p>
        </p:txBody>
      </p:sp>
      <p:sp>
        <p:nvSpPr>
          <p:cNvPr id="13414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7.10  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Introduction to C++ Standard Library Class Template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vector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2595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 handle an exception, place any code that might throw an exception in a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statement. </a:t>
            </a:r>
          </a:p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block contains the code that might throw an exception, and the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block contains the code that handles the exception if one occurs. </a:t>
            </a:r>
          </a:p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You can have many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blocks to handle different types of exceptions that might be thrown in the corresponding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block.</a:t>
            </a:r>
          </a:p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member function </a:t>
            </a:r>
            <a:r>
              <a:rPr lang="en-US" alt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at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provides bounds checking and throws an exception if its argument is an invalid subscript. </a:t>
            </a:r>
          </a:p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By default, this causes a C++ program to terminate.</a:t>
            </a:r>
          </a:p>
        </p:txBody>
      </p:sp>
      <p:sp>
        <p:nvSpPr>
          <p:cNvPr id="13414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7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0460"/>
            <a:ext cx="9144000" cy="33170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747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7.4  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Examples Using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following examples demonstrate how to declare arrays, how to initialize arrays and how to perform common array manipulations.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7.10  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Introduction to C++ Standard Library Class Template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vector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3721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Changing the Size of a 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vector 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One of the key differences between a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an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that a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can dynamically grow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and shrink as the number of elements it needs to accommodate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varies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  <a:endParaRPr 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 demonstrate this, line 88 shows the current size of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integers3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line 89 calls the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’s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push_back</a:t>
            </a:r>
            <a:r>
              <a:rPr 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member function to add a new element containing 1000 to the end of the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line 90 shows the new size of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integers3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Line 92 then displays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integers3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’s new contents.</a:t>
            </a:r>
          </a:p>
        </p:txBody>
      </p:sp>
      <p:sp>
        <p:nvSpPr>
          <p:cNvPr id="13414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7.10  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Introduction to C++ Standard Library Class Template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vector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3721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C++11: List Initializing a 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vector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Many of the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examples in this chapter used list initializers to specify the initial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element values.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C++11 also allows this for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 (and other C++ Standard Library data structures). </a:t>
            </a:r>
          </a:p>
        </p:txBody>
      </p:sp>
      <p:sp>
        <p:nvSpPr>
          <p:cNvPr id="13414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59D9B3"/>
                </a:solidFill>
                <a:latin typeface="Calibri" panose="020F0502020204030204" pitchFamily="34" charset="0"/>
              </a:rPr>
              <a:t>7.4.1 </a:t>
            </a:r>
            <a:r>
              <a:rPr lang="en-US" dirty="0" smtClean="0">
                <a:solidFill>
                  <a:srgbClr val="33B38C"/>
                </a:solidFill>
                <a:latin typeface="Goudy Sans Medium"/>
              </a:rPr>
              <a:t>Declaring an </a:t>
            </a:r>
            <a:r>
              <a:rPr lang="en-US" dirty="0" smtClean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33B38C"/>
                </a:solidFill>
                <a:latin typeface="Goudy Sans Medium"/>
              </a:rPr>
              <a:t> and Using a Loop to Initialize the </a:t>
            </a:r>
            <a:r>
              <a:rPr lang="en-US" dirty="0" smtClean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33B38C"/>
                </a:solidFill>
                <a:latin typeface="Goudy Sans Medium"/>
              </a:rPr>
              <a:t>’s Elements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program in Fig. 7.3 declares five-element integer array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(line 10).</a:t>
            </a:r>
          </a:p>
          <a:p>
            <a:pPr eaLnBrk="1" hangingPunct="1"/>
            <a:r>
              <a:rPr lang="en-US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represents an unsigned integral type. </a:t>
            </a:r>
          </a:p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This type is recommended for any variable that represents an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’s size or an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’s subscripts. Type </a:t>
            </a:r>
            <a:r>
              <a:rPr lang="en-US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defined in the </a:t>
            </a:r>
            <a:r>
              <a:rPr lang="en-US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namespace and is in header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cstddef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which is included by various other headers. </a:t>
            </a:r>
          </a:p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If you attempt to compile a program that uses type </a:t>
            </a:r>
            <a:r>
              <a:rPr lang="en-US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receive errors indicating that it’s not defined, simply include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cstddef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 your program.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1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9118284" cy="617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5578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1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5969"/>
            <a:ext cx="9144000" cy="2786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9087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59D9B3"/>
                </a:solidFill>
                <a:latin typeface="Calibri" panose="020F0502020204030204" pitchFamily="34" charset="0"/>
              </a:rPr>
              <a:t>7.4.2 </a:t>
            </a:r>
            <a:r>
              <a:rPr lang="en-US" dirty="0" smtClean="0">
                <a:solidFill>
                  <a:srgbClr val="33B38C"/>
                </a:solidFill>
                <a:latin typeface="Goudy Sans Medium"/>
              </a:rPr>
              <a:t>Initializing an </a:t>
            </a:r>
            <a:r>
              <a:rPr lang="en-US" dirty="0" smtClean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33B38C"/>
                </a:solidFill>
                <a:latin typeface="Goudy Sans Medium"/>
              </a:rPr>
              <a:t> in a Declaration with an Initializer List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elements of an array also can be initialized in the array declaration by following the array name with an equals sign and a brace-delimited comma-separated list of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initializers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program in Fig. 7.4 uses an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initializer list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to initialize an integer array with five values (line 11) and prints the array in tabular format (lines 13–17).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If there are </a:t>
            </a:r>
            <a:r>
              <a:rPr lang="en-US" alt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fewer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initializers than elements in the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the remaining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elements are initialized to zero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If there are more, a compilation error occurs.</a:t>
            </a:r>
            <a:endParaRPr lang="en-US" altLang="en-US" sz="25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1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096"/>
            <a:ext cx="9143999" cy="6561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5555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59D9B3"/>
                </a:solidFill>
                <a:latin typeface="Calibri" panose="020F0502020204030204" pitchFamily="34" charset="0"/>
              </a:rPr>
              <a:t>7.4.3 </a:t>
            </a:r>
            <a:r>
              <a:rPr lang="en-US" dirty="0" smtClean="0">
                <a:solidFill>
                  <a:srgbClr val="33B38C"/>
                </a:solidFill>
                <a:latin typeface="Goudy Sans Medium"/>
              </a:rPr>
              <a:t>Specifying an </a:t>
            </a:r>
            <a:r>
              <a:rPr lang="en-US" dirty="0" smtClean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33B38C"/>
                </a:solidFill>
                <a:latin typeface="Goudy Sans Medium"/>
              </a:rPr>
              <a:t>’s Size with a Constant Variable and Setting </a:t>
            </a:r>
            <a:r>
              <a:rPr lang="en-US" dirty="0" smtClean="0">
                <a:solidFill>
                  <a:srgbClr val="33B38C"/>
                </a:solidFill>
                <a:latin typeface="Consolas" panose="020B0609020204030204" pitchFamily="49" charset="0"/>
              </a:rPr>
              <a:t>array </a:t>
            </a:r>
            <a:r>
              <a:rPr lang="en-US" dirty="0" smtClean="0">
                <a:solidFill>
                  <a:srgbClr val="33B38C"/>
                </a:solidFill>
                <a:latin typeface="Goudy Sans Medium"/>
              </a:rPr>
              <a:t>Elements with Calculations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Figure 7.5 sets the elements of a 5-element array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 the even integers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and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prints the array in tabular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format.</a:t>
            </a:r>
            <a:endParaRPr lang="en-US" alt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Line 10 uses the </a:t>
            </a:r>
            <a:r>
              <a:rPr lang="en-US" alt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 qualifier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to declare a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constant variable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arraySize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with the value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constant variable that’s used to specify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’s size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must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be initialized with a constant expression when it’s declared and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cannot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be modified thereafter.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Constant variables are also called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named constants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read-only variables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  <a:endParaRPr lang="en-US" alt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1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6200"/>
            <a:ext cx="9144001" cy="66245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1051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1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5969"/>
            <a:ext cx="9144000" cy="2786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213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0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8" y="857250"/>
            <a:ext cx="8926115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34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5538"/>
            <a:ext cx="9144000" cy="2066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3482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1010"/>
            <a:ext cx="9144000" cy="21359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2188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456"/>
            <a:ext cx="9144000" cy="4129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4344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59D9B3"/>
                </a:solidFill>
                <a:latin typeface="Calibri" panose="020F0502020204030204" pitchFamily="34" charset="0"/>
              </a:rPr>
              <a:t>7.4.4 </a:t>
            </a:r>
            <a:r>
              <a:rPr lang="en-US" dirty="0" smtClean="0">
                <a:solidFill>
                  <a:srgbClr val="33B38C"/>
                </a:solidFill>
                <a:latin typeface="Goudy Sans Medium"/>
              </a:rPr>
              <a:t>Summing the Elements of an </a:t>
            </a:r>
            <a:r>
              <a:rPr lang="en-US" dirty="0" smtClean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</a:p>
        </p:txBody>
      </p:sp>
      <p:sp>
        <p:nvSpPr>
          <p:cNvPr id="3789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Often, the elements of an array represent a series of values to be used in a calculation.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 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7.6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sums the values contained in the four-element integer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1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752"/>
            <a:ext cx="9146740" cy="59410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9629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59D9B3"/>
                </a:solidFill>
                <a:latin typeface="Calibri" panose="020F0502020204030204" pitchFamily="34" charset="0"/>
              </a:rPr>
              <a:t>7.4.5 </a:t>
            </a:r>
            <a:r>
              <a:rPr lang="en-US" dirty="0" smtClean="0">
                <a:solidFill>
                  <a:srgbClr val="33B38C"/>
                </a:solidFill>
                <a:latin typeface="Goudy Sans Medium"/>
              </a:rPr>
              <a:t>Using Bar Charts to Display </a:t>
            </a:r>
            <a:r>
              <a:rPr lang="en-US" dirty="0" smtClean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33B38C"/>
                </a:solidFill>
                <a:latin typeface="Goudy Sans Medium"/>
              </a:rPr>
              <a:t> Data Graphically</a:t>
            </a:r>
          </a:p>
        </p:txBody>
      </p:sp>
      <p:sp>
        <p:nvSpPr>
          <p:cNvPr id="3993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Many programs present data to users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graphically.</a:t>
            </a:r>
            <a:endParaRPr lang="en-US" alt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One simple way to display numeric data graphically is with a bar chart that shows each numeric value as a bar of asterisks (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).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 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7.7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stores data in an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of 11 elements, each corresponding to a grade category.</a:t>
            </a:r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1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3260"/>
            <a:ext cx="9144000" cy="42314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7979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2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655"/>
            <a:ext cx="9123257" cy="5957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5199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2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606"/>
            <a:ext cx="9144000" cy="4014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2669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59D9B3"/>
                </a:solidFill>
                <a:latin typeface="Calibri" panose="020F0502020204030204" pitchFamily="34" charset="0"/>
              </a:rPr>
              <a:t>7.4.6 </a:t>
            </a:r>
            <a:r>
              <a:rPr lang="en-US" dirty="0" smtClean="0">
                <a:solidFill>
                  <a:srgbClr val="33B38C"/>
                </a:solidFill>
                <a:latin typeface="Goudy Sans Medium"/>
              </a:rPr>
              <a:t>Using the Elements of an </a:t>
            </a:r>
            <a:r>
              <a:rPr lang="en-US" dirty="0" smtClean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33B38C"/>
                </a:solidFill>
                <a:latin typeface="Goudy Sans Medium"/>
              </a:rPr>
              <a:t> as Counters</a:t>
            </a:r>
          </a:p>
        </p:txBody>
      </p:sp>
      <p:sp>
        <p:nvSpPr>
          <p:cNvPr id="4403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Sometimes, programs use counter variables to summarize data, such as the results of a survey.</a:t>
            </a:r>
          </a:p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Fig. 6.9, we used separate counters in our die-rolling program to track the number of occurrences of each side of a die as the program rolled the die 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60,000,000 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times.</a:t>
            </a:r>
          </a:p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version of this program is shown in Fig. 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7.8.</a:t>
            </a:r>
            <a:endParaRPr lang="en-US" altLang="en-US" sz="24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This version also uses the new C++11 random-number generation capabilities that were introduced in Section 6.9.</a:t>
            </a:r>
          </a:p>
          <a:p>
            <a:pPr eaLnBrk="1" hangingPunct="1"/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single statement in line </a:t>
            </a:r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21 of </a:t>
            </a:r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this program replaces the </a:t>
            </a:r>
            <a:r>
              <a:rPr lang="en-US" altLang="en-US" sz="2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switch</a:t>
            </a:r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statement in </a:t>
            </a:r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</a:t>
            </a:r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. 6.9.</a:t>
            </a:r>
          </a:p>
          <a:p>
            <a:pPr eaLnBrk="1" hangingPunct="1"/>
            <a:endParaRPr lang="en-US" alt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0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19" y="533400"/>
            <a:ext cx="9164039" cy="579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784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2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640"/>
            <a:ext cx="9137160" cy="6404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3434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2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798"/>
            <a:ext cx="9144000" cy="4773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6020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59D9B3"/>
                </a:solidFill>
                <a:latin typeface="Calibri" panose="020F0502020204030204" pitchFamily="34" charset="0"/>
              </a:rPr>
              <a:t>7.4.7 </a:t>
            </a:r>
            <a:r>
              <a:rPr lang="en-US" dirty="0" smtClean="0">
                <a:solidFill>
                  <a:srgbClr val="33B38C"/>
                </a:solidFill>
                <a:latin typeface="Goudy Sans Medium"/>
              </a:rPr>
              <a:t>Using </a:t>
            </a:r>
            <a:r>
              <a:rPr lang="en-US" dirty="0" smtClean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33B38C"/>
                </a:solidFill>
                <a:latin typeface="Goudy Sans Medium"/>
              </a:rPr>
              <a:t>s to Summarize Survey Results</a:t>
            </a:r>
          </a:p>
        </p:txBody>
      </p:sp>
      <p:sp>
        <p:nvSpPr>
          <p:cNvPr id="471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 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7.9 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uses arrays to summarize the results of data collected in a survey.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Consider the following problem statement: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Twenty students were asked to rate on a scale of 1 to 5 the quality of the food in the student cafeteria, with 1 being “awful” and 5 being “excellent.” Place the 20 responses in an integer array and determine the frequency of each rating.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C++ provides no automatic </a:t>
            </a:r>
            <a:r>
              <a:rPr lang="en-US" altLang="en-US" sz="2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400" i="1" dirty="0" smtClean="0">
                <a:solidFill>
                  <a:srgbClr val="0000FF"/>
                </a:solidFill>
                <a:latin typeface="Cambria" panose="02040503050406030204" pitchFamily="18" charset="0"/>
              </a:rPr>
              <a:t>bounds checking</a:t>
            </a:r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to prevent you from referring to an element that does not exist.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Thus, an executing program can “walk off” either end of an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without warning.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Class templates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each have an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at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function that performs 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bounds checking for you. 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2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65"/>
            <a:ext cx="9143999" cy="6624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8552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2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5844"/>
            <a:ext cx="9144000" cy="47851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2971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59D9B3"/>
                </a:solidFill>
                <a:latin typeface="Calibri" panose="020F0502020204030204" pitchFamily="34" charset="0"/>
              </a:rPr>
              <a:t>7.4.7 </a:t>
            </a:r>
            <a:r>
              <a:rPr lang="en-US" dirty="0" smtClean="0">
                <a:solidFill>
                  <a:srgbClr val="33B38C"/>
                </a:solidFill>
                <a:latin typeface="Goudy Sans Medium"/>
              </a:rPr>
              <a:t>Using </a:t>
            </a:r>
            <a:r>
              <a:rPr lang="en-US" dirty="0" smtClean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33B38C"/>
                </a:solidFill>
                <a:latin typeface="Goudy Sans Medium"/>
              </a:rPr>
              <a:t>s to Summarize Survey Results</a:t>
            </a:r>
          </a:p>
        </p:txBody>
      </p:sp>
      <p:sp>
        <p:nvSpPr>
          <p:cNvPr id="5017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It’s important to ensure that every subscript you use to access an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element is within the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’s bounds—that is, greater than or equal to 0 and less than the number of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elements.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Allowing programs to read from or write to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elements outside the bounds of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 are common </a:t>
            </a:r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security flaws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Reading from out-of-bounds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elements can cause a program to crash or even appear to execute correctly while using bad data.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Writing to an out-of-bounds element (known as a </a:t>
            </a:r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buffer overflow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) can corrupt a program’s data in memory, crash a program and allow attackers to exploit the system and execute their own code. 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1966"/>
            <a:ext cx="9144000" cy="20728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1622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335"/>
            <a:ext cx="9144000" cy="4554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8888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59D9B3"/>
                </a:solidFill>
                <a:latin typeface="Calibri" panose="020F0502020204030204" pitchFamily="34" charset="0"/>
              </a:rPr>
              <a:t>7.4.8 </a:t>
            </a:r>
            <a:r>
              <a:rPr lang="en-US" dirty="0" smtClean="0">
                <a:solidFill>
                  <a:srgbClr val="33B38C"/>
                </a:solidFill>
                <a:latin typeface="Goudy Sans Medium"/>
              </a:rPr>
              <a:t>Static Local </a:t>
            </a:r>
            <a:r>
              <a:rPr lang="en-US" dirty="0" smtClean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33B38C"/>
                </a:solidFill>
                <a:latin typeface="Goudy Sans Medium"/>
              </a:rPr>
              <a:t>s and Automatic Local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33B38C"/>
                </a:solidFill>
                <a:latin typeface="Goudy Sans Medium"/>
              </a:rPr>
              <a:t>s</a:t>
            </a:r>
          </a:p>
        </p:txBody>
      </p:sp>
      <p:sp>
        <p:nvSpPr>
          <p:cNvPr id="532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program initializes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local arrays when their declarations are first encountered.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If a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array is not initialized explicitly by you, each element of that array is initialized to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zero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by the compiler when the array is created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Local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variables are sometimes called automatic variables because they’re automatically destroyed when the function finishes executing</a:t>
            </a:r>
            <a:endParaRPr lang="en-US" alt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5632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6888"/>
            <a:ext cx="9144000" cy="3324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9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0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8856"/>
            <a:ext cx="9144000" cy="2300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6590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2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" y="304800"/>
            <a:ext cx="9219212" cy="601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19605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3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87" y="533400"/>
            <a:ext cx="9201574" cy="579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70761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3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1197"/>
            <a:ext cx="9103360" cy="55110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2691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3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" y="304800"/>
            <a:ext cx="9126714" cy="624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5114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7.5  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Range-Based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Statement</a:t>
            </a:r>
          </a:p>
        </p:txBody>
      </p:sp>
      <p:sp>
        <p:nvSpPr>
          <p:cNvPr id="593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It’s common to process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all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the elements of an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C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++11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range-based </a:t>
            </a:r>
            <a:r>
              <a:rPr lang="en-US" alt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 statement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allows you to do this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without using a counter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thus avoiding the possibility of “stepping outside” the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eliminating the need for you to implement your own bounds checking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Figure 7.11 uses the range-based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to display 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’s contents and to multiply each of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’s element values by 2.</a:t>
            </a:r>
          </a:p>
          <a:p>
            <a:pPr eaLnBrk="1" hangingPunct="1"/>
            <a:endParaRPr lang="en-US" alt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1225"/>
            <a:ext cx="9144000" cy="2494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4137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3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87" y="533400"/>
            <a:ext cx="9201574" cy="579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04626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3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5419"/>
            <a:ext cx="9144000" cy="3967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21494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7.5  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Range-Based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Statement (cont.)</a:t>
            </a:r>
          </a:p>
        </p:txBody>
      </p:sp>
      <p:sp>
        <p:nvSpPr>
          <p:cNvPr id="624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sz="2400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Using the Range-Based </a:t>
            </a:r>
            <a:r>
              <a:rPr lang="en-US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to Display an </a:t>
            </a:r>
            <a:r>
              <a:rPr lang="en-US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’s Contents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range-based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statement simplifies the code for iterating through an array.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Line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12 can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be read as “for each iteration, assign the next element of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 to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variable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then execute the following statement.”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Lines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12–14 are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equivalent to the following counter-controlled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iteration: </a:t>
            </a:r>
            <a:endParaRPr 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392113" lvl="1" indent="0" eaLnBrk="1" hangingPunct="1">
              <a:buFont typeface="Verdana" panose="020B0604030504040204" pitchFamily="34" charset="0"/>
              <a:buNone/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counter =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counter &lt; items.size(); ++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counter) {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92113" lvl="1" indent="0" eaLnBrk="1" hangingPunct="1">
              <a:buFont typeface="Verdana" panose="020B0604030504040204" pitchFamily="34" charset="0"/>
              <a:buNone/>
              <a:defRPr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cout &lt;&lt;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items[counter]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 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endParaRPr 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7.5  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Range-Based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Statement (cont.)</a:t>
            </a:r>
          </a:p>
        </p:txBody>
      </p:sp>
      <p:sp>
        <p:nvSpPr>
          <p:cNvPr id="624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sz="2400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Using the Range-Based </a:t>
            </a:r>
            <a:r>
              <a:rPr lang="en-US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to Modify an </a:t>
            </a:r>
            <a:r>
              <a:rPr lang="en-US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’s Contents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Lines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17–19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use a range-based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statement to multiply each element of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 by 2.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line 17, the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range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v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ariable declaration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indicates that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itemRef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an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reference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).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We use an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reference because items contains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values and we want to modify each element’s value—because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itemRef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declared as a reference, any change you make to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itemRef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changes the corresponding element value in the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7.1  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Introduction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This chapter introduces the topic of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data structures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—</a:t>
            </a:r>
            <a:r>
              <a:rPr lang="en-US" alt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collections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of related data items.</a:t>
            </a:r>
          </a:p>
          <a:p>
            <a:pPr eaLnBrk="1" hangingPunct="1"/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We discuss </a:t>
            </a:r>
            <a:r>
              <a:rPr lang="en-US" altLang="en-US" sz="25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s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which are </a:t>
            </a:r>
            <a:r>
              <a:rPr lang="en-US" alt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fixed-size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collections consisting of data items of the </a:t>
            </a:r>
            <a:r>
              <a:rPr lang="en-US" alt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same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type, and </a:t>
            </a:r>
            <a:r>
              <a:rPr lang="en-US" altLang="en-US" sz="25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s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which are collections (also of data items of the </a:t>
            </a:r>
            <a:r>
              <a:rPr lang="en-US" alt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same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type) that can grow and shrink </a:t>
            </a:r>
            <a:r>
              <a:rPr lang="en-US" alt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dynamically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at execution time. </a:t>
            </a:r>
          </a:p>
          <a:p>
            <a:pPr eaLnBrk="1" hangingPunct="1"/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Both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are C++ standard library class templates. </a:t>
            </a:r>
          </a:p>
          <a:p>
            <a:pPr eaLnBrk="1" hangingPunct="1"/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We 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present examples that demonstrate several common array 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manipulations and introduce exception handling.</a:t>
            </a:r>
            <a:endParaRPr lang="en-US" altLang="en-US" sz="25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7.5  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Range-Based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Statement (cont.)</a:t>
            </a:r>
          </a:p>
        </p:txBody>
      </p:sp>
      <p:sp>
        <p:nvSpPr>
          <p:cNvPr id="624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Using an Element’s Subscript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range-based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statement can be used in place of the counter-controlled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statement whenever code looping through an array does not require access to the element’s subscript.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However, if a program must use subscripts for some reason other than simply to loop through an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(e.g., to print a subscript number next to each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element value, as in the examples early in this chapter), you should use the counter-controlled for statement.</a:t>
            </a: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7.6  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Case Study: Class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GradeBook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Using an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to Store Grades</a:t>
            </a:r>
          </a:p>
        </p:txBody>
      </p:sp>
      <p:sp>
        <p:nvSpPr>
          <p:cNvPr id="686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Case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study on developing a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GradeBook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class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that instructors can use to maintain students’ grades on an exam and display a grade report that includes the grades, class average, lowest grade, highest grade and a grade distribution bar chart. </a:t>
            </a:r>
            <a:endParaRPr lang="en-US" alt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This version stores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grades for one exam in a one-dimensional array. </a:t>
            </a:r>
            <a:endParaRPr lang="en-US" alt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Section 7.9, we present a version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that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uses a two-dimensional array to store students’ grades for several exams.</a:t>
            </a:r>
            <a:endParaRPr lang="en-US" alt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737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3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23" y="857250"/>
            <a:ext cx="8641556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66789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3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606"/>
            <a:ext cx="9144000" cy="4014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63964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3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1197"/>
            <a:ext cx="9144000" cy="55356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25342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3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8681"/>
            <a:ext cx="9144000" cy="5100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29052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4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9144000" cy="4666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56751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4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9144000" cy="4666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8196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4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9144000" cy="4666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58191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4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3260"/>
            <a:ext cx="9144000" cy="42314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310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7.2  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 array is a </a:t>
            </a:r>
            <a:r>
              <a:rPr lang="en-US" altLang="en-US" sz="21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contiguous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group of memory locations that all have the same type.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 refer to a particular location or element in the array, specify the name of the array and the </a:t>
            </a:r>
            <a:r>
              <a:rPr lang="en-US" altLang="en-US" sz="21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position number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of the particular element.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Figure 7.1 shows an integer array called </a:t>
            </a: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12 </a:t>
            </a:r>
            <a:r>
              <a:rPr lang="en-US" altLang="en-US" sz="21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elements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position number is more formally called a </a:t>
            </a:r>
            <a:r>
              <a:rPr lang="en-US" altLang="en-US" sz="21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subscript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altLang="en-US" sz="21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index </a:t>
            </a:r>
            <a:r>
              <a:rPr lang="en-US" altLang="en-US" sz="2100" dirty="0" smtClean="0">
                <a:solidFill>
                  <a:srgbClr val="000000"/>
                </a:solidFill>
                <a:latin typeface="AGaramond" pitchFamily="50" charset="0"/>
              </a:rPr>
              <a:t>(this number specifies the number of elements from the beginning of the array)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first element in every array has </a:t>
            </a:r>
            <a:r>
              <a:rPr lang="en-US" altLang="en-US" sz="21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subscript 0 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altLang="en-US" sz="21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zero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) and is sometimes called the </a:t>
            </a:r>
            <a:r>
              <a:rPr lang="en-US" altLang="en-US" sz="21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zeroth element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highest subscript in array </a:t>
            </a: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11, which is 1 less than the number of elements in the array (12).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subscript must be an integer or integer expression (using any integral type).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4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3260"/>
            <a:ext cx="9144000" cy="42314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51155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4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196"/>
            <a:ext cx="9144000" cy="6189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4869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4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3723"/>
            <a:ext cx="9144000" cy="4450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758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7.6  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Case Study: Class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GradeBook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Using an Array to Store Grades (cont.)</a:t>
            </a:r>
          </a:p>
        </p:txBody>
      </p:sp>
      <p:sp>
        <p:nvSpPr>
          <p:cNvPr id="819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size of the array is specified as a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2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data member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so that it’s accessible to the clients of the class.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so that this data member is constant.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so that the data member is shared by all objects of the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There are variables for which each object of a class does not have a </a:t>
            </a:r>
            <a:r>
              <a:rPr lang="en-US" alt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separate copy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That’s the case with </a:t>
            </a:r>
            <a:r>
              <a:rPr lang="en-US" altLang="en-US" sz="25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 data members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which are also known as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class variables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When objects of a class containing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data members are created, all the objects share one copy of the class’s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data members.</a:t>
            </a:r>
          </a:p>
        </p:txBody>
      </p:sp>
      <p:sp>
        <p:nvSpPr>
          <p:cNvPr id="8499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7.6  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Case Study: Class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GradeBook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Using an Array to Store Grades (cont.)</a:t>
            </a:r>
          </a:p>
        </p:txBody>
      </p:sp>
      <p:sp>
        <p:nvSpPr>
          <p:cNvPr id="829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data member can be accessed within the class definition and the member-function definitions like any other data member.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data member can also be accessed outside of the class,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even when no objects of the class exist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using the class name followed by the binary scope resolution operator (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) and the name of the data member.</a:t>
            </a:r>
          </a:p>
        </p:txBody>
      </p:sp>
      <p:sp>
        <p:nvSpPr>
          <p:cNvPr id="8602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4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013"/>
            <a:ext cx="9144000" cy="5132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84974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7.7  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Sorting and Searching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</a:t>
            </a:r>
          </a:p>
        </p:txBody>
      </p:sp>
      <p:sp>
        <p:nvSpPr>
          <p:cNvPr id="849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this section, we use the built-in C++ Standard Library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function to arrange the elements in an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into ascending order and the built-in </a:t>
            </a:r>
            <a:r>
              <a:rPr lang="en-US" altLang="en-US" sz="25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binary_search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function to determine whether a value is in the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</p:txBody>
      </p:sp>
      <p:sp>
        <p:nvSpPr>
          <p:cNvPr id="901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7.7.1</a:t>
            </a: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Sorting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8601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Sorting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data—placing it into ascending or descending order—is one of the most important computing applications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  <a:endParaRPr lang="en-US" altLang="en-US" sz="25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901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7.7.2</a:t>
            </a: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Searching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8601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Often 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it may be necessary to determine whether an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contains a value that matches a certain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key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value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This is called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searching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901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842083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7.7.2</a:t>
            </a: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Searching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8601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Figure 7.15 begins by creating an unsorted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of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 and displaying the contents of the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Line 21 uses C++ Standard Library function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to sort the elements of the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colors into ascending order. </a:t>
            </a:r>
          </a:p>
          <a:p>
            <a:pPr eaLnBrk="1" hangingPunct="1"/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Lines 25–276 display the contents of the sorted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  <a:endParaRPr lang="en-US" altLang="en-US" sz="25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901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7364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0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857250"/>
            <a:ext cx="860941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81936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7.7  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Sorting and Searching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 (cont.)</a:t>
            </a:r>
          </a:p>
        </p:txBody>
      </p:sp>
      <p:sp>
        <p:nvSpPr>
          <p:cNvPr id="8704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Lines 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30 and 354 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demonstrate use </a:t>
            </a:r>
            <a:r>
              <a:rPr lang="en-US" altLang="en-US" sz="2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binary_search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to determine whether a value is in the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/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sequence of values must be sorted in ascending order first—</a:t>
            </a:r>
            <a:r>
              <a:rPr lang="en-US" altLang="en-US" sz="2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binary_search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does </a:t>
            </a:r>
            <a:r>
              <a:rPr lang="en-US" alt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verify this for you. </a:t>
            </a:r>
          </a:p>
          <a:p>
            <a:pPr eaLnBrk="1" hangingPunct="1"/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function’s first two arguments represent the range of elements to search and the third is the </a:t>
            </a:r>
            <a:r>
              <a:rPr lang="en-US" alt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search key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—the value to locate in the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/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function returns a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indicating whether the value was found. </a:t>
            </a:r>
          </a:p>
        </p:txBody>
      </p:sp>
      <p:sp>
        <p:nvSpPr>
          <p:cNvPr id="901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4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196"/>
            <a:ext cx="9144000" cy="6189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3197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4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256"/>
            <a:ext cx="9143999" cy="6581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66041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7.8  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Multidimensional Arrays</a:t>
            </a:r>
          </a:p>
        </p:txBody>
      </p:sp>
      <p:sp>
        <p:nvSpPr>
          <p:cNvPr id="901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You can use </a:t>
            </a:r>
            <a:r>
              <a:rPr lang="en-US" alt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 with two dimensions (i.e., subscripts) to represent </a:t>
            </a:r>
            <a:r>
              <a:rPr lang="en-US" altLang="en-US" sz="23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tables of values 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consisting of information arranged in </a:t>
            </a:r>
            <a:r>
              <a:rPr lang="en-US" altLang="en-US" sz="23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rows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3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columns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 identify a particular table element, we must specify two subscripts—by convention, the first identifies the element’s </a:t>
            </a:r>
            <a:r>
              <a:rPr lang="en-US" altLang="en-US" sz="23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row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the second identifies the element’s </a:t>
            </a:r>
            <a:r>
              <a:rPr lang="en-US" altLang="en-US" sz="23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column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Often called </a:t>
            </a:r>
            <a:r>
              <a:rPr lang="en-US" altLang="en-US" sz="23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two-dimensional arrays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altLang="en-US" sz="23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2-D arrays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Arrays with two or more dimensions are known as </a:t>
            </a:r>
            <a:r>
              <a:rPr lang="en-US" altLang="en-US" sz="23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multidimensional arrays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Figure 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7.16 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illustrates a two-dimensional array, </a:t>
            </a:r>
            <a:r>
              <a:rPr lang="en-US" alt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array contains three rows and four columns, so it’s said to be a 3-by-4 array.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general, an array with </a:t>
            </a:r>
            <a:r>
              <a:rPr lang="en-US" altLang="en-US" sz="20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m rows and n columns is called an </a:t>
            </a:r>
            <a:r>
              <a:rPr lang="en-US" altLang="en-US" sz="2000" i="1" dirty="0" smtClean="0">
                <a:solidFill>
                  <a:srgbClr val="0000FF"/>
                </a:solidFill>
                <a:latin typeface="Cambria" panose="02040503050406030204" pitchFamily="18" charset="0"/>
              </a:rPr>
              <a:t>m</a:t>
            </a:r>
            <a:r>
              <a:rPr lang="en-US" altLang="en-US" sz="20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-by-</a:t>
            </a:r>
            <a:r>
              <a:rPr lang="en-US" altLang="en-US" sz="2000" i="1" dirty="0" smtClean="0">
                <a:solidFill>
                  <a:srgbClr val="0000FF"/>
                </a:solidFill>
                <a:latin typeface="Cambria" panose="02040503050406030204" pitchFamily="18" charset="0"/>
              </a:rPr>
              <a:t>n </a:t>
            </a:r>
            <a:r>
              <a:rPr lang="en-US" altLang="en-US" sz="20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array</a:t>
            </a:r>
            <a:r>
              <a:rPr lang="en-US" altLang="en-US" sz="20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003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5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2069"/>
            <a:ext cx="9144000" cy="4233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51589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5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41"/>
            <a:ext cx="9144000" cy="3312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35167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7.8  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Multidimensional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 (cont.)</a:t>
            </a:r>
          </a:p>
        </p:txBody>
      </p:sp>
      <p:sp>
        <p:nvSpPr>
          <p:cNvPr id="993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Figure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7.17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demonstrates initializing two-dimensional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 in declarations.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each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the type of its elements is specified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array&lt;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columns&gt;</a:t>
            </a:r>
            <a:endParaRPr 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E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ach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contains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as its elements three-element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 of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values—the constant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columns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has the value 3.</a:t>
            </a:r>
          </a:p>
        </p:txBody>
      </p:sp>
      <p:sp>
        <p:nvSpPr>
          <p:cNvPr id="1003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5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655"/>
            <a:ext cx="9143999" cy="59706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81879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5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577"/>
            <a:ext cx="9144000" cy="5860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54326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7.8  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Multidimensional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 (cont.)</a:t>
            </a:r>
          </a:p>
        </p:txBody>
      </p:sp>
      <p:sp>
        <p:nvSpPr>
          <p:cNvPr id="993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Nested Range-Based 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Statements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 process the elements of a two-dimensional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we use a nested loop in which the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outer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loop iterates through the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rows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the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inner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loop iterates through the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columns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of a given row.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C++11 </a:t>
            </a:r>
            <a:r>
              <a:rPr 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auto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keyword tells the compiler to infer (determine) a variable’s data type based on the variable’s initializer value.</a:t>
            </a:r>
          </a:p>
        </p:txBody>
      </p:sp>
      <p:sp>
        <p:nvSpPr>
          <p:cNvPr id="1003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9144000" cy="4951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08283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7.8  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Multidimensional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 (cont.)</a:t>
            </a:r>
          </a:p>
        </p:txBody>
      </p:sp>
      <p:sp>
        <p:nvSpPr>
          <p:cNvPr id="993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Nested Counter-Controlled 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Statements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We could have implemented the nested loop with counter-controlled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iteration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as follows:</a:t>
            </a:r>
          </a:p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endParaRPr 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row = </a:t>
            </a:r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row &lt; a.size(); ++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row) {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537" indent="0">
              <a:lnSpc>
                <a:spcPct val="80000"/>
              </a:lnSpc>
              <a:buNone/>
              <a:defRPr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column = </a:t>
            </a:r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column &lt;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a[row].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size(); ++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column)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cout &lt;&lt;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a[row][column]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' </a:t>
            </a:r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cout &lt;&lt; endl;</a:t>
            </a:r>
          </a:p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003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7.9  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Case Study: Class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GradeBook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Using a Two-Dimensional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</a:p>
        </p:txBody>
      </p:sp>
      <p:sp>
        <p:nvSpPr>
          <p:cNvPr id="983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most semesters, students take several exams.</a:t>
            </a:r>
          </a:p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Professors are likely to want to analyze grades across the entire semester, both for a single student and for the class as a whole.</a:t>
            </a:r>
          </a:p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Figure 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7.18 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shows the output that summarizes 10 students grades on three exams.</a:t>
            </a:r>
          </a:p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We store the grades as a two-dimensional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 an object of the next version of class </a:t>
            </a:r>
            <a:r>
              <a:rPr lang="en-US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GradeBook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Figures 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7.19–7.20.</a:t>
            </a:r>
            <a:endParaRPr lang="en-US" altLang="en-US" sz="24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Each row of the array represents a single student’s grades for the entire course, and each column represents all the grades the students earned for one particular exam.</a:t>
            </a:r>
          </a:p>
        </p:txBody>
      </p:sp>
      <p:sp>
        <p:nvSpPr>
          <p:cNvPr id="10752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5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882"/>
            <a:ext cx="9144000" cy="6260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19939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5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8788"/>
            <a:ext cx="9144000" cy="3400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65698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5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553"/>
            <a:ext cx="9144000" cy="6225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52914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5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1256"/>
            <a:ext cx="9144000" cy="5355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615400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5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4266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565374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5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1256"/>
            <a:ext cx="9144000" cy="5355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1596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6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1256"/>
            <a:ext cx="9144000" cy="5355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17529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6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8244"/>
            <a:ext cx="9144000" cy="4481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474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0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85" y="857250"/>
            <a:ext cx="7184231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06052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6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979"/>
            <a:ext cx="9144000" cy="49208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249293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6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553"/>
            <a:ext cx="9144000" cy="6225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06335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6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4266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467008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6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344"/>
            <a:ext cx="9144000" cy="60060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48936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6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299"/>
            <a:ext cx="9143999" cy="57861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837456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6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9781"/>
            <a:ext cx="9144000" cy="27384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450112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7.10  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Introduction to C++ Standard Library Class Template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vector</a:t>
            </a:r>
          </a:p>
        </p:txBody>
      </p:sp>
      <p:sp>
        <p:nvSpPr>
          <p:cNvPr id="11469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C++ Standard Library class template </a:t>
            </a:r>
            <a:r>
              <a:rPr lang="en-US" alt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similar to class template </a:t>
            </a:r>
            <a:r>
              <a:rPr lang="en-US" alt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but also supports dynamic resizing.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Except for the features that modify a </a:t>
            </a:r>
            <a:r>
              <a:rPr lang="en-US" alt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the other features shown in Fig. 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7.21 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also work for </a:t>
            </a:r>
            <a:r>
              <a:rPr lang="en-US" alt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Standard class template </a:t>
            </a:r>
            <a:r>
              <a:rPr lang="en-US" alt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defined in header </a:t>
            </a:r>
            <a:r>
              <a:rPr lang="en-US" alt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&lt;vector&gt;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(line 5) and belongs to namespace </a:t>
            </a:r>
            <a:r>
              <a:rPr lang="en-US" alt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</p:txBody>
      </p:sp>
      <p:sp>
        <p:nvSpPr>
          <p:cNvPr id="12288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6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65"/>
            <a:ext cx="9143999" cy="6624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65396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6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1197"/>
            <a:ext cx="9144000" cy="55356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82270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7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65"/>
            <a:ext cx="9143999" cy="6624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2638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cpphtp10_04</Template>
  <TotalTime>1504</TotalTime>
  <Words>2660</Words>
  <Application>Microsoft Office PowerPoint</Application>
  <PresentationFormat>On-screen Show (4:3)</PresentationFormat>
  <Paragraphs>229</Paragraphs>
  <Slides>111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24" baseType="lpstr">
      <vt:lpstr>AGaramond</vt:lpstr>
      <vt:lpstr>Arial</vt:lpstr>
      <vt:lpstr>Calibri</vt:lpstr>
      <vt:lpstr>Cambria</vt:lpstr>
      <vt:lpstr>Consolas</vt:lpstr>
      <vt:lpstr>Goudy Sans Medium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Class Templates array and vector; Catching Exceptions</vt:lpstr>
      <vt:lpstr>PowerPoint Presentation</vt:lpstr>
      <vt:lpstr>PowerPoint Presentation</vt:lpstr>
      <vt:lpstr>PowerPoint Presentation</vt:lpstr>
      <vt:lpstr>7.1  Introduction</vt:lpstr>
      <vt:lpstr>7.2  arrays</vt:lpstr>
      <vt:lpstr>PowerPoint Presentation</vt:lpstr>
      <vt:lpstr>PowerPoint Presentation</vt:lpstr>
      <vt:lpstr>PowerPoint Presentation</vt:lpstr>
      <vt:lpstr>7.3  Declaring arrays</vt:lpstr>
      <vt:lpstr>7.4  Examples Using arrays</vt:lpstr>
      <vt:lpstr>7.4.1 Declaring an array and Using a Loop to Initialize the array’s Elements</vt:lpstr>
      <vt:lpstr>PowerPoint Presentation</vt:lpstr>
      <vt:lpstr>PowerPoint Presentation</vt:lpstr>
      <vt:lpstr>7.4.2 Initializing an array in a Declaration with an Initializer List</vt:lpstr>
      <vt:lpstr>PowerPoint Presentation</vt:lpstr>
      <vt:lpstr>7.4.3 Specifying an array’s Size with a Constant Variable and Setting array Elements with Calculations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7.4.4 Summing the Elements of an array</vt:lpstr>
      <vt:lpstr>PowerPoint Presentation</vt:lpstr>
      <vt:lpstr>7.4.5 Using Bar Charts to Display array Data Graphically</vt:lpstr>
      <vt:lpstr>PowerPoint Presentation</vt:lpstr>
      <vt:lpstr>PowerPoint Presentation</vt:lpstr>
      <vt:lpstr>PowerPoint Presentation</vt:lpstr>
      <vt:lpstr>7.4.6 Using the Elements of an array as Counters</vt:lpstr>
      <vt:lpstr>PowerPoint Presentation</vt:lpstr>
      <vt:lpstr>PowerPoint Presentation</vt:lpstr>
      <vt:lpstr>7.4.7 Using arrays to Summarize Survey Results</vt:lpstr>
      <vt:lpstr>PowerPoint Presentation</vt:lpstr>
      <vt:lpstr>PowerPoint Presentation</vt:lpstr>
      <vt:lpstr>7.4.7 Using arrays to Summarize Survey Results</vt:lpstr>
      <vt:lpstr>PowerPoint Presentation</vt:lpstr>
      <vt:lpstr>PowerPoint Presentation</vt:lpstr>
      <vt:lpstr>7.4.8 Static Local arrays and Automatic Local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7.5  Range-Based for Statement</vt:lpstr>
      <vt:lpstr>PowerPoint Presentation</vt:lpstr>
      <vt:lpstr>PowerPoint Presentation</vt:lpstr>
      <vt:lpstr>PowerPoint Presentation</vt:lpstr>
      <vt:lpstr>7.5  Range-Based for Statement (cont.)</vt:lpstr>
      <vt:lpstr>7.5  Range-Based for Statement (cont.)</vt:lpstr>
      <vt:lpstr>7.5  Range-Based for Statement (cont.)</vt:lpstr>
      <vt:lpstr>7.6  Case Study: Class GradeBook Using an array to Store Grades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7.6  Case Study: Class GradeBook Using an Array to Store Grades (cont.)</vt:lpstr>
      <vt:lpstr>7.6  Case Study: Class GradeBook Using an Array to Store Grades (cont.)</vt:lpstr>
      <vt:lpstr>PowerPoint Presentation</vt:lpstr>
      <vt:lpstr>7.7  Sorting and Searching arrays</vt:lpstr>
      <vt:lpstr>7.7.1  Sorting</vt:lpstr>
      <vt:lpstr>7.7.2  Searching</vt:lpstr>
      <vt:lpstr>7.7.2  Searching</vt:lpstr>
      <vt:lpstr>7.7  Sorting and Searching arrays (cont.)</vt:lpstr>
      <vt:lpstr>PowerPoint Presentation</vt:lpstr>
      <vt:lpstr>PowerPoint Presentation</vt:lpstr>
      <vt:lpstr>7.8  Multidimensional Arrays</vt:lpstr>
      <vt:lpstr>PowerPoint Presentation</vt:lpstr>
      <vt:lpstr>PowerPoint Presentation</vt:lpstr>
      <vt:lpstr>7.8  Multidimensional arrays (cont.)</vt:lpstr>
      <vt:lpstr>PowerPoint Presentation</vt:lpstr>
      <vt:lpstr>PowerPoint Presentation</vt:lpstr>
      <vt:lpstr>7.8  Multidimensional arrays (cont.)</vt:lpstr>
      <vt:lpstr>7.8  Multidimensional arrays (cont.)</vt:lpstr>
      <vt:lpstr>7.9  Case Study: Class GradeBook Using a Two-Dimensional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7.10  Introduction to C++ Standard Library Class Template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7.10  Introduction to C++ Standard Library Class Template vector (cont.)</vt:lpstr>
      <vt:lpstr>7.10  Introduction to C++ Standard Library Class Template vector (cont.)</vt:lpstr>
      <vt:lpstr>7.10  Introduction to C++ Standard Library Class Template vector (cont.)</vt:lpstr>
      <vt:lpstr>7.10  Introduction to C++ Standard Library Class Template vector (cont.)</vt:lpstr>
      <vt:lpstr>7.10  Introduction to C++ Standard Library Class Template vector (cont.)</vt:lpstr>
      <vt:lpstr>PowerPoint Presentation</vt:lpstr>
      <vt:lpstr>7.10  Introduction to C++ Standard Library Class Template vector (cont.)</vt:lpstr>
      <vt:lpstr>7.10  Introduction to C++ Standard Library Class Template vector (cont.)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Vectors</dc:title>
  <dc:creator>Windows User</dc:creator>
  <cp:lastModifiedBy>Paul</cp:lastModifiedBy>
  <cp:revision>47</cp:revision>
  <dcterms:created xsi:type="dcterms:W3CDTF">2009-09-14T16:00:56Z</dcterms:created>
  <dcterms:modified xsi:type="dcterms:W3CDTF">2016-06-24T18:19:25Z</dcterms:modified>
</cp:coreProperties>
</file>