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530" r:id="rId3"/>
    <p:sldId id="531" r:id="rId4"/>
    <p:sldId id="532" r:id="rId5"/>
    <p:sldId id="257" r:id="rId6"/>
    <p:sldId id="533" r:id="rId7"/>
    <p:sldId id="258" r:id="rId8"/>
    <p:sldId id="534" r:id="rId9"/>
    <p:sldId id="259" r:id="rId10"/>
    <p:sldId id="535" r:id="rId11"/>
    <p:sldId id="536" r:id="rId12"/>
    <p:sldId id="260" r:id="rId13"/>
    <p:sldId id="537" r:id="rId14"/>
    <p:sldId id="449" r:id="rId15"/>
    <p:sldId id="261" r:id="rId16"/>
    <p:sldId id="538" r:id="rId17"/>
    <p:sldId id="539" r:id="rId18"/>
    <p:sldId id="262" r:id="rId19"/>
    <p:sldId id="540" r:id="rId20"/>
    <p:sldId id="450" r:id="rId21"/>
    <p:sldId id="541" r:id="rId22"/>
    <p:sldId id="542" r:id="rId23"/>
    <p:sldId id="263" r:id="rId24"/>
    <p:sldId id="543" r:id="rId25"/>
    <p:sldId id="544" r:id="rId26"/>
    <p:sldId id="451" r:id="rId27"/>
    <p:sldId id="545" r:id="rId28"/>
    <p:sldId id="264" r:id="rId29"/>
    <p:sldId id="587" r:id="rId30"/>
    <p:sldId id="265" r:id="rId31"/>
    <p:sldId id="546" r:id="rId32"/>
    <p:sldId id="266" r:id="rId33"/>
    <p:sldId id="547" r:id="rId34"/>
    <p:sldId id="452" r:id="rId35"/>
    <p:sldId id="453" r:id="rId36"/>
    <p:sldId id="548" r:id="rId37"/>
    <p:sldId id="549" r:id="rId38"/>
    <p:sldId id="550" r:id="rId39"/>
    <p:sldId id="551" r:id="rId40"/>
    <p:sldId id="552" r:id="rId41"/>
    <p:sldId id="553" r:id="rId42"/>
    <p:sldId id="267" r:id="rId43"/>
    <p:sldId id="554" r:id="rId44"/>
    <p:sldId id="456" r:id="rId45"/>
    <p:sldId id="457" r:id="rId46"/>
    <p:sldId id="555" r:id="rId47"/>
    <p:sldId id="458" r:id="rId48"/>
    <p:sldId id="556" r:id="rId49"/>
    <p:sldId id="455" r:id="rId50"/>
    <p:sldId id="459" r:id="rId51"/>
    <p:sldId id="557" r:id="rId52"/>
    <p:sldId id="460" r:id="rId53"/>
    <p:sldId id="461" r:id="rId54"/>
    <p:sldId id="462" r:id="rId55"/>
    <p:sldId id="463" r:id="rId56"/>
    <p:sldId id="464" r:id="rId57"/>
    <p:sldId id="268" r:id="rId58"/>
    <p:sldId id="558" r:id="rId59"/>
    <p:sldId id="559" r:id="rId60"/>
    <p:sldId id="269" r:id="rId61"/>
    <p:sldId id="270" r:id="rId62"/>
    <p:sldId id="271" r:id="rId63"/>
    <p:sldId id="560" r:id="rId64"/>
    <p:sldId id="561" r:id="rId65"/>
    <p:sldId id="562" r:id="rId66"/>
    <p:sldId id="563" r:id="rId67"/>
    <p:sldId id="272" r:id="rId68"/>
    <p:sldId id="564" r:id="rId69"/>
    <p:sldId id="273" r:id="rId70"/>
    <p:sldId id="565" r:id="rId71"/>
    <p:sldId id="276" r:id="rId72"/>
    <p:sldId id="566" r:id="rId73"/>
    <p:sldId id="567" r:id="rId74"/>
    <p:sldId id="568" r:id="rId75"/>
    <p:sldId id="277" r:id="rId76"/>
    <p:sldId id="278" r:id="rId77"/>
    <p:sldId id="569" r:id="rId78"/>
    <p:sldId id="570" r:id="rId79"/>
    <p:sldId id="571" r:id="rId80"/>
    <p:sldId id="572" r:id="rId81"/>
    <p:sldId id="279" r:id="rId82"/>
    <p:sldId id="280" r:id="rId83"/>
    <p:sldId id="573" r:id="rId84"/>
    <p:sldId id="465" r:id="rId85"/>
    <p:sldId id="574" r:id="rId86"/>
    <p:sldId id="282" r:id="rId87"/>
    <p:sldId id="466" r:id="rId88"/>
    <p:sldId id="575" r:id="rId89"/>
    <p:sldId id="576" r:id="rId90"/>
    <p:sldId id="283" r:id="rId91"/>
    <p:sldId id="577" r:id="rId92"/>
    <p:sldId id="284" r:id="rId93"/>
    <p:sldId id="578" r:id="rId94"/>
    <p:sldId id="285" r:id="rId95"/>
    <p:sldId id="579" r:id="rId96"/>
    <p:sldId id="286" r:id="rId97"/>
    <p:sldId id="287" r:id="rId98"/>
    <p:sldId id="467" r:id="rId99"/>
    <p:sldId id="288" r:id="rId100"/>
    <p:sldId id="289" r:id="rId101"/>
    <p:sldId id="468" r:id="rId102"/>
    <p:sldId id="290" r:id="rId103"/>
    <p:sldId id="580" r:id="rId104"/>
    <p:sldId id="291" r:id="rId105"/>
    <p:sldId id="581" r:id="rId106"/>
    <p:sldId id="582" r:id="rId107"/>
    <p:sldId id="583" r:id="rId108"/>
    <p:sldId id="292" r:id="rId109"/>
    <p:sldId id="293" r:id="rId110"/>
    <p:sldId id="469" r:id="rId111"/>
    <p:sldId id="588" r:id="rId112"/>
    <p:sldId id="294" r:id="rId113"/>
    <p:sldId id="470" r:id="rId114"/>
    <p:sldId id="584" r:id="rId115"/>
    <p:sldId id="585" r:id="rId116"/>
    <p:sldId id="586" r:id="rId117"/>
    <p:sldId id="295" r:id="rId118"/>
    <p:sldId id="471" r:id="rId119"/>
    <p:sldId id="296" r:id="rId120"/>
    <p:sldId id="297" r:id="rId121"/>
    <p:sldId id="589" r:id="rId122"/>
    <p:sldId id="590" r:id="rId1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128" autoAdjust="0"/>
    <p:restoredTop sz="94688" autoAdjust="0"/>
  </p:normalViewPr>
  <p:slideViewPr>
    <p:cSldViewPr>
      <p:cViewPr varScale="1">
        <p:scale>
          <a:sx n="83" d="100"/>
          <a:sy n="83" d="100"/>
        </p:scale>
        <p:origin x="90" y="1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3A22326-8839-4605-B942-46962A0FEACD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6/24/2016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099E2-9775-420C-A067-A5DFA85C6603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2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E6CE68-EB4D-4143-BF1C-3CEE6E87E450}" type="datetimeFigureOut">
              <a:rPr lang="en-US"/>
              <a:pPr>
                <a:defRPr/>
              </a:pPr>
              <a:t>6/24/2016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E3AFF98-033A-4CF3-885F-5D750793F76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5700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38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655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733BC2-6D4A-477B-90F1-B35B6625A6FE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50BC6D-7151-4098-9751-02A9BDB8924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82B3-3B99-4D2D-AE5D-DD5965F44CA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E638E-9BE4-45A7-81E5-663BC4374D0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32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56E-FF3C-4183-98BE-399A239C5FDE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7E73-E2D2-4AD6-9863-65DB56E706E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79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CEEEC-E8B2-4DA1-9A4F-9DF71DA83D40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BE319-2FB3-4963-8687-646B4F75ED3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9025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97FAFEE-8D2F-4210-87D8-FC6665657C36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F5401-07B8-498A-8902-9481E7B564C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5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070A5321-4181-4216-AD9B-4AF71D8675CF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92B6-1D4C-44D7-871E-B01A8231DC3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0714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4CAB88D-68A8-4763-80F5-DFDE27CF1DF8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96473-6CA9-4EC9-AB74-435D4A5B920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05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A5BA6962-C0CE-4569-AF9C-FABBCE42495F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8506-1E89-4721-9766-C217C26ED9E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417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5D8CD72-5AE1-48EA-9ED0-7946402CB94D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98B47-18E6-4E0C-ACFA-03A217FFACB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882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B35C9-B9AC-438C-B263-B0BB0F8E78D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53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A999C2B-350B-4509-B0BF-DBDBA027A935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7FA86-A1D9-427C-B87C-58C056865A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9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A89DF2B-1961-4460-876E-4517D321EF82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8535F-0E36-4316-A496-194D1A1F1E1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650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C40E429-71B0-43C8-8CAE-6B4915EEDF58}" type="datetime1">
              <a:rPr lang="en-US" smtClean="0"/>
              <a:t>6/24/2016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CF354F89-A572-4110-B4FB-4A6031F50B4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03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Pointers</a:t>
            </a:r>
            <a:endParaRPr lang="en-US" dirty="0" smtClean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 smtClean="0"/>
              <a:t>Chapter 8 of C</a:t>
            </a:r>
            <a:r>
              <a:rPr lang="en-US" altLang="en-US" dirty="0" smtClean="0"/>
              <a:t>++ How to Program, </a:t>
            </a:r>
            <a:r>
              <a:rPr lang="en-US" altLang="en-US" dirty="0" smtClean="0"/>
              <a:t>10/e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838"/>
            <a:ext cx="914400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61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 (cont.)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105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Just as the built-in array element can be referenced with a pointer expression, the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be written with the pointer expression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8.9.2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Pointer/Offset Notation with the Built-In Array’s Name as the Pointer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array name can be treated as a pointer and used in pointer arithmetic.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the expression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*(b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also refers to the element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b[3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].</a:t>
            </a:r>
            <a:endParaRPr 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general, all subscripted built-in array expressions can be written with a pointer and an offset.</a:t>
            </a:r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8.9.3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Pointer/Subscript Notation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be subscripted exactly as built-in arrays can.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the expression</a:t>
            </a:r>
          </a:p>
          <a:p>
            <a:pPr lvl="2" eaLnBrk="1" hangingPunct="1"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refers 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b[1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];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expression uses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pointer/subscript notation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3156"/>
            <a:ext cx="9144000" cy="20716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2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8.9.4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Demonstrating the Relationship Between Pointers and Built-In Arrays</a:t>
            </a:r>
          </a:p>
        </p:txBody>
      </p:sp>
      <p:sp>
        <p:nvSpPr>
          <p:cNvPr id="1064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 8.17 uses the four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notations we just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discussed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array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subscript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notation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pointer/offset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notation with the built-in array’s name as a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subscript notation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pointer/offset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notation with a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accomplish the same task, namely displaying the four elements of the built-in array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named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116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44000" cy="6409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436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8"/>
            <a:ext cx="9144000" cy="4885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012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25"/>
            <a:ext cx="9143999" cy="6667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655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</a:t>
            </a:r>
          </a:p>
        </p:txBody>
      </p:sp>
      <p:sp>
        <p:nvSpPr>
          <p:cNvPr id="1198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section introduces C-style, pointer-based strings, which we’ll simply call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 strings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C++’s </a:t>
            </a:r>
            <a:r>
              <a:rPr lang="en-US" alt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class is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preferred</a:t>
            </a:r>
          </a:p>
          <a:p>
            <a:pPr lvl="1"/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eliminates many of the security problems that can be caused by manipulating C strings.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cover C strings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deeper understanding of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arrays, and because there are some cases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which C string processing is required.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Also, if you work with legacy C and C++ programs, you’re likely to encounter pointer-based strings.</a:t>
            </a:r>
          </a:p>
        </p:txBody>
      </p:sp>
      <p:sp>
        <p:nvSpPr>
          <p:cNvPr id="1126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Characters and Character Constants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Characters are the fundamental building blocks of C++ source programs.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Character constant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integer value represented as a character in single quotes.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a character constant is the integer value of the character in the machine’s character set.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629"/>
            <a:ext cx="9144000" cy="29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21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32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Strings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string is a series of characters treated as a single unit.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May include letters, digits and various </a:t>
            </a:r>
            <a:r>
              <a:rPr 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special characters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such as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 literals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or </a:t>
            </a:r>
            <a:r>
              <a:rPr 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 constants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in C++ are written in double quotation 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marks</a:t>
            </a:r>
            <a:endParaRPr lang="en-US" sz="32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32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Pointer-Based </a:t>
            </a:r>
            <a:r>
              <a:rPr lang="en-US" sz="32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Strings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pointer-based string is a built-in array of characters ending with a </a:t>
            </a:r>
            <a:r>
              <a:rPr 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null character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'\0'</a:t>
            </a:r>
            <a:r>
              <a:rPr lang="en-US" sz="3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string is accessed via a pointer to its first character.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 string literal is the length of the string including the terminating null character.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32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180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26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28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String Literals as Initializers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string literal may be used as an initializer in the declaration of either a built-in array of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or a variable of type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char*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sz="28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String literals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exist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the duration of the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program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may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 </a:t>
            </a:r>
            <a:r>
              <a:rPr lang="en-US" sz="2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shared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if the same string literal is referenced from multiple locations in a program.</a:t>
            </a:r>
          </a:p>
        </p:txBody>
      </p:sp>
      <p:sp>
        <p:nvSpPr>
          <p:cNvPr id="1177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26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Character Constants as Initializers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declaring a built-in array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to contain a string, the built-in array must be large enough to store the string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its terminating null character.</a:t>
            </a:r>
          </a:p>
        </p:txBody>
      </p:sp>
      <p:sp>
        <p:nvSpPr>
          <p:cNvPr id="1177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560"/>
            <a:ext cx="9144000" cy="2477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180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681"/>
            <a:ext cx="9144000" cy="205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240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669"/>
            <a:ext cx="9144000" cy="453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55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Accessing Characters in a C String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Because a C string is a built-in array of characters, we can access individual characters in a string directly with array subscript notation.</a:t>
            </a:r>
          </a:p>
        </p:txBody>
      </p:sp>
      <p:sp>
        <p:nvSpPr>
          <p:cNvPr id="1198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Reading Strings into 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Arrays 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of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with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string can be read into a built-in array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using stream extraction with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stream manipulator can be used to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ensure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that the string read into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does not exceed the size of the built-in 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Applies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next value being input.</a:t>
            </a:r>
          </a:p>
        </p:txBody>
      </p:sp>
      <p:sp>
        <p:nvSpPr>
          <p:cNvPr id="1198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4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5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Reading Lines of Text into </a:t>
            </a:r>
            <a:r>
              <a:rPr lang="en-US" sz="25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</a:t>
            </a:r>
            <a:r>
              <a:rPr lang="en-US" sz="25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Arrays </a:t>
            </a:r>
            <a:r>
              <a:rPr lang="en-US" sz="25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of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 </a:t>
            </a:r>
            <a:r>
              <a:rPr lang="en-US" sz="25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cin.getline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some cases, it’s desirable to input an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entire line of text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into a built-in array of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this purpose, the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 provides the member function </a:t>
            </a:r>
            <a:r>
              <a:rPr 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getline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takes three arguments—a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array of </a:t>
            </a:r>
            <a:r>
              <a:rPr lang="en-US" sz="25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which the line of text will be stored, a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length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delimiter character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 stops reading characters when the delimiter character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encountered, when the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end-of-file indicator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entered or when the number of characters read so far is one less than the length specified in the second argument.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third argument to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cin.getline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has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'\n'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 a default value.</a:t>
            </a:r>
          </a:p>
        </p:txBody>
      </p:sp>
      <p:sp>
        <p:nvSpPr>
          <p:cNvPr id="1208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8.2.2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Initializing Pointers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should be initialized to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(new in C++11) or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a memory either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they’re declared or in an assignment.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pointer with the value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“points to nothing” and is known as a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null pointer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From this point forward, when we refer to a “null pointer” we mean a pointer with the value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5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Displaying C Strings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built-in array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representing a null-terminated string can be output with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characters are output until a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terminating null character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encountered; the null character is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displayed.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assume that built-in arrays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should be processed as strings terminated by null characters;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do not provide similar input and output processing capabilities for other built-in array types.</a:t>
            </a: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Pointer-Based Strings (cont.)</a:t>
            </a:r>
          </a:p>
        </p:txBody>
      </p:sp>
      <p:sp>
        <p:nvSpPr>
          <p:cNvPr id="115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Displaying C Strings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built-in array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representing a null-terminated string can be output with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characters are output until a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terminating null character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encountered; the null character is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displayed.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assume that built-in arrays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should be processed as strings terminated by null characters;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do not provide similar input and output processing capabilities for other built-in array types.</a:t>
            </a: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31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8.11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Note About Smart Pointers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157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Later in the book, we introduce dynamic memory management with pointers, which allows you at execution time to create and destroy objects as needed.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Improperly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managing this process is a source of subtle errors.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We’ll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discuss “smart pointers,” which help you avoid dynamic memory management errors by providing additional functionality beyond that of built-in pointers.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966"/>
            <a:ext cx="9144000" cy="20728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8.2.3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Null Pointers Prior to C++11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earlier versions of C++, the value specified for a null pointer was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defined in several standard library headers to represent the value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Initializing a pointer to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equivalent to initializing a pointer to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but prior to C++11,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was used by convention. </a:t>
            </a:r>
          </a:p>
          <a:p>
            <a:pPr eaLnBrk="1" hangingPunct="1"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value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the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integer value that can be assigned directly to a pointer variable without first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casting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integer to a pointer type. 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8.3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 Operators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7" indent="0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unary operators &amp; and * are used to create pointer values and “dereference” pointers, respectively.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8.3.1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Address (&amp;)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Operator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address operator 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unary operator that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obtains the memory address of its operand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Assuming the declarations</a:t>
            </a:r>
          </a:p>
          <a:p>
            <a:pPr marL="392113" lvl="1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s-E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y{</a:t>
            </a:r>
            <a:r>
              <a:rPr lang="es-ES" sz="20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declare variable y</a:t>
            </a:r>
            <a:b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s-E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s-E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E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declare pointer variable yPtr</a:t>
            </a:r>
            <a:endParaRPr lang="es-ES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	the statement</a:t>
            </a:r>
          </a:p>
          <a:p>
            <a:pPr marL="392113" lvl="1" indent="0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&amp;y;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assign address of y to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yPtr</a:t>
            </a:r>
            <a:endParaRPr lang="es-E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	assigns the address of the variable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pointer variable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8.2 shows a representation of memory after the preceding assignment.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0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666"/>
            <a:ext cx="9144000" cy="2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5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Address (&amp;) Operator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8.3 shows another pointer representation in memory with integer variable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stored at memory location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600000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pointer variable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yPtr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stored at location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500000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operand of the address operator must be an </a:t>
            </a:r>
            <a:r>
              <a:rPr lang="en-US" altLang="en-US" sz="25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—the address operator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applied to constants or to expressions that result in temporary values (like the results of calculations).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332"/>
            <a:ext cx="9144000" cy="23181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9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4" y="857250"/>
            <a:ext cx="75699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8.3.2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Indirection (*) Operator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</a:t>
            </a:r>
            <a:r>
              <a:rPr 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unary </a:t>
            </a:r>
            <a:r>
              <a:rPr 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operator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—commonly referred to as the </a:t>
            </a:r>
            <a:r>
              <a:rPr 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indirection operator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dereferencing operator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returns an lvalue representing the object to which its pointer operand points.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Called </a:t>
            </a:r>
            <a:r>
              <a:rPr 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dereferencing a pointer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dereferenced pointer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may also be used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an </a:t>
            </a:r>
            <a:r>
              <a:rPr lang="en-US" sz="25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on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left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side of an assignment.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366"/>
            <a:ext cx="9144000" cy="32932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750"/>
            <a:ext cx="9144000" cy="24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5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8.3.3  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the Address (&amp;) and Indirection (*) Operators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program in Fig. 8.4 demonstrates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pointer operators. 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560"/>
            <a:ext cx="9144000" cy="2477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0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175"/>
            <a:ext cx="9143999" cy="58844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21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8.3.3  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the Address (&amp;) and Indirection (*) Operators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Precedence and Associativity of the Operators Discussed So Far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8.5 lists the precedence and associativity of the operators introduced to this point.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address 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and dereferencing operator 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are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unary operators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 the fourth level.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739"/>
            <a:ext cx="9144000" cy="63213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There are three ways in C++ to pass arguments to a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function</a:t>
            </a:r>
          </a:p>
          <a:p>
            <a:pPr lvl="1"/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pass-by-value</a:t>
            </a:r>
          </a:p>
          <a:p>
            <a:pPr lvl="1"/>
            <a:r>
              <a:rPr lang="en-US" altLang="en-US" sz="2100" dirty="0" smtClean="0">
                <a:latin typeface="Cambria" panose="02040503050406030204" pitchFamily="18" charset="0"/>
              </a:rPr>
              <a:t>pass-by-reference </a:t>
            </a:r>
            <a:r>
              <a:rPr lang="en-US" altLang="en-US" sz="2100" dirty="0" smtClean="0">
                <a:latin typeface="Cambria" panose="02040503050406030204" pitchFamily="18" charset="0"/>
              </a:rPr>
              <a:t>with reference arguments </a:t>
            </a:r>
            <a:endParaRPr lang="en-US" altLang="en-US" sz="21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pass-by-reference </a:t>
            </a:r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with pointer arguments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Here, we explain pass-by-reference with pointer arguments.</a:t>
            </a:r>
          </a:p>
          <a:p>
            <a:pPr eaLnBrk="1" hangingPunct="1"/>
            <a:endParaRPr lang="en-US" alt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be used to modify one or more variables in the caller or to pass pointers to large data objects to avoid the overhead of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copying the objects.</a:t>
            </a: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can use pointers and the indirection operator (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to accomplish pass-by-reference.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calling a function with an argument that should be modified, the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address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the argument is passed.</a:t>
            </a:r>
          </a:p>
          <a:p>
            <a:pPr eaLnBrk="1" hangingPunct="1"/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219"/>
            <a:ext cx="9143999" cy="5516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Example of Pass-By-Value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8.6 passes variable number by value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cubeByValue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which cubes its argument and passes the new value result back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using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statement. 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calling function has the opportunity to examine the function call’s result before modifying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any variable’s values. 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380"/>
            <a:ext cx="9144000" cy="63620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72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Example of Pass-By-Reference with Pointers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8.7 passes the variable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function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cubeByReference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using pass-by-reference with a pointer argument—the address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passed to the function.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 uses the dereferenced pointer to cube the value to which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points.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directly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changes the value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47"/>
            <a:ext cx="9144000" cy="65771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77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Insight: All Arguments Are Passed By Value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Passing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variable by reference with a pointer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does not actually pass anything by reference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—a pointer to that variable is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passed by value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is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copied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into the function’s corresponding pointer parameter.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called function can then access that variable in the caller simply by dereferencing the pointer, thus accomplishing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pass-by-reference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Pass-by-Reference with Pointers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Graphical Analysis of Pass-By-Value and Pass-By-Reference</a:t>
            </a:r>
            <a:endParaRPr lang="en-US" b="1" i="1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Figures 8.8–8.9 analyze graphically the execution of the programs in Fig. 8.6 and Fig. 8.7, respectively.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the diagrams, the values in blue rectangles above a given expression or variable represent the value of that expression or variable.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diagram’s right column shows functions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cubeByValue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(Fig. 8.6)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cubeByReference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(Fig. 8.7)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when they’re executing. 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96"/>
            <a:ext cx="9144000" cy="60070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71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771"/>
            <a:ext cx="9144000" cy="60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89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675"/>
            <a:ext cx="91440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44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699"/>
            <a:ext cx="9144000" cy="60613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5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046"/>
            <a:ext cx="9144000" cy="60446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4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98"/>
            <a:ext cx="9144000" cy="59661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20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13"/>
            <a:ext cx="91440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3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Built-In Arrays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Here we present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arrays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are also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fixed-size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structures.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1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and Accessing a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Array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specify the type of the elements and the number of elements required by a built-in array, use a declaration of the form: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 </a:t>
            </a:r>
            <a:r>
              <a:rPr lang="en-US" sz="18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arrayName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sz="1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]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compiler reserves the appropriate amount of memory.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 be an integer constant greater than zero.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reserve 12 elements for built-in array of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named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use the declaration </a:t>
            </a:r>
            <a:endParaRPr 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c[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with array objects, you use the subscript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operator to access the individual elements of a built-in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array.</a:t>
            </a: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8.5.2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Built-In Arrays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initialize the elements of a built-in array using an initializer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list as in </a:t>
            </a:r>
            <a:endParaRPr 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n[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]{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40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creates a built-in array of five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and initializes them to the values in the initializer list.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you provide fewer initializers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number of elements, the remaining elements are value initialized—fundamental numeric types are set to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are set to false, pointers are set to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class objects are initialized by their default constructors.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you provide too many initializers a compilation error occurs.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Initializing Built-In Arrays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a built-in array’s size is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omitted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from a declaration with an initializer list, the compiler sizes the built-in array to the number of elements in the initializer list.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40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creates a five-element array.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28944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5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8.5.3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Passing Built-In Arrays to Functions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value of a built-in array’s name is implicitly convertible to the address of the built-in array’s first element.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implicitly convertible to &amp;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arrayName[0]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don’t need to take the address (&amp;) of a built-in array to pass it to a function—you simply pass the built-in array’s name.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built-in arrays, the called function can modify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all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elements of a built-in array in the caller—unless the function precedes the corresponding built-in array parameter with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indicate that the elements should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modified.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244"/>
            <a:ext cx="9144000" cy="3719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83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8.5.4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Built-In Array Parameters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declare a built-in array parameter in a function header, as follows: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sumElements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values[], 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size_t </a:t>
            </a:r>
            <a:b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numberOfElements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which indicates that the function’s first argument should be a one-dimensional built-in array of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that should not be modified by the function.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preceding header can also be written as: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sumElements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values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size_t </a:t>
            </a:r>
            <a:b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numberOfElements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8.1  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are one of the most powerful, yet challenging to use, C++ capabilities.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We’ll discuss when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it’s appropriate to use pointers, and show how to use them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correctly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responsibly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also enable pass-by-reference and can be used to create and manipulate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pointer-based dynamic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structures.</a:t>
            </a:r>
          </a:p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also show the intimate relationship among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arrays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pointers. </a:t>
            </a:r>
          </a:p>
          <a:p>
            <a:pPr eaLnBrk="1" hangingPunct="1"/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new software development projects, you should favor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objects to built-in arrays.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Built-In Array Parameters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compiler does not differentiate between a function that receives a pointer and a function that receives a built-in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 must “know” when it’s receiving a built-in array or simply a single variable that’s being passed by reference.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the compiler encounters a function parameter for a one-dimensional built-in array of the form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values[]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compiler converts the parameter to the pointer notation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*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These forms of declaring a one-dimensional built-in array parameter are interchangeable.</a:t>
            </a: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298"/>
            <a:ext cx="9144000" cy="210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47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8.5.5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C++11: Standard Library Functions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Section 7.7, we showed how to sort an array object with the C++ Standard Library function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sorted an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 called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 follows: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sort contents of colors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colors.begin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colors.end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class’s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functions specified that the entire array should be sorted.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C++11: Standard Library Functions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end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(and many other C++ Standard Library functions) can also be applied to built-in arrays.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to sort the built-in array 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shown earlier in this section, you can write: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sort contents of built-in array n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sort(begin(n), end(n));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2437" indent="-342900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C++11’s new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begin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 functions (from header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&lt;iterator&gt;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) each receive a built-in array as an argument and return a pointer that can be used to represent ranges of elements to process in C++ Standard Library functions like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sort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8.5.6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Built-In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Array Limitations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arrays have several limitations: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 be compared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using the relational and equality operators—you must use a loop to compare two built-in arrays element by element.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 be assigned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one another.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don’t know their own size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—a function that processes a built-in array typically receives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both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built-in array’s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its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size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 arguments.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don’t provide automatic bounds checking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—you must ensure that array-access expressions use subscripts that are within the built-in array’s bounds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8.5.7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Built-In Arrays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Sometimes Are Required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There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are cases in which built-in arrays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used, such as processing a program’s 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command-line arguments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supply command-line arguments to a program by placing them after the program’s name when executing it from the command line. Such arguments typically pass options to a program.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Built-In Arrays Sometimes Are Required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 a Windows computer, the command </a:t>
            </a:r>
          </a:p>
          <a:p>
            <a:pPr marL="603250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dir /p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uses the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/p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argument to list the contents of the current directory, pausing after each screen of information.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 Linux or OS X, the following command uses the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-la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argument to list the contents of the current directory with details about each file and directory:   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ls -la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with Pointers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Many possibilities exist for using (or not using)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 function parameters.</a:t>
            </a:r>
          </a:p>
          <a:p>
            <a:pPr eaLnBrk="1" hangingPunct="1"/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Principle of least privilege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Always give a function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enough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access to the data in its parameters to accomplish its specified task,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but no more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4329"/>
            <a:ext cx="9144000" cy="23681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0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606"/>
            <a:ext cx="9144000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4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607"/>
            <a:ext cx="9144000" cy="24895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12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with Pointers (cont.)</a:t>
            </a:r>
          </a:p>
        </p:txBody>
      </p:sp>
      <p:sp>
        <p:nvSpPr>
          <p:cNvPr id="675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There are four ways to pass a pointer to a function</a:t>
            </a:r>
          </a:p>
          <a:p>
            <a:pPr lvl="1" eaLnBrk="1" hangingPunct="1"/>
            <a:r>
              <a:rPr lang="fr-FR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fr-FR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pointer to </a:t>
            </a:r>
            <a:r>
              <a:rPr lang="fr-FR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pointer to constant data (Fig. 8.10)</a:t>
            </a:r>
          </a:p>
          <a:p>
            <a:pPr lvl="1" eaLnBrk="1" hangingPunct="1"/>
            <a:r>
              <a:rPr lang="fr-FR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constant pointer to </a:t>
            </a:r>
            <a:r>
              <a:rPr lang="fr-FR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data (Fig. 8.11)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constant pointer to constant data (Fig. 8.12)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combination provides a different level of access privilege.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8.6.1  </a:t>
            </a:r>
            <a:r>
              <a:rPr lang="fr-FR" dirty="0">
                <a:solidFill>
                  <a:srgbClr val="3380E6"/>
                </a:solidFill>
                <a:latin typeface="Calibri" panose="020F0502020204030204" pitchFamily="34" charset="0"/>
              </a:rPr>
              <a:t>Nonconstant Pointer to Nonconstant Data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highest access is granted by a </a:t>
            </a:r>
            <a:r>
              <a:rPr lang="en-US" altLang="en-US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pointer to </a:t>
            </a:r>
            <a:r>
              <a:rPr lang="en-US" altLang="en-US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data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can be modified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through the dereferenced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can be modified to point to other data.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Such a pointer’s declaration (e.g.,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*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does not include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8.6.2  </a:t>
            </a:r>
            <a:r>
              <a:rPr lang="fr-FR" dirty="0">
                <a:solidFill>
                  <a:srgbClr val="3380E6"/>
                </a:solidFill>
                <a:latin typeface="Calibri" panose="020F0502020204030204" pitchFamily="34" charset="0"/>
              </a:rPr>
              <a:t>Nonconstant Pointer to Constant Data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en-US" sz="2400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fr-FR" alt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fr-FR" alt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 to constant data</a:t>
            </a:r>
            <a:r>
              <a:rPr lang="fr-FR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pointer that can be modified to point to any 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item 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of the appropriate 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 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to which it points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modified through that 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</a:t>
            </a:r>
            <a:endParaRPr lang="en-US" alt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Sample declaration:</a:t>
            </a:r>
          </a:p>
          <a:p>
            <a:pPr marL="630238" lvl="2" indent="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Garamond" pitchFamily="50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 smtClean="0">
                <a:solidFill>
                  <a:srgbClr val="000000"/>
                </a:solidFill>
                <a:latin typeface="AGaramond" pitchFamily="50" charset="0"/>
              </a:rPr>
              <a:t>* 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 from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right to left 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“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pointer to an integer constant” or more precisely, “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non-constant pointer to an integer constant.”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8.10 demonstrates GNU C++’s compilation error message produced when attempting to compile a function that receives a </a:t>
            </a:r>
            <a:r>
              <a:rPr lang="en-US" altLang="en-US" sz="2400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pointer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constant data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then tries to use that pointer to modify the data.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975"/>
            <a:ext cx="9144000" cy="6068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024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413"/>
            <a:ext cx="9144000" cy="33039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17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185"/>
            <a:ext cx="9144000" cy="23836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17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031"/>
            <a:ext cx="9144000" cy="33099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8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8.6.3  </a:t>
            </a:r>
            <a:r>
              <a:rPr lang="fr-FR" dirty="0">
                <a:solidFill>
                  <a:srgbClr val="3380E6"/>
                </a:solidFill>
                <a:latin typeface="Calibri" panose="020F0502020204030204" pitchFamily="34" charset="0"/>
              </a:rPr>
              <a:t>Constant Pointer to Nonconstant Data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Constant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 to </a:t>
            </a:r>
            <a:r>
              <a:rPr lang="en-US" altLang="en-US" dirty="0" err="1" smtClean="0">
                <a:solidFill>
                  <a:srgbClr val="0000FF"/>
                </a:solidFill>
                <a:latin typeface="Cambria" panose="02040503050406030204" pitchFamily="18" charset="0"/>
              </a:rPr>
              <a:t>nonconstant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data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always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points to the same memory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location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at that location can be modified through the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that are declared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 be initialized when they’re declared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 pointer is a function parameter, it’s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initialized with a pointer that’s passed to the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8.11 attempts to modify a constant pointer. 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857250"/>
            <a:ext cx="90237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52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8.6.4  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Constant Pointer to Constant Data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778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3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minimum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access privilege is granted by a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constant pointer to constant data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Such a pointer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always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points to the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memory 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 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at that location </a:t>
            </a:r>
            <a:r>
              <a:rPr lang="en-US" altLang="en-US" sz="20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modified via the pointer.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is how a built-in array should be passed to a function that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 reads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from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built-in array, using array subscript notation, and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does not modify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built-in array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* 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endParaRPr lang="en-US" altLang="en-US" sz="23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9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 </a:t>
            </a:r>
            <a:r>
              <a:rPr lang="en-US" altLang="en-US" sz="19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from </a:t>
            </a:r>
            <a:r>
              <a:rPr lang="en-US" altLang="en-US" sz="19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right to left </a:t>
            </a:r>
            <a:r>
              <a:rPr lang="en-US" altLang="en-US" sz="19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“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en-US" sz="19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</a:t>
            </a:r>
            <a:r>
              <a:rPr lang="en-US" altLang="en-US" sz="19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constant pointer to an integer constant</a:t>
            </a:r>
            <a:r>
              <a:rPr lang="en-US" altLang="en-US" sz="19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.”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Fig. 8.12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shows 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300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Xcode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LLVM compiler’s error messages that are generated when an attempt is made to modify the data to which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points and when an attempt is made to modify the address stored in the pointer variable—these show up on the lines of code with the errors in the </a:t>
            </a:r>
            <a:r>
              <a:rPr lang="en-US" altLang="en-US" sz="2300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Xcode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text editor. 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8.2  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 Variable Declarations and Initialization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contains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memory address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of a variable that, in turn, contains a specific value.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this sense, a variable name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directly references a value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and a pointer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indirectly references a value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Referencing a value through a pointer is called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indirection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Diagrams typically represent a pointer as an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arrow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from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that contains an address to the variable located at that address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memory.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23"/>
            <a:ext cx="9144000" cy="6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186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Operator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unary operator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determines the size in bytes of a built-in array or of any other data type, variable or constant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during program compilation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applied to a built-in array’s name, as in Fig. 8.13, the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returns 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total number of bytes in the built-in array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as a value of type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applied to a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parameter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a function that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receives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built-in array as an argument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returns the size of the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bytes—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built-in array’s size.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819"/>
            <a:ext cx="9144000" cy="290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345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515"/>
            <a:ext cx="9144000" cy="6221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148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338"/>
            <a:ext cx="9144000" cy="2218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271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determine the number of elements in the built-in array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use the following expression (which is evaluated at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compile time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:</a:t>
            </a:r>
          </a:p>
          <a:p>
            <a:pPr lvl="2" eaLnBrk="1" hangingPunct="1"/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numbers / </a:t>
            </a:r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(numbers[</a:t>
            </a:r>
            <a:r>
              <a:rPr lang="en-US" alt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expression divides the number of bytes in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by the number of bytes in the built-in array’s zeroth element.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8.14 uses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calculate the number of bytes used to store many of the standard data types.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output was produced using the default settings in 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Xcode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7.2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 Mac OS X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sizes are platform dependent.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273"/>
            <a:ext cx="9144000" cy="53201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2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" y="761999"/>
            <a:ext cx="9156501" cy="53274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680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394"/>
            <a:ext cx="9144000" cy="3604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1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719"/>
            <a:ext cx="9144000" cy="37385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04800" y="4648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873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294"/>
            <a:ext cx="9144000" cy="2919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461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Operator (cont.)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Operator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can be applied to any expression or type name.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applied to a variable name (which is not a built-in array’s name) or other expression, the number of bytes used to store the specific type of the expression is returned.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parentheses used with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required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only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if a type name is supplied as its operand.</a:t>
            </a: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 Expressions and Pointer Arithmetic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are valid operands in arithmetic expressions, assignment expressions and comparison expressions.</a:t>
            </a:r>
          </a:p>
          <a:p>
            <a:pPr eaLnBrk="1" hangingPunct="1"/>
            <a:r>
              <a:rPr lang="en-US" altLang="en-US" dirty="0" smtClean="0">
                <a:latin typeface="Cambria" panose="02040503050406030204" pitchFamily="18" charset="0"/>
              </a:rPr>
              <a:t>C++ enables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 arithmetic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—a few arithmetic operations may be performed on pointers: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increment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decremented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integer may be added to a pointer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integer may be subtracted from a pointer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one pointer may be subtracted from another of the same type—this particular operation is appropriate only for two pointers that point to elements of the same built-in array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675"/>
            <a:ext cx="9144000" cy="29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1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 Expressions and Pointer Arithmetic</a:t>
            </a:r>
          </a:p>
        </p:txBody>
      </p:sp>
      <p:sp>
        <p:nvSpPr>
          <p:cNvPr id="942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Assume that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v[5]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has been declared and that its first element is at memory location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Assume that pointer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has been initialized to point to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v[0]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the value of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3000).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 8.15 diagrams this situation for a machine with four-byte integers. Variable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can be initialized to point to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 either of the following statements:</a:t>
            </a:r>
          </a:p>
          <a:p>
            <a:pPr marL="603250" lvl="2" indent="0" eaLnBrk="1" hangingPunct="1">
              <a:buFont typeface="Wingdings 2" panose="05020102010507070707" pitchFamily="18" charset="2"/>
              <a:buNone/>
            </a:pP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{v};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3250" lvl="2" indent="0" eaLnBrk="1" hangingPunct="1">
              <a:buFont typeface="Wingdings 2" panose="05020102010507070707" pitchFamily="18" charset="2"/>
              <a:buNone/>
            </a:pP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{&amp;v[</a:t>
            </a:r>
            <a:r>
              <a:rPr lang="en-US" alt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]};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279"/>
            <a:ext cx="9144000" cy="39302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9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8.8.1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Adding Integers to and Subtracting Integers from Pointers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880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conventional arithmetic, the addition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yields the value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3002</a:t>
            </a:r>
            <a:r>
              <a:rPr 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is normally not the case with pointer arithmetic.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an integer is added to, or subtracted from, a pointer, the pointer is not simply incremented or decremented by that integer, but by that integer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times the size of the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memory object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which the pointer refers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number of bytes depends on the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memory object’s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type.</a:t>
            </a:r>
            <a:endParaRPr lang="en-US" sz="2400" b="1" dirty="0" smtClean="0">
              <a:solidFill>
                <a:srgbClr val="000000"/>
              </a:solidFill>
              <a:latin typeface="Courier" pitchFamily="49" charset="0"/>
            </a:endParaRP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Adding Integers to and Subtracting Integers from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972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+= </a:t>
            </a:r>
            <a:r>
              <a:rPr lang="en-US" alt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would produce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3008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(from the calculation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3000 +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 *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), assuming that an </a:t>
            </a:r>
            <a:r>
              <a:rPr lang="en-US" altLang="en-US" dirty="0" err="1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is stored in four bytes of memory.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 the built-in array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vPtr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would now point to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v[2]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(Fig. 8.16).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 an integer is stored in eight bytes of memory, then the preceding calculation would result in memory location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3016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3000 + 2 * 8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7"/>
            <a:ext cx="9144000" cy="40135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353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698"/>
            <a:ext cx="9144000" cy="33254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7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8.2.1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err="1" smtClean="0">
                <a:solidFill>
                  <a:srgbClr val="3380E6"/>
                </a:solidFill>
                <a:latin typeface="Calibri" panose="020F0502020204030204" pitchFamily="34" charset="0"/>
              </a:rPr>
              <a:t>Delcaring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 Pointers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declaration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count;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	declares the variable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be of type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(i.e., a pointer to an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value) and is read (right to left), “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pointer to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preceding declaration is declared to be an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not a pointer to an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declaration applies only to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countPtr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variable being declared as a pointer must be preceded by an asterisk (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appears in a declaration, it is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operator—it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indicates that the variable being declared is a pointer.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can be declared to point to objects of </a:t>
            </a:r>
            <a:r>
              <a:rPr 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any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8.8.3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Subtracting Pointers </a:t>
            </a: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variables pointing to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built-in array may be subtracted from one another.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if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contains the address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3000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v2Ptr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contains the address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3008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statement</a:t>
            </a:r>
          </a:p>
          <a:p>
            <a:pPr marL="630238" lvl="2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= v2Ptr - vPtr;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would assign 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number of built-in array elements from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v2Ptr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—in this case,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arithmetic is meaningful only on a pointer that points to a built-in array.</a:t>
            </a: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538"/>
            <a:ext cx="91440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54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8.8.3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Pointer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Assignment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can be assigned to another pointer if both pointers are of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type.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Otherwise, a cast operator (normally a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; discussed in Section 14.7) must be used to convert the value of the pointer on the right of the assignment to the pointer type on the left of the assignment.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Exception to this rule is the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 to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(i.e.,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void*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defRPr/>
            </a:pP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Any pointer to a fundamental type or class type can be assigned to a pointer of type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without casting.</a:t>
            </a: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613"/>
            <a:ext cx="91440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38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8.8.4</a:t>
            </a: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Cannot Dereference a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void*</a:t>
            </a:r>
            <a:endParaRPr lang="en-US" dirty="0" smtClean="0">
              <a:solidFill>
                <a:srgbClr val="3380E6"/>
              </a:solidFill>
              <a:latin typeface="Consolas" panose="020B0609020204030204" pitchFamily="49" charset="0"/>
            </a:endParaRPr>
          </a:p>
        </p:txBody>
      </p:sp>
      <p:sp>
        <p:nvSpPr>
          <p:cNvPr id="1034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dereferenced.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compiler “knows” that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points to four bytes of memory on a machine with four-byte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integers—dereferencing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creates an </a:t>
            </a:r>
            <a:r>
              <a:rPr lang="en-US" altLang="en-US" i="1" dirty="0" err="1">
                <a:solidFill>
                  <a:srgbClr val="000000"/>
                </a:solidFill>
                <a:latin typeface="Cambria" panose="02040503050406030204" pitchFamily="18" charset="0"/>
              </a:rPr>
              <a:t>lvalue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is an alias for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four bytes in memory. 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simply contains a memory address for an unknown data type. 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cannot dereference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void*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because the compiler does not know the type of the data to which the pointer refers and thus not the number of bytes.</a:t>
            </a: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8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41"/>
            <a:ext cx="9144000" cy="33111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227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8.8.5  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Comparing Pointers</a:t>
            </a:r>
          </a:p>
        </p:txBody>
      </p:sp>
      <p:sp>
        <p:nvSpPr>
          <p:cNvPr id="962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be compared using equality and relational operators.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Comparisons using relational operators are meaningless unless the pointers point to elements of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built-in array.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 comparisons compare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addresses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stored in the pointers.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common use of pointer comparison is determining whether a pointer has the value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the pointer does not point to anything).</a:t>
            </a: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</a:t>
            </a:r>
          </a:p>
        </p:txBody>
      </p:sp>
      <p:sp>
        <p:nvSpPr>
          <p:cNvPr id="1075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Pointers can be used to do any operation involving array subscripting.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Assume the following declarations: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// create 5-element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 array b; b is a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 pointer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 pointer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, which isn't a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 pointer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en-US" sz="1900" dirty="0" smtClean="0">
              <a:solidFill>
                <a:srgbClr val="00BF00"/>
              </a:solidFill>
              <a:latin typeface="Consolas" panose="020B0609020204030204" pitchFamily="49" charset="0"/>
            </a:endParaRP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Built-In Arrays</a:t>
            </a: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can set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address of the first element in the built-in array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 the statement 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// assign address of built-in array b to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b; </a:t>
            </a:r>
            <a:endParaRPr lang="en-US" altLang="en-US" sz="1900" dirty="0" smtClean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is equivalent to assigning the address of the first element as follows:</a:t>
            </a: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smtClean="0">
                <a:solidFill>
                  <a:srgbClr val="00BF00"/>
                </a:solidFill>
                <a:latin typeface="Consolas" panose="020B0609020204030204" pitchFamily="49" charset="0"/>
              </a:rPr>
              <a:t>// also assigns address of built-in array b to </a:t>
            </a:r>
            <a:r>
              <a:rPr lang="en-US" altLang="en-US" sz="1900" dirty="0" err="1" smtClean="0">
                <a:solidFill>
                  <a:srgbClr val="00BF00"/>
                </a:solidFill>
                <a:latin typeface="Consolas" panose="020B0609020204030204" pitchFamily="49" charset="0"/>
              </a:rPr>
              <a:t>bPtr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30238" lvl="2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en-US" sz="1900" dirty="0" smtClean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Calibri" panose="020F0502020204030204" pitchFamily="34" charset="0"/>
              </a:rPr>
              <a:t>8.9.1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Pointer/Offset </a:t>
            </a: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Notation</a:t>
            </a:r>
            <a:endParaRPr lang="en-US" dirty="0" smtClean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Built-in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array element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b[3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alternatively be referenced with the pointer expression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preceding expression is the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offset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pointer.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notation is referred to as 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pointer/offset notation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parentheses are necessary, because the precedence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higher than that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3188</TotalTime>
  <Words>5200</Words>
  <Application>Microsoft Office PowerPoint</Application>
  <PresentationFormat>On-screen Show (4:3)</PresentationFormat>
  <Paragraphs>470</Paragraphs>
  <Slides>122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6" baseType="lpstr">
      <vt:lpstr>AGaramond</vt:lpstr>
      <vt:lpstr>Arial</vt:lpstr>
      <vt:lpstr>Calibri</vt:lpstr>
      <vt:lpstr>Cambria</vt:lpstr>
      <vt:lpstr>Consolas</vt:lpstr>
      <vt:lpstr>Courier</vt:lpstr>
      <vt:lpstr>Goudy Sans Medium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Pointers</vt:lpstr>
      <vt:lpstr>PowerPoint Presentation</vt:lpstr>
      <vt:lpstr>PowerPoint Presentation</vt:lpstr>
      <vt:lpstr>PowerPoint Presentation</vt:lpstr>
      <vt:lpstr>8.1  Introduction</vt:lpstr>
      <vt:lpstr>PowerPoint Presentation</vt:lpstr>
      <vt:lpstr>8.2  Pointer Variable Declarations and Initialization</vt:lpstr>
      <vt:lpstr>PowerPoint Presentation</vt:lpstr>
      <vt:lpstr>8.2.1  Delcaring Pointers</vt:lpstr>
      <vt:lpstr>PowerPoint Presentation</vt:lpstr>
      <vt:lpstr>PowerPoint Presentation</vt:lpstr>
      <vt:lpstr>8.2.2  Initializing Pointers</vt:lpstr>
      <vt:lpstr>PowerPoint Presentation</vt:lpstr>
      <vt:lpstr>8.2.3  Null Pointers Prior to C++11</vt:lpstr>
      <vt:lpstr>8.3  Pointer Operators</vt:lpstr>
      <vt:lpstr>8.3.1  Address (&amp;) Operator</vt:lpstr>
      <vt:lpstr>PowerPoint Presentation</vt:lpstr>
      <vt:lpstr>8.3.1  Address (&amp;) Operator</vt:lpstr>
      <vt:lpstr>PowerPoint Presentation</vt:lpstr>
      <vt:lpstr>8.3.2  Indirection (*) Operator</vt:lpstr>
      <vt:lpstr>PowerPoint Presentation</vt:lpstr>
      <vt:lpstr>PowerPoint Presentation</vt:lpstr>
      <vt:lpstr>8.3.3  Using the Address (&amp;) and Indirection (*) Operators</vt:lpstr>
      <vt:lpstr>PowerPoint Presentation</vt:lpstr>
      <vt:lpstr>PowerPoint Presentation</vt:lpstr>
      <vt:lpstr>8.3.3  Using the Address (&amp;) and Indirection (*) Operators</vt:lpstr>
      <vt:lpstr>PowerPoint Presentation</vt:lpstr>
      <vt:lpstr>8.4  Pass-by-Reference with Pointers</vt:lpstr>
      <vt:lpstr>8.4  Pass-by-Reference with Pointers</vt:lpstr>
      <vt:lpstr>8.4  Pass-by-Reference with Pointers (cont.)</vt:lpstr>
      <vt:lpstr>PowerPoint Presentation</vt:lpstr>
      <vt:lpstr>8.4  Pass-by-Reference with Pointers (cont.)</vt:lpstr>
      <vt:lpstr>PowerPoint Presentation</vt:lpstr>
      <vt:lpstr>8.4  Pass-by-Reference with Pointers (cont.)</vt:lpstr>
      <vt:lpstr>8.4  Pass-by-Reference with Pointers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8.5  Built-In Arrays</vt:lpstr>
      <vt:lpstr>8.5.1  Declaring and Accessing a Built-In Array</vt:lpstr>
      <vt:lpstr>8.5.2  Initializing Built-In Arrays</vt:lpstr>
      <vt:lpstr>8.5.2  Initializing Built-In Arrays</vt:lpstr>
      <vt:lpstr>PowerPoint Presentation</vt:lpstr>
      <vt:lpstr>8.5.3  Passing Built-In Arrays to Functions</vt:lpstr>
      <vt:lpstr>PowerPoint Presentation</vt:lpstr>
      <vt:lpstr>8.5.4  Declaring Built-In Array Parameters</vt:lpstr>
      <vt:lpstr>8.5.4  Declaring Built-In Array Parameters</vt:lpstr>
      <vt:lpstr>PowerPoint Presentation</vt:lpstr>
      <vt:lpstr>8.5.5  C++11: Standard Library Functions begin and end</vt:lpstr>
      <vt:lpstr>8.5.5  C++11: Standard Library Functions begin and end</vt:lpstr>
      <vt:lpstr>8.5.6  Built-In Array Limitations</vt:lpstr>
      <vt:lpstr>8.5.7  Built-In Arrays Sometimes Are Required</vt:lpstr>
      <vt:lpstr>8.5.7  Built-In Arrays Sometimes Are Required</vt:lpstr>
      <vt:lpstr>8.6  Using const with Pointers</vt:lpstr>
      <vt:lpstr>PowerPoint Presentation</vt:lpstr>
      <vt:lpstr>PowerPoint Presentation</vt:lpstr>
      <vt:lpstr>8.6  Using const with Pointers (cont.)</vt:lpstr>
      <vt:lpstr>8.6.1  Nonconstant Pointer to Nonconstant Data</vt:lpstr>
      <vt:lpstr>8.6.2  Nonconstant Pointer to Constant Data</vt:lpstr>
      <vt:lpstr>PowerPoint Presentation</vt:lpstr>
      <vt:lpstr>PowerPoint Presentation</vt:lpstr>
      <vt:lpstr>PowerPoint Presentation</vt:lpstr>
      <vt:lpstr>PowerPoint Presentation</vt:lpstr>
      <vt:lpstr>8.6.3  Constant Pointer to Nonconstant Data</vt:lpstr>
      <vt:lpstr>PowerPoint Presentation</vt:lpstr>
      <vt:lpstr>8.6.4  Constant Pointer to Constant Data</vt:lpstr>
      <vt:lpstr>PowerPoint Presentation</vt:lpstr>
      <vt:lpstr>8.7  sizeof Operator</vt:lpstr>
      <vt:lpstr>PowerPoint Presentation</vt:lpstr>
      <vt:lpstr>PowerPoint Presentation</vt:lpstr>
      <vt:lpstr>PowerPoint Presentation</vt:lpstr>
      <vt:lpstr>8.7  sizeof Operator (cont.)</vt:lpstr>
      <vt:lpstr>8.7  sizeof Operator (cont.)</vt:lpstr>
      <vt:lpstr>PowerPoint Presentation</vt:lpstr>
      <vt:lpstr>PowerPoint Presentation</vt:lpstr>
      <vt:lpstr>PowerPoint Presentation</vt:lpstr>
      <vt:lpstr>PowerPoint Presentation</vt:lpstr>
      <vt:lpstr>8.7  sizeof Operator (cont.)</vt:lpstr>
      <vt:lpstr>8.8  Pointer Expressions and Pointer Arithmetic</vt:lpstr>
      <vt:lpstr>PowerPoint Presentation</vt:lpstr>
      <vt:lpstr>8.8  Pointer Expressions and Pointer Arithmetic</vt:lpstr>
      <vt:lpstr>PowerPoint Presentation</vt:lpstr>
      <vt:lpstr>8.8.1  Adding Integers to and Subtracting Integers from Pointers </vt:lpstr>
      <vt:lpstr>8.8.1  Adding Integers to and Subtracting Integers from Pointers</vt:lpstr>
      <vt:lpstr>PowerPoint Presentation</vt:lpstr>
      <vt:lpstr>PowerPoint Presentation</vt:lpstr>
      <vt:lpstr>8.8.3  Subtracting Pointers </vt:lpstr>
      <vt:lpstr>PowerPoint Presentation</vt:lpstr>
      <vt:lpstr>8.8.3  Pointer Assignment</vt:lpstr>
      <vt:lpstr>PowerPoint Presentation</vt:lpstr>
      <vt:lpstr>8.8.4  Cannot Dereference a void*</vt:lpstr>
      <vt:lpstr>PowerPoint Presentation</vt:lpstr>
      <vt:lpstr>8.8.5  Comparing Pointers</vt:lpstr>
      <vt:lpstr>8.9  Relationship Between Pointers and Built-In Arrays</vt:lpstr>
      <vt:lpstr>8.9  Relationship Between Pointers and Built-In Arrays</vt:lpstr>
      <vt:lpstr>8.9.1  Pointer/Offset Notation</vt:lpstr>
      <vt:lpstr>8.9  Relationship Between Pointers and Built-In Arrays (cont.)</vt:lpstr>
      <vt:lpstr>8.9.2  Pointer/Offset Notation with the Built-In Array’s Name as the Pointer</vt:lpstr>
      <vt:lpstr>8.9.3  Pointer/Subscript Notation</vt:lpstr>
      <vt:lpstr>PowerPoint Presentation</vt:lpstr>
      <vt:lpstr>8.9.4  Demonstrating the Relationship Between Pointers and Built-In Arrays</vt:lpstr>
      <vt:lpstr>PowerPoint Presentation</vt:lpstr>
      <vt:lpstr>PowerPoint Presentation</vt:lpstr>
      <vt:lpstr>PowerPoint Presentation</vt:lpstr>
      <vt:lpstr>8.10  Pointer-Based Strings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PowerPoint Presentation</vt:lpstr>
      <vt:lpstr>PowerPoint Presentation</vt:lpstr>
      <vt:lpstr>PowerPoint Presentation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8.10  Pointer-Based Strings (cont.)</vt:lpstr>
      <vt:lpstr>8.11  Note About Smart Pointers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Windows User</dc:creator>
  <cp:lastModifiedBy>Paul</cp:lastModifiedBy>
  <cp:revision>63</cp:revision>
  <dcterms:created xsi:type="dcterms:W3CDTF">2009-09-14T19:22:56Z</dcterms:created>
  <dcterms:modified xsi:type="dcterms:W3CDTF">2016-06-24T20:28:50Z</dcterms:modified>
</cp:coreProperties>
</file>