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0E83-BC86-43B3-9816-78A8CE982331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B764-C696-4EC5-8C95-C063D86B2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9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8FA3-3B87-42E6-A276-B7346E200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Product Review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881BD-F3A2-48A3-AAA9-6B124EC3F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II Project</a:t>
            </a:r>
          </a:p>
          <a:p>
            <a:r>
              <a:rPr lang="en-US" dirty="0"/>
              <a:t>Michael Trent</a:t>
            </a:r>
          </a:p>
        </p:txBody>
      </p:sp>
    </p:spTree>
    <p:extLst>
      <p:ext uri="{BB962C8B-B14F-4D97-AF65-F5344CB8AC3E}">
        <p14:creationId xmlns:p14="http://schemas.microsoft.com/office/powerpoint/2010/main" val="232149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will your new product sell based on reviews and ratings?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735D66-4932-4284-85EE-66329A062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98" y="1825625"/>
            <a:ext cx="5298603" cy="3784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0D5C5A-E52D-432B-8E6A-F181BC4799E1}"/>
              </a:ext>
            </a:extLst>
          </p:cNvPr>
          <p:cNvSpPr txBox="1"/>
          <p:nvPr/>
        </p:nvSpPr>
        <p:spPr>
          <a:xfrm>
            <a:off x="1540586" y="6019512"/>
            <a:ext cx="91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model predicts ~93% of the variability in the data</a:t>
            </a:r>
          </a:p>
        </p:txBody>
      </p:sp>
    </p:spTree>
    <p:extLst>
      <p:ext uri="{BB962C8B-B14F-4D97-AF65-F5344CB8AC3E}">
        <p14:creationId xmlns:p14="http://schemas.microsoft.com/office/powerpoint/2010/main" val="7767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B90C3-4E23-48FA-9955-26F49B3E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54" y="2123440"/>
            <a:ext cx="7193586" cy="332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91003-F9B2-4151-8897-31B7FE6E685F}"/>
              </a:ext>
            </a:extLst>
          </p:cNvPr>
          <p:cNvSpPr txBox="1"/>
          <p:nvPr/>
        </p:nvSpPr>
        <p:spPr>
          <a:xfrm>
            <a:off x="276226" y="2123438"/>
            <a:ext cx="4076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~ 7 million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~ 1.5 million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1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B90C3-4E23-48FA-9955-26F49B3E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54" y="2123440"/>
            <a:ext cx="7193586" cy="3329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91003-F9B2-4151-8897-31B7FE6E685F}"/>
              </a:ext>
            </a:extLst>
          </p:cNvPr>
          <p:cNvSpPr txBox="1"/>
          <p:nvPr/>
        </p:nvSpPr>
        <p:spPr>
          <a:xfrm>
            <a:off x="276226" y="2123438"/>
            <a:ext cx="4076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~ 7 million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~ 1.2 million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1E0B3-A819-4BDC-B406-590A70F3E87C}"/>
              </a:ext>
            </a:extLst>
          </p:cNvPr>
          <p:cNvSpPr txBox="1"/>
          <p:nvPr/>
        </p:nvSpPr>
        <p:spPr>
          <a:xfrm>
            <a:off x="514350" y="5753099"/>
            <a:ext cx="11261090" cy="1070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Justifying recommendations using distantly-labeled reviews and fined-grained aspects.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Jianmo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Jiacheng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Li, Julian McAuley. Empirical Methods in Natural Language Processing (EMNLP), 2019.</a:t>
            </a:r>
          </a:p>
        </p:txBody>
      </p:sp>
    </p:spTree>
    <p:extLst>
      <p:ext uri="{BB962C8B-B14F-4D97-AF65-F5344CB8AC3E}">
        <p14:creationId xmlns:p14="http://schemas.microsoft.com/office/powerpoint/2010/main" val="3378214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8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['&gt;#9,714 in Kitchen &amp; Dining (See Top 100 in Kitchen &amp; Dining)', '&gt;#29 in Kitchen &amp; Dining &gt; Bakeware &gt; Baking Tools &amp; Accessories &gt; Baking Cups', '&gt;#3,224 in Kitchen &amp; Dining &gt; Kitchen Utensils &amp; Gadgets’]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5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pPr lvl="1"/>
            <a:r>
              <a:rPr lang="en-US" dirty="0"/>
              <a:t>The overall ranking within Kitchen &amp; Dining is meaningless.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['&gt;#9,714 in Kitchen &amp; Dining (See Top 100 in Kitchen &amp; Dining)',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'&gt;#29 in Kitchen &amp; Dining &gt; Bakeware &gt; Baking Tools &amp; Accessories &gt; Baking Cups', '&gt;#3,224 in Kitchen &amp; Dining &gt; Kitchen Utensils &amp; Gadgets’]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6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pPr lvl="1"/>
            <a:r>
              <a:rPr lang="en-US" dirty="0"/>
              <a:t>The overall ranking within Kitchen &amp; Dining is meaningless. </a:t>
            </a:r>
          </a:p>
          <a:p>
            <a:pPr lvl="1"/>
            <a:r>
              <a:rPr lang="en-US" dirty="0"/>
              <a:t>We want the ranking within the primary (main) category.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['&gt;#9,714 in Kitchen &amp; Dining (See Top 100 in Kitchen &amp; Dining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)',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'&gt;#29 in Kitchen &amp; Dining &gt; Bakeware &gt; Baking Tools &amp; Accessories &gt; Baking Cups', '&gt;#3,224 in Kitchen &amp; Dining &gt; Kitchen Utensils &amp; Gadgets’]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9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pPr lvl="1"/>
            <a:r>
              <a:rPr lang="en-US" dirty="0"/>
              <a:t>The overall ranking within Kitchen &amp; Dining is meaningless. </a:t>
            </a:r>
          </a:p>
          <a:p>
            <a:pPr lvl="1"/>
            <a:r>
              <a:rPr lang="en-US" dirty="0"/>
              <a:t>We want the ranking within the primary (main) category.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['&gt;#9,714 in Kitchen &amp; Dining (See Top 100 in Kitchen &amp; Dining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)', '&gt;#29 in Kitchen &amp; Dining &gt; Bakeware &gt; Baking Tools &amp; Accessories &gt; Baking Cups'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'&gt;#3,224 in Kitchen &amp; Dining &gt; Kitchen Utensils &amp; Gadgets’]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6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Identical products may have different names and product 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7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5FC12-D900-4098-9C0D-00B3DEC103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0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pPr lvl="1"/>
            <a:r>
              <a:rPr lang="en-US" dirty="0"/>
              <a:t>Use fuzzy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Identical products may have different names and product IDs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6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pPr lvl="1"/>
            <a:r>
              <a:rPr lang="en-US" dirty="0"/>
              <a:t>Use fuzzy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Identical products may have different names and product IDs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Fuzzy Wuzzy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FE36D-C6F3-4149-92CB-187818D5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31" y="3280471"/>
            <a:ext cx="3233737" cy="27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4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pPr lvl="1"/>
            <a:r>
              <a:rPr lang="en-US" dirty="0"/>
              <a:t>Use fuzzy logic</a:t>
            </a:r>
          </a:p>
          <a:p>
            <a:pPr lvl="1"/>
            <a:r>
              <a:rPr lang="en-US" dirty="0"/>
              <a:t>&gt; 85% set ratio &amp; &gt; 85% sort ratio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Same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Identical products may have different names and product IDs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Fuzzy Wuzzy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FE36D-C6F3-4149-92CB-187818D5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31" y="3280471"/>
            <a:ext cx="3233737" cy="27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4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pPr lvl="1"/>
            <a:r>
              <a:rPr lang="en-US" dirty="0"/>
              <a:t>Use fuzzy logic</a:t>
            </a:r>
          </a:p>
          <a:p>
            <a:pPr lvl="1"/>
            <a:r>
              <a:rPr lang="en-US" dirty="0"/>
              <a:t>&gt; 85% set ratio &amp; &gt; 85% sort ratio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Same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Identical products may have different names and product IDs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Fuzzy Wuzzy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['Hamilton Beach 31103A Countertop Oven with Convection and Rotisserie',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'Hamilton Beach Countertop Oven with Convection and Rotisserie', 100, 95]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pPr lvl="1"/>
            <a:r>
              <a:rPr lang="en-US" dirty="0"/>
              <a:t>Use fuzzy logic</a:t>
            </a:r>
          </a:p>
          <a:p>
            <a:pPr lvl="1"/>
            <a:r>
              <a:rPr lang="en-US" dirty="0"/>
              <a:t>&gt; 85% set ratio &amp; &gt; 85% sort ratio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Same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Identical products may have different names and product IDs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Fuzzy Wuzzy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['Hamilton Beach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31103A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Countertop Oven with Convection and Rotisserie',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'Hamilton Beach Countertop Oven with Convection and Rotisserie', 100, 95]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08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CCF107-F988-4611-BF15-DB9DD10B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67" y="1825625"/>
            <a:ext cx="5084133" cy="29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pPr lvl="1"/>
            <a:r>
              <a:rPr lang="en-US" dirty="0"/>
              <a:t>&gt; 4*IQR or &lt; 4*IQR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CCF107-F988-4611-BF15-DB9DD10B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67" y="1825625"/>
            <a:ext cx="5084133" cy="29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Infrequent categories (&lt; 500 reviews)</a:t>
            </a:r>
          </a:p>
          <a:p>
            <a:pPr lvl="1"/>
            <a:r>
              <a:rPr lang="en-US" dirty="0"/>
              <a:t>Infrequent brands (&lt; 300 reviews)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Miscellaneous </a:t>
            </a:r>
            <a:endParaRPr lang="en-US" dirty="0"/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VADER</a:t>
            </a:r>
          </a:p>
          <a:p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C6A6D-540F-42D2-970C-EA4B20D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064125"/>
            <a:ext cx="563095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2E87C-30CD-47E8-A7BA-2ADE689F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62" y="2371915"/>
            <a:ext cx="4524058" cy="41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79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VADER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Compound polarity score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[-1, 1]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C6A6D-540F-42D2-970C-EA4B20D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064125"/>
            <a:ext cx="563095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2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VADER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Compound polarity score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[-1, 1]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score for each sentence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C6A6D-540F-42D2-970C-EA4B20D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064125"/>
            <a:ext cx="563095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32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VADER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Compound polarity score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[-1, 1]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score for each sentence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Average scores across review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C6A6D-540F-42D2-970C-EA4B20D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064125"/>
            <a:ext cx="563095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2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VADER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Compound polarity score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[-1, 1]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score for each sentence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Average scores across review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Blank reviews scored as 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C6A6D-540F-42D2-970C-EA4B20D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064125"/>
            <a:ext cx="563095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8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VADER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Compound polarity score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[-1, 1]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score for each sentence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Average scores across review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Blank reviews scored as 0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Numerical score for modeling!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C6A6D-540F-42D2-970C-EA4B20D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064125"/>
            <a:ext cx="563095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45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46F46-3EAB-4402-AF4A-1C44DAD21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Nltk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VADER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Compound polarity score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[-1, 1]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score for each sentence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Average scores across review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Blank reviews scored as 0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Numerical score for modeling!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Duplicate process for summaries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C6A6D-540F-42D2-970C-EA4B20DB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5064125"/>
            <a:ext cx="5630956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8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Non-linear relationship with ranking…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6E595-2D4C-4215-A596-2088B286DCA1}"/>
              </a:ext>
            </a:extLst>
          </p:cNvPr>
          <p:cNvSpPr/>
          <p:nvPr/>
        </p:nvSpPr>
        <p:spPr>
          <a:xfrm>
            <a:off x="6257924" y="1825625"/>
            <a:ext cx="5095875" cy="4351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monitor, screen, television, photo&#10;&#10;Description automatically generated">
            <a:extLst>
              <a:ext uri="{FF2B5EF4-FFF2-40B4-BE49-F238E27FC236}">
                <a16:creationId xmlns:a16="http://schemas.microsoft.com/office/drawing/2014/main" id="{3D05BB45-2C03-43D8-BE1F-5F37683DFE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74" y="2775584"/>
            <a:ext cx="4778051" cy="27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4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 err="1"/>
              <a:t>Kmeans</a:t>
            </a:r>
            <a:r>
              <a:rPr lang="en-US" dirty="0"/>
              <a:t> and PCA</a:t>
            </a:r>
          </a:p>
          <a:p>
            <a:endParaRPr lang="en-US" dirty="0"/>
          </a:p>
        </p:txBody>
      </p:sp>
      <p:pic>
        <p:nvPicPr>
          <p:cNvPr id="6" name="Content Placeholder 5" descr="Shape, square&#10;&#10;Description automatically generated">
            <a:extLst>
              <a:ext uri="{FF2B5EF4-FFF2-40B4-BE49-F238E27FC236}">
                <a16:creationId xmlns:a16="http://schemas.microsoft.com/office/drawing/2014/main" id="{B546C2CF-58BB-4522-9CD9-E9ADC9985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64" y="4203387"/>
            <a:ext cx="2237135" cy="12783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C7D714-9F15-40CE-A264-9184D40B075B}"/>
              </a:ext>
            </a:extLst>
          </p:cNvPr>
          <p:cNvSpPr/>
          <p:nvPr/>
        </p:nvSpPr>
        <p:spPr>
          <a:xfrm>
            <a:off x="6172202" y="1825625"/>
            <a:ext cx="5181598" cy="4351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1DC532C8-C196-48E3-A506-298CD434F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6" y="2224244"/>
            <a:ext cx="3345428" cy="19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 err="1"/>
              <a:t>Kmeans</a:t>
            </a:r>
            <a:r>
              <a:rPr lang="en-US" dirty="0"/>
              <a:t> and PCA</a:t>
            </a:r>
          </a:p>
          <a:p>
            <a:endParaRPr lang="en-US" dirty="0"/>
          </a:p>
        </p:txBody>
      </p:sp>
      <p:pic>
        <p:nvPicPr>
          <p:cNvPr id="6" name="Content Placeholder 5" descr="Shape, square&#10;&#10;Description automatically generated">
            <a:extLst>
              <a:ext uri="{FF2B5EF4-FFF2-40B4-BE49-F238E27FC236}">
                <a16:creationId xmlns:a16="http://schemas.microsoft.com/office/drawing/2014/main" id="{B546C2CF-58BB-4522-9CD9-E9ADC9985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64" y="4203387"/>
            <a:ext cx="2237135" cy="12783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C7D714-9F15-40CE-A264-9184D40B075B}"/>
              </a:ext>
            </a:extLst>
          </p:cNvPr>
          <p:cNvSpPr/>
          <p:nvPr/>
        </p:nvSpPr>
        <p:spPr>
          <a:xfrm>
            <a:off x="6172202" y="1825625"/>
            <a:ext cx="5181598" cy="4351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28F69D9-2A2E-4081-B01D-FBD3BDB4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052" y="4152992"/>
            <a:ext cx="3345427" cy="1911673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1DC532C8-C196-48E3-A506-298CD434F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26" y="2224244"/>
            <a:ext cx="3345428" cy="19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 err="1"/>
              <a:t>Kmeans</a:t>
            </a:r>
            <a:r>
              <a:rPr lang="en-US" dirty="0"/>
              <a:t> and PCA</a:t>
            </a:r>
          </a:p>
          <a:p>
            <a:r>
              <a:rPr lang="en-US" dirty="0"/>
              <a:t>Linear Modeling</a:t>
            </a:r>
          </a:p>
          <a:p>
            <a:pPr lvl="1"/>
            <a:r>
              <a:rPr lang="en-US" dirty="0"/>
              <a:t>R2 = 5.8% </a:t>
            </a:r>
          </a:p>
          <a:p>
            <a:endParaRPr lang="en-US" dirty="0"/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994F5C25-E4BC-4112-A576-1BC8B9A42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422766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00F962-0988-4561-9B71-ACEDC18A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9" y="2371916"/>
            <a:ext cx="6646862" cy="21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05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 err="1"/>
              <a:t>Kmeans</a:t>
            </a:r>
            <a:r>
              <a:rPr lang="en-US" dirty="0"/>
              <a:t> and PCA</a:t>
            </a:r>
          </a:p>
          <a:p>
            <a:r>
              <a:rPr lang="en-US" dirty="0"/>
              <a:t>Linear Modeling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9F5C8B0-29B4-4F58-86A8-D457474DF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CD817-44B3-45D8-8F2D-A130BD5B800C}"/>
              </a:ext>
            </a:extLst>
          </p:cNvPr>
          <p:cNvSpPr txBox="1"/>
          <p:nvPr/>
        </p:nvSpPr>
        <p:spPr>
          <a:xfrm>
            <a:off x="6334125" y="6029325"/>
            <a:ext cx="482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Optimization for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21120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 err="1"/>
              <a:t>Kmeans</a:t>
            </a:r>
            <a:r>
              <a:rPr lang="en-US" dirty="0"/>
              <a:t> and PCA</a:t>
            </a:r>
          </a:p>
          <a:p>
            <a:r>
              <a:rPr lang="en-US" dirty="0"/>
              <a:t>Linear Modeling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R2 = 92.745% </a:t>
            </a:r>
          </a:p>
          <a:p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9F5C8B0-29B4-4F58-86A8-D457474DF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CD817-44B3-45D8-8F2D-A130BD5B800C}"/>
              </a:ext>
            </a:extLst>
          </p:cNvPr>
          <p:cNvSpPr txBox="1"/>
          <p:nvPr/>
        </p:nvSpPr>
        <p:spPr>
          <a:xfrm>
            <a:off x="6334125" y="6029325"/>
            <a:ext cx="482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Optimization for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76148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C99-C397-4E99-A527-58C95E2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8226-C2D7-4F39-8824-8DCD144C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Determining Sales Ranking</a:t>
            </a:r>
          </a:p>
          <a:p>
            <a:r>
              <a:rPr lang="en-US" dirty="0"/>
              <a:t>Identify similar products</a:t>
            </a:r>
          </a:p>
          <a:p>
            <a:r>
              <a:rPr lang="en-US" dirty="0"/>
              <a:t>Drop unknowable missing values</a:t>
            </a:r>
          </a:p>
          <a:p>
            <a:r>
              <a:rPr lang="en-US" dirty="0"/>
              <a:t>Drop outliers</a:t>
            </a:r>
          </a:p>
          <a:p>
            <a:r>
              <a:rPr lang="en-US" dirty="0"/>
              <a:t>Binning categories and brands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 err="1"/>
              <a:t>Kmeans</a:t>
            </a:r>
            <a:r>
              <a:rPr lang="en-US" dirty="0"/>
              <a:t> and PCA</a:t>
            </a:r>
          </a:p>
          <a:p>
            <a:r>
              <a:rPr lang="en-US" dirty="0"/>
              <a:t>Linear Modeling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R2 = 92.745% - Thanks optimizer!</a:t>
            </a:r>
          </a:p>
          <a:p>
            <a:endParaRPr lang="en-US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9F5C8B0-29B4-4F58-86A8-D457474DF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CD817-44B3-45D8-8F2D-A130BD5B800C}"/>
              </a:ext>
            </a:extLst>
          </p:cNvPr>
          <p:cNvSpPr txBox="1"/>
          <p:nvPr/>
        </p:nvSpPr>
        <p:spPr>
          <a:xfrm>
            <a:off x="6334125" y="6029325"/>
            <a:ext cx="482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Optimization for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31213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06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325128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 - </a:t>
            </a:r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799ED-55A4-4CBD-A09D-B33D31F4FE66}"/>
              </a:ext>
            </a:extLst>
          </p:cNvPr>
          <p:cNvSpPr/>
          <p:nvPr/>
        </p:nvSpPr>
        <p:spPr>
          <a:xfrm>
            <a:off x="838200" y="2357120"/>
            <a:ext cx="10515600" cy="2834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133F717-704C-4772-B989-C974706C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13" y="2543277"/>
            <a:ext cx="10570587" cy="24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1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 - </a:t>
            </a:r>
            <a:r>
              <a:rPr lang="en-US" dirty="0" err="1"/>
              <a:t>Shap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44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 – </a:t>
            </a:r>
            <a:r>
              <a:rPr lang="en-US" dirty="0" err="1"/>
              <a:t>Shap</a:t>
            </a:r>
            <a:endParaRPr lang="en-US" dirty="0"/>
          </a:p>
          <a:p>
            <a:pPr lvl="1"/>
            <a:r>
              <a:rPr lang="en-US" dirty="0"/>
              <a:t>Uses the Shapley value to calculate each features contribution to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16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/>
          <a:lstStyle/>
          <a:p>
            <a:r>
              <a:rPr lang="en-US" dirty="0"/>
              <a:t>Feature Importance – </a:t>
            </a:r>
            <a:r>
              <a:rPr lang="en-US" dirty="0" err="1"/>
              <a:t>Shap</a:t>
            </a:r>
            <a:endParaRPr lang="en-US" dirty="0"/>
          </a:p>
          <a:p>
            <a:pPr lvl="1"/>
            <a:r>
              <a:rPr lang="en-US" dirty="0"/>
              <a:t>Price and average rating are important interpretable features</a:t>
            </a:r>
          </a:p>
          <a:p>
            <a:pPr lvl="1"/>
            <a:r>
              <a:rPr lang="en-US" dirty="0"/>
              <a:t>Review length and sentiment are not as important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F9146-E797-4B56-BB75-9CFC1985B4A5}"/>
              </a:ext>
            </a:extLst>
          </p:cNvPr>
          <p:cNvSpPr/>
          <p:nvPr/>
        </p:nvSpPr>
        <p:spPr>
          <a:xfrm>
            <a:off x="6177280" y="162560"/>
            <a:ext cx="6014720" cy="6695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7A166D1-8A22-4C31-9885-4148A9BE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38" y="681990"/>
            <a:ext cx="5606482" cy="58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17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/>
          <a:lstStyle/>
          <a:p>
            <a:r>
              <a:rPr lang="en-US" dirty="0"/>
              <a:t>Feature Importance – </a:t>
            </a:r>
            <a:r>
              <a:rPr lang="en-US" dirty="0" err="1"/>
              <a:t>Shap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F9146-E797-4B56-BB75-9CFC1985B4A5}"/>
              </a:ext>
            </a:extLst>
          </p:cNvPr>
          <p:cNvSpPr/>
          <p:nvPr/>
        </p:nvSpPr>
        <p:spPr>
          <a:xfrm>
            <a:off x="6177280" y="162560"/>
            <a:ext cx="6014720" cy="6695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12916A8-D678-4A40-8574-C2327D0B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29" y="466090"/>
            <a:ext cx="5891371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4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2E87C-30CD-47E8-A7BA-2ADE689F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62" y="2371915"/>
            <a:ext cx="4524058" cy="4179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00F962-0988-4561-9B71-ACEDC18A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9" y="2371916"/>
            <a:ext cx="6646862" cy="21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1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192-C8EB-47A3-8F51-4D7B319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8-7998-4002-A7B9-BCCAD25D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/>
          <a:lstStyle/>
          <a:p>
            <a:r>
              <a:rPr lang="en-US" dirty="0"/>
              <a:t>Feature Importance – </a:t>
            </a:r>
            <a:r>
              <a:rPr lang="en-US" dirty="0" err="1"/>
              <a:t>Shap</a:t>
            </a:r>
            <a:endParaRPr lang="en-US" dirty="0"/>
          </a:p>
          <a:p>
            <a:pPr lvl="1"/>
            <a:r>
              <a:rPr lang="en-US" dirty="0"/>
              <a:t>Possible correlation between price and </a:t>
            </a:r>
            <a:r>
              <a:rPr lang="en-US" dirty="0" err="1"/>
              <a:t>Shap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Possible correlation between average rating and </a:t>
            </a:r>
            <a:r>
              <a:rPr lang="en-US" dirty="0" err="1"/>
              <a:t>Shap</a:t>
            </a:r>
            <a:r>
              <a:rPr lang="en-US" dirty="0"/>
              <a:t> value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F9146-E797-4B56-BB75-9CFC1985B4A5}"/>
              </a:ext>
            </a:extLst>
          </p:cNvPr>
          <p:cNvSpPr/>
          <p:nvPr/>
        </p:nvSpPr>
        <p:spPr>
          <a:xfrm>
            <a:off x="6177280" y="162560"/>
            <a:ext cx="6014720" cy="6695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12916A8-D678-4A40-8574-C2327D0B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29" y="466090"/>
            <a:ext cx="5891371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2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8BF3-A7FD-40DB-9FF0-4444FDB1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2AF-7E9D-4FFD-9ED6-58AD20AA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09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8BF3-A7FD-40DB-9FF0-4444FDB1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2AF-7E9D-4FFD-9ED6-58AD20AA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data set</a:t>
            </a:r>
          </a:p>
        </p:txBody>
      </p:sp>
    </p:spTree>
    <p:extLst>
      <p:ext uri="{BB962C8B-B14F-4D97-AF65-F5344CB8AC3E}">
        <p14:creationId xmlns:p14="http://schemas.microsoft.com/office/powerpoint/2010/main" val="805379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8BF3-A7FD-40DB-9FF0-4444FDB1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2AF-7E9D-4FFD-9ED6-58AD20AA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data set</a:t>
            </a:r>
          </a:p>
          <a:p>
            <a:r>
              <a:rPr lang="en-US" dirty="0"/>
              <a:t>More categories</a:t>
            </a:r>
          </a:p>
        </p:txBody>
      </p:sp>
    </p:spTree>
    <p:extLst>
      <p:ext uri="{BB962C8B-B14F-4D97-AF65-F5344CB8AC3E}">
        <p14:creationId xmlns:p14="http://schemas.microsoft.com/office/powerpoint/2010/main" val="281557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8BF3-A7FD-40DB-9FF0-4444FDB1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2AF-7E9D-4FFD-9ED6-58AD20AA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data set</a:t>
            </a:r>
          </a:p>
          <a:p>
            <a:r>
              <a:rPr lang="en-US" dirty="0"/>
              <a:t>More categories</a:t>
            </a:r>
          </a:p>
          <a:p>
            <a:r>
              <a:rPr lang="en-US" dirty="0"/>
              <a:t>Mixed categories</a:t>
            </a:r>
          </a:p>
        </p:txBody>
      </p:sp>
    </p:spTree>
    <p:extLst>
      <p:ext uri="{BB962C8B-B14F-4D97-AF65-F5344CB8AC3E}">
        <p14:creationId xmlns:p14="http://schemas.microsoft.com/office/powerpoint/2010/main" val="156337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E2E87C-30CD-47E8-A7BA-2ADE689F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62" y="2371915"/>
            <a:ext cx="4524058" cy="4179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00F962-0988-4561-9B71-ACEDC18A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9" y="2371916"/>
            <a:ext cx="6646862" cy="2190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0BF37-C063-44D7-BF6D-9B0B61A71924}"/>
              </a:ext>
            </a:extLst>
          </p:cNvPr>
          <p:cNvSpPr txBox="1"/>
          <p:nvPr/>
        </p:nvSpPr>
        <p:spPr>
          <a:xfrm>
            <a:off x="2721755" y="4947920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593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64DF49E2-E520-48D5-8088-81A645F53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3168650"/>
            <a:ext cx="5581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will your new product sell based on reviews and ratings?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64DF49E2-E520-48D5-8088-81A645F53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3168650"/>
            <a:ext cx="55816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0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DC27-987C-4708-86F9-5EB8D7A8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will your new product sell based on reviews and ratings?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75F4-A349-44C6-A9FE-D41C46CA5C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735D66-4932-4284-85EE-66329A062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98" y="1825625"/>
            <a:ext cx="5298603" cy="37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1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1252</Words>
  <Application>Microsoft Office PowerPoint</Application>
  <PresentationFormat>Widescreen</PresentationFormat>
  <Paragraphs>300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Amazon Product Review Project</vt:lpstr>
      <vt:lpstr>Problem Statement</vt:lpstr>
      <vt:lpstr>Problem Statement</vt:lpstr>
      <vt:lpstr>Problem Statement</vt:lpstr>
      <vt:lpstr>Problem Statement</vt:lpstr>
      <vt:lpstr>Problem Statement</vt:lpstr>
      <vt:lpstr>PowerPoint Presentation</vt:lpstr>
      <vt:lpstr>How well will your new product sell based on reviews and ratings?</vt:lpstr>
      <vt:lpstr>How well will your new product sell based on reviews and ratings? </vt:lpstr>
      <vt:lpstr>How well will your new product sell based on reviews and ratings? </vt:lpstr>
      <vt:lpstr>Data</vt:lpstr>
      <vt:lpstr>Data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Data Wrangling</vt:lpstr>
      <vt:lpstr>EDA</vt:lpstr>
      <vt:lpstr>EDA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Modeling</vt:lpstr>
      <vt:lpstr>Modeling</vt:lpstr>
      <vt:lpstr>Modeling</vt:lpstr>
      <vt:lpstr>Modeling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Future directions</vt:lpstr>
      <vt:lpstr>Future directions</vt:lpstr>
      <vt:lpstr>Future directions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 Project</dc:title>
  <dc:creator>Michael Trent</dc:creator>
  <cp:lastModifiedBy>Michael Trent</cp:lastModifiedBy>
  <cp:revision>8</cp:revision>
  <dcterms:created xsi:type="dcterms:W3CDTF">2020-11-29T16:58:59Z</dcterms:created>
  <dcterms:modified xsi:type="dcterms:W3CDTF">2020-11-29T18:14:17Z</dcterms:modified>
</cp:coreProperties>
</file>