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embeddedFontLst>
    <p:embeddedFont>
      <p:font typeface="Economica"/>
      <p:regular r:id="rId11"/>
      <p:bold r:id="rId12"/>
      <p:italic r:id="rId13"/>
      <p:boldItalic r:id="rId14"/>
    </p:embeddedFont>
    <p:embeddedFont>
      <p:font typeface="Open Sans"/>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font" Target="fonts/Economica-regular.fntdata"/><Relationship Id="rId10" Type="http://schemas.openxmlformats.org/officeDocument/2006/relationships/slide" Target="slides/slide6.xml"/><Relationship Id="rId13" Type="http://schemas.openxmlformats.org/officeDocument/2006/relationships/font" Target="fonts/Economica-italic.fntdata"/><Relationship Id="rId12" Type="http://schemas.openxmlformats.org/officeDocument/2006/relationships/font" Target="fonts/Economica-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OpenSans-regular.fntdata"/><Relationship Id="rId14" Type="http://schemas.openxmlformats.org/officeDocument/2006/relationships/font" Target="fonts/Economica-boldItalic.fntdata"/><Relationship Id="rId17" Type="http://schemas.openxmlformats.org/officeDocument/2006/relationships/font" Target="fonts/OpenSans-italic.fntdata"/><Relationship Id="rId16" Type="http://schemas.openxmlformats.org/officeDocument/2006/relationships/font" Target="fonts/OpenSans-bold.fntdata"/><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OpenSans-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spcBef>
                <a:spcPts val="0"/>
              </a:spcBef>
              <a:spcAft>
                <a:spcPts val="0"/>
              </a:spcAft>
              <a:buSzPts val="1100"/>
              <a:buChar char="-"/>
            </a:pPr>
            <a:r>
              <a:rPr lang="en"/>
              <a:t>Using data to drive a narrative and the methods of doing so</a:t>
            </a:r>
            <a:endParaRPr/>
          </a:p>
          <a:p>
            <a:pPr indent="-298450" lvl="0" marL="457200" rtl="0">
              <a:spcBef>
                <a:spcPts val="0"/>
              </a:spcBef>
              <a:spcAft>
                <a:spcPts val="0"/>
              </a:spcAft>
              <a:buSzPts val="1100"/>
              <a:buChar char="-"/>
            </a:pPr>
            <a:r>
              <a:rPr lang="en"/>
              <a:t>Paper distinguishes the different methods of visualizations and categorizes them</a:t>
            </a:r>
            <a:endParaRPr/>
          </a:p>
          <a:p>
            <a:pPr indent="-298450" lvl="0" marL="457200" rtl="0">
              <a:spcBef>
                <a:spcPts val="0"/>
              </a:spcBef>
              <a:spcAft>
                <a:spcPts val="0"/>
              </a:spcAft>
              <a:buSzPts val="1100"/>
              <a:buChar char="-"/>
            </a:pPr>
            <a:r>
              <a:rPr lang="en"/>
              <a:t>They’ll then use the categories to form the foundations of design strategies-- it’s not all completely new, they build upon other mediums of storytelling(news, comics, slideshows)</a:t>
            </a:r>
            <a:endParaRPr/>
          </a:p>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There is no right answer to how a visualization should be modeled. Each is context driven and you would need to find the best methods to convey your idea.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Pros- Good job of conveying the information(defined to orient the reader, delved deeper into the topic, and then gave examples), presented novel ideas(such as the author/reader spectrum and design space dimensions), created their own visualization for their data as well as creating media such as the “seven genres”</a:t>
            </a:r>
            <a:endParaRPr/>
          </a:p>
          <a:p>
            <a:pPr indent="0" lvl="0" marL="0">
              <a:spcBef>
                <a:spcPts val="0"/>
              </a:spcBef>
              <a:spcAft>
                <a:spcPts val="0"/>
              </a:spcAft>
              <a:buNone/>
            </a:pPr>
            <a:r>
              <a:t/>
            </a:r>
            <a:endParaRPr/>
          </a:p>
          <a:p>
            <a:pPr indent="0" lvl="0" marL="0">
              <a:spcBef>
                <a:spcPts val="0"/>
              </a:spcBef>
              <a:spcAft>
                <a:spcPts val="0"/>
              </a:spcAft>
              <a:buNone/>
            </a:pPr>
            <a:r>
              <a:rPr lang="en"/>
              <a:t>Cons- Some of the visualizations included some type of movement(transitions, interactive timelines, details-on-demand) had to go search the visualizations up to somewhat follow at points. Actually don’t like their visualization because at first glance, it’s a lot to take in. Only after reading the annotation at the bottom did things make sense. </a:t>
            </a:r>
            <a:endParaRPr/>
          </a:p>
          <a:p>
            <a:pPr indent="0" lvl="0" marL="0">
              <a:spcBef>
                <a:spcPts val="0"/>
              </a:spcBef>
              <a:spcAft>
                <a:spcPts val="0"/>
              </a:spcAft>
              <a:buNone/>
            </a:pPr>
            <a:r>
              <a:t/>
            </a:r>
            <a:endParaRPr/>
          </a:p>
          <a:p>
            <a:pPr indent="0" lvl="0" marL="0">
              <a:spcBef>
                <a:spcPts val="0"/>
              </a:spcBef>
              <a:spcAft>
                <a:spcPts val="0"/>
              </a:spcAft>
              <a:buNone/>
            </a:pPr>
            <a:r>
              <a:rPr lang="en"/>
              <a:t>How could the paper be improved? -- Better visualization for their samples “typically, data is not presented all at once”. How did they qualify those data visualizations for their study? A lot of them are from the same source..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Signifies the authors’ notion that this field is still developing and that their work, no matter how intensive it is, is limited by their disclaimer of not being expects in the study of narrative. They pose many questions and leave some remarks on the trajectory of where this research is headed. </a:t>
            </a:r>
            <a:endParaRPr/>
          </a:p>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a:off x="2744013" y="756700"/>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med" w="med" type="none"/>
            <a:tailEnd len="med" w="med" type="none"/>
          </a:ln>
        </p:spPr>
      </p:sp>
      <p:sp>
        <p:nvSpPr>
          <p:cNvPr id="11" name="Shape 11"/>
          <p:cNvSpPr/>
          <p:nvPr/>
        </p:nvSpPr>
        <p:spPr>
          <a:xfrm rot="10800000">
            <a:off x="5318350" y="32667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med" w="med" type="none"/>
            <a:tailEnd len="med" w="med" type="none"/>
          </a:ln>
        </p:spPr>
      </p:sp>
      <p:sp>
        <p:nvSpPr>
          <p:cNvPr id="12" name="Shape 12"/>
          <p:cNvSpPr txBox="1"/>
          <p:nvPr>
            <p:ph type="ctrTitle"/>
          </p:nvPr>
        </p:nvSpPr>
        <p:spPr>
          <a:xfrm>
            <a:off x="3044700" y="1444255"/>
            <a:ext cx="3054600" cy="1537200"/>
          </a:xfrm>
          <a:prstGeom prst="rect">
            <a:avLst/>
          </a:prstGeom>
        </p:spPr>
        <p:txBody>
          <a:bodyPr anchorCtr="0" anchor="b"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Shape 13"/>
          <p:cNvSpPr txBox="1"/>
          <p:nvPr>
            <p:ph idx="1" type="subTitle"/>
          </p:nvPr>
        </p:nvSpPr>
        <p:spPr>
          <a:xfrm>
            <a:off x="3044700" y="3116580"/>
            <a:ext cx="3054600" cy="7014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Shape 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Shape 52"/>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txBox="1"/>
          <p:nvPr>
            <p:ph type="title"/>
          </p:nvPr>
        </p:nvSpPr>
        <p:spPr>
          <a:xfrm>
            <a:off x="311700" y="957125"/>
            <a:ext cx="8520600" cy="2128800"/>
          </a:xfrm>
          <a:prstGeom prst="rect">
            <a:avLst/>
          </a:prstGeom>
        </p:spPr>
        <p:txBody>
          <a:bodyPr anchorCtr="0" anchor="ctr" bIns="91425" lIns="91425" spcFirstLastPara="1" rIns="91425" wrap="square" tIns="91425"/>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p:txBody>
      </p:sp>
      <p:sp>
        <p:nvSpPr>
          <p:cNvPr id="54" name="Shape 54"/>
          <p:cNvSpPr txBox="1"/>
          <p:nvPr>
            <p:ph idx="1" type="body"/>
          </p:nvPr>
        </p:nvSpPr>
        <p:spPr>
          <a:xfrm>
            <a:off x="311700" y="316200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Shape 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Shape 16"/>
          <p:cNvSpPr/>
          <p:nvPr/>
        </p:nvSpPr>
        <p:spPr>
          <a:xfrm flipH="1">
            <a:off x="7595938" y="4602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med" w="med" type="none"/>
            <a:tailEnd len="med" w="med" type="none"/>
          </a:ln>
        </p:spPr>
      </p:sp>
      <p:sp>
        <p:nvSpPr>
          <p:cNvPr id="17" name="Shape 17"/>
          <p:cNvSpPr/>
          <p:nvPr/>
        </p:nvSpPr>
        <p:spPr>
          <a:xfrm flipH="1" rot="10800000">
            <a:off x="466425" y="35583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med" w="med" type="none"/>
            <a:tailEnd len="med" w="med" type="none"/>
          </a:ln>
        </p:spPr>
      </p:sp>
      <p:sp>
        <p:nvSpPr>
          <p:cNvPr id="18" name="Shape 18"/>
          <p:cNvSpPr txBox="1"/>
          <p:nvPr>
            <p:ph type="title"/>
          </p:nvPr>
        </p:nvSpPr>
        <p:spPr>
          <a:xfrm>
            <a:off x="773700" y="1806450"/>
            <a:ext cx="7596600" cy="1530600"/>
          </a:xfrm>
          <a:prstGeom prst="rect">
            <a:avLst/>
          </a:prstGeom>
        </p:spPr>
        <p:txBody>
          <a:bodyPr anchorCtr="0" anchor="ctr"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Shape 2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Shape 23"/>
          <p:cNvSpPr txBox="1"/>
          <p:nvPr>
            <p:ph idx="1" type="body"/>
          </p:nvPr>
        </p:nvSpPr>
        <p:spPr>
          <a:xfrm>
            <a:off x="311700" y="1225225"/>
            <a:ext cx="8520600" cy="3354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Shape 26"/>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Shape 27"/>
          <p:cNvSpPr txBox="1"/>
          <p:nvPr>
            <p:ph idx="1" type="body"/>
          </p:nvPr>
        </p:nvSpPr>
        <p:spPr>
          <a:xfrm>
            <a:off x="311700" y="1225225"/>
            <a:ext cx="3999900" cy="3354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Shape 28"/>
          <p:cNvSpPr txBox="1"/>
          <p:nvPr>
            <p:ph idx="2" type="body"/>
          </p:nvPr>
        </p:nvSpPr>
        <p:spPr>
          <a:xfrm>
            <a:off x="4832400" y="1225225"/>
            <a:ext cx="3999900" cy="3354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Shape 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Shape 31"/>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Shape 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Shape 34"/>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Shape 35"/>
          <p:cNvSpPr txBox="1"/>
          <p:nvPr>
            <p:ph idx="1" type="body"/>
          </p:nvPr>
        </p:nvSpPr>
        <p:spPr>
          <a:xfrm>
            <a:off x="311700" y="1399400"/>
            <a:ext cx="2808000" cy="27849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Shape 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Shape 3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txBox="1"/>
          <p:nvPr>
            <p:ph type="title"/>
          </p:nvPr>
        </p:nvSpPr>
        <p:spPr>
          <a:xfrm>
            <a:off x="490250" y="450150"/>
            <a:ext cx="5878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Shape 42"/>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3" name="Shape 43"/>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4" name="Shape 44"/>
          <p:cNvSpPr txBox="1"/>
          <p:nvPr>
            <p:ph type="title"/>
          </p:nvPr>
        </p:nvSpPr>
        <p:spPr>
          <a:xfrm>
            <a:off x="265500" y="929275"/>
            <a:ext cx="4045200" cy="1786200"/>
          </a:xfrm>
          <a:prstGeom prst="rect">
            <a:avLst/>
          </a:prstGeom>
        </p:spPr>
        <p:txBody>
          <a:bodyPr anchorCtr="0" anchor="b" bIns="91425" lIns="91425" spcFirstLastPara="1" rIns="91425" wrap="square" tIns="91425"/>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Shape 45"/>
          <p:cNvSpPr txBox="1"/>
          <p:nvPr>
            <p:ph idx="1" type="subTitle"/>
          </p:nvPr>
        </p:nvSpPr>
        <p:spPr>
          <a:xfrm>
            <a:off x="265500" y="2769001"/>
            <a:ext cx="4045200" cy="1574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Shape 46"/>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Shape 49"/>
          <p:cNvSpPr txBox="1"/>
          <p:nvPr>
            <p:ph idx="1" type="body"/>
          </p:nvPr>
        </p:nvSpPr>
        <p:spPr>
          <a:xfrm>
            <a:off x="319500" y="42189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Shape 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Shape 7"/>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spcBef>
                <a:spcPts val="0"/>
              </a:spcBef>
              <a:buNone/>
              <a:defRPr sz="1000">
                <a:solidFill>
                  <a:schemeClr val="dk1"/>
                </a:solidFill>
                <a:latin typeface="Economica"/>
                <a:ea typeface="Economica"/>
                <a:cs typeface="Economica"/>
                <a:sym typeface="Economica"/>
              </a:defRPr>
            </a:lvl1pPr>
            <a:lvl2pPr lvl="1" algn="r">
              <a:spcBef>
                <a:spcPts val="0"/>
              </a:spcBef>
              <a:buNone/>
              <a:defRPr sz="1000">
                <a:solidFill>
                  <a:schemeClr val="dk1"/>
                </a:solidFill>
                <a:latin typeface="Economica"/>
                <a:ea typeface="Economica"/>
                <a:cs typeface="Economica"/>
                <a:sym typeface="Economica"/>
              </a:defRPr>
            </a:lvl2pPr>
            <a:lvl3pPr lvl="2" algn="r">
              <a:spcBef>
                <a:spcPts val="0"/>
              </a:spcBef>
              <a:buNone/>
              <a:defRPr sz="1000">
                <a:solidFill>
                  <a:schemeClr val="dk1"/>
                </a:solidFill>
                <a:latin typeface="Economica"/>
                <a:ea typeface="Economica"/>
                <a:cs typeface="Economica"/>
                <a:sym typeface="Economica"/>
              </a:defRPr>
            </a:lvl3pPr>
            <a:lvl4pPr lvl="3" algn="r">
              <a:spcBef>
                <a:spcPts val="0"/>
              </a:spcBef>
              <a:buNone/>
              <a:defRPr sz="1000">
                <a:solidFill>
                  <a:schemeClr val="dk1"/>
                </a:solidFill>
                <a:latin typeface="Economica"/>
                <a:ea typeface="Economica"/>
                <a:cs typeface="Economica"/>
                <a:sym typeface="Economica"/>
              </a:defRPr>
            </a:lvl4pPr>
            <a:lvl5pPr lvl="4" algn="r">
              <a:spcBef>
                <a:spcPts val="0"/>
              </a:spcBef>
              <a:buNone/>
              <a:defRPr sz="1000">
                <a:solidFill>
                  <a:schemeClr val="dk1"/>
                </a:solidFill>
                <a:latin typeface="Economica"/>
                <a:ea typeface="Economica"/>
                <a:cs typeface="Economica"/>
                <a:sym typeface="Economica"/>
              </a:defRPr>
            </a:lvl5pPr>
            <a:lvl6pPr lvl="5" algn="r">
              <a:spcBef>
                <a:spcPts val="0"/>
              </a:spcBef>
              <a:buNone/>
              <a:defRPr sz="1000">
                <a:solidFill>
                  <a:schemeClr val="dk1"/>
                </a:solidFill>
                <a:latin typeface="Economica"/>
                <a:ea typeface="Economica"/>
                <a:cs typeface="Economica"/>
                <a:sym typeface="Economica"/>
              </a:defRPr>
            </a:lvl6pPr>
            <a:lvl7pPr lvl="6" algn="r">
              <a:spcBef>
                <a:spcPts val="0"/>
              </a:spcBef>
              <a:buNone/>
              <a:defRPr sz="1000">
                <a:solidFill>
                  <a:schemeClr val="dk1"/>
                </a:solidFill>
                <a:latin typeface="Economica"/>
                <a:ea typeface="Economica"/>
                <a:cs typeface="Economica"/>
                <a:sym typeface="Economica"/>
              </a:defRPr>
            </a:lvl7pPr>
            <a:lvl8pPr lvl="7" algn="r">
              <a:spcBef>
                <a:spcPts val="0"/>
              </a:spcBef>
              <a:buNone/>
              <a:defRPr sz="1000">
                <a:solidFill>
                  <a:schemeClr val="dk1"/>
                </a:solidFill>
                <a:latin typeface="Economica"/>
                <a:ea typeface="Economica"/>
                <a:cs typeface="Economica"/>
                <a:sym typeface="Economica"/>
              </a:defRPr>
            </a:lvl8pPr>
            <a:lvl9pPr lvl="8" algn="r">
              <a:spcBef>
                <a:spcPts val="0"/>
              </a:spcBef>
              <a:buNone/>
              <a:defRPr sz="1000">
                <a:solidFill>
                  <a:schemeClr val="dk1"/>
                </a:solidFill>
                <a:latin typeface="Economica"/>
                <a:ea typeface="Economica"/>
                <a:cs typeface="Economica"/>
                <a:sym typeface="Economica"/>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61" name="Shape 61"/>
        <p:cNvGrpSpPr/>
        <p:nvPr/>
      </p:nvGrpSpPr>
      <p:grpSpPr>
        <a:xfrm>
          <a:off x="0" y="0"/>
          <a:ext cx="0" cy="0"/>
          <a:chOff x="0" y="0"/>
          <a:chExt cx="0" cy="0"/>
        </a:xfrm>
      </p:grpSpPr>
      <p:sp>
        <p:nvSpPr>
          <p:cNvPr id="62" name="Shape 62"/>
          <p:cNvSpPr txBox="1"/>
          <p:nvPr>
            <p:ph type="ctrTitle"/>
          </p:nvPr>
        </p:nvSpPr>
        <p:spPr>
          <a:xfrm>
            <a:off x="3044700" y="960480"/>
            <a:ext cx="3054600" cy="15372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solidFill>
                  <a:schemeClr val="lt1"/>
                </a:solidFill>
              </a:rPr>
              <a:t>Narrative Visualization</a:t>
            </a:r>
            <a:endParaRPr>
              <a:solidFill>
                <a:schemeClr val="lt1"/>
              </a:solidFill>
            </a:endParaRPr>
          </a:p>
        </p:txBody>
      </p:sp>
      <p:sp>
        <p:nvSpPr>
          <p:cNvPr id="63" name="Shape 63"/>
          <p:cNvSpPr txBox="1"/>
          <p:nvPr>
            <p:ph idx="1" type="subTitle"/>
          </p:nvPr>
        </p:nvSpPr>
        <p:spPr>
          <a:xfrm>
            <a:off x="3044700" y="2497680"/>
            <a:ext cx="3054600" cy="701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chemeClr val="lt1"/>
                </a:solidFill>
              </a:rPr>
              <a:t>Michael Tran</a:t>
            </a:r>
            <a:endParaRPr>
              <a:solidFill>
                <a:schemeClr val="lt1"/>
              </a:solidFill>
            </a:endParaRPr>
          </a:p>
        </p:txBody>
      </p:sp>
      <p:pic>
        <p:nvPicPr>
          <p:cNvPr id="64" name="Shape 64"/>
          <p:cNvPicPr preferRelativeResize="0"/>
          <p:nvPr/>
        </p:nvPicPr>
        <p:blipFill>
          <a:blip r:embed="rId3">
            <a:alphaModFix/>
          </a:blip>
          <a:stretch>
            <a:fillRect/>
          </a:stretch>
        </p:blipFill>
        <p:spPr>
          <a:xfrm>
            <a:off x="6426325" y="706775"/>
            <a:ext cx="2544999" cy="1902400"/>
          </a:xfrm>
          <a:prstGeom prst="rect">
            <a:avLst/>
          </a:prstGeom>
          <a:noFill/>
          <a:ln>
            <a:noFill/>
          </a:ln>
        </p:spPr>
      </p:pic>
      <p:pic>
        <p:nvPicPr>
          <p:cNvPr id="65" name="Shape 65"/>
          <p:cNvPicPr preferRelativeResize="0"/>
          <p:nvPr/>
        </p:nvPicPr>
        <p:blipFill>
          <a:blip r:embed="rId4">
            <a:alphaModFix/>
          </a:blip>
          <a:stretch>
            <a:fillRect/>
          </a:stretch>
        </p:blipFill>
        <p:spPr>
          <a:xfrm>
            <a:off x="279275" y="2372975"/>
            <a:ext cx="2438400" cy="2438400"/>
          </a:xfrm>
          <a:prstGeom prst="rect">
            <a:avLst/>
          </a:prstGeom>
          <a:noFill/>
          <a:ln>
            <a:noFill/>
          </a:ln>
        </p:spPr>
      </p:pic>
      <p:sp>
        <p:nvSpPr>
          <p:cNvPr id="66" name="Shape 66"/>
          <p:cNvSpPr txBox="1"/>
          <p:nvPr/>
        </p:nvSpPr>
        <p:spPr>
          <a:xfrm>
            <a:off x="642375" y="1831975"/>
            <a:ext cx="4568100" cy="532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chemeClr val="lt1"/>
                </a:solidFill>
              </a:rPr>
              <a:t>Edward Segel</a:t>
            </a:r>
            <a:endParaRPr>
              <a:solidFill>
                <a:schemeClr val="lt1"/>
              </a:solidFill>
            </a:endParaRPr>
          </a:p>
        </p:txBody>
      </p:sp>
      <p:sp>
        <p:nvSpPr>
          <p:cNvPr id="67" name="Shape 67"/>
          <p:cNvSpPr txBox="1"/>
          <p:nvPr/>
        </p:nvSpPr>
        <p:spPr>
          <a:xfrm>
            <a:off x="7113775" y="2791575"/>
            <a:ext cx="4568100" cy="532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chemeClr val="lt1"/>
                </a:solidFill>
              </a:rPr>
              <a:t>Jeffrey Heer</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71" name="Shape 71"/>
        <p:cNvGrpSpPr/>
        <p:nvPr/>
      </p:nvGrpSpPr>
      <p:grpSpPr>
        <a:xfrm>
          <a:off x="0" y="0"/>
          <a:ext cx="0" cy="0"/>
          <a:chOff x="0" y="0"/>
          <a:chExt cx="0" cy="0"/>
        </a:xfrm>
      </p:grpSpPr>
      <p:sp>
        <p:nvSpPr>
          <p:cNvPr id="72" name="Shape 7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solidFill>
                  <a:schemeClr val="lt1"/>
                </a:solidFill>
              </a:rPr>
              <a:t>Paper recap</a:t>
            </a:r>
            <a:endParaRPr>
              <a:solidFill>
                <a:schemeClr val="lt1"/>
              </a:solidFill>
            </a:endParaRPr>
          </a:p>
        </p:txBody>
      </p:sp>
      <p:sp>
        <p:nvSpPr>
          <p:cNvPr id="73" name="Shape 73"/>
          <p:cNvSpPr/>
          <p:nvPr/>
        </p:nvSpPr>
        <p:spPr>
          <a:xfrm>
            <a:off x="63450" y="2006450"/>
            <a:ext cx="1871700" cy="531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rPr lang="en"/>
              <a:t>Storytelling definition</a:t>
            </a:r>
            <a:endParaRPr/>
          </a:p>
        </p:txBody>
      </p:sp>
      <p:sp>
        <p:nvSpPr>
          <p:cNvPr id="74" name="Shape 74"/>
          <p:cNvSpPr/>
          <p:nvPr/>
        </p:nvSpPr>
        <p:spPr>
          <a:xfrm>
            <a:off x="2226263" y="2006450"/>
            <a:ext cx="1990500" cy="531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Visual storytelling and its origins and uses</a:t>
            </a:r>
            <a:endParaRPr/>
          </a:p>
        </p:txBody>
      </p:sp>
      <p:sp>
        <p:nvSpPr>
          <p:cNvPr id="75" name="Shape 75"/>
          <p:cNvSpPr/>
          <p:nvPr/>
        </p:nvSpPr>
        <p:spPr>
          <a:xfrm>
            <a:off x="4507900" y="2006450"/>
            <a:ext cx="1990500" cy="531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Storytelling with Data Visualizations</a:t>
            </a:r>
            <a:endParaRPr/>
          </a:p>
        </p:txBody>
      </p:sp>
      <p:sp>
        <p:nvSpPr>
          <p:cNvPr id="76" name="Shape 76"/>
          <p:cNvSpPr/>
          <p:nvPr/>
        </p:nvSpPr>
        <p:spPr>
          <a:xfrm>
            <a:off x="6880650" y="2006450"/>
            <a:ext cx="1990500" cy="531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Data Visualization case studies </a:t>
            </a:r>
            <a:endParaRPr/>
          </a:p>
        </p:txBody>
      </p:sp>
      <p:cxnSp>
        <p:nvCxnSpPr>
          <p:cNvPr id="77" name="Shape 77"/>
          <p:cNvCxnSpPr>
            <a:stCxn id="73" idx="3"/>
            <a:endCxn id="74" idx="1"/>
          </p:cNvCxnSpPr>
          <p:nvPr/>
        </p:nvCxnSpPr>
        <p:spPr>
          <a:xfrm>
            <a:off x="1935150" y="2272100"/>
            <a:ext cx="291000" cy="0"/>
          </a:xfrm>
          <a:prstGeom prst="straightConnector1">
            <a:avLst/>
          </a:prstGeom>
          <a:noFill/>
          <a:ln cap="flat" cmpd="sng" w="9525">
            <a:solidFill>
              <a:schemeClr val="lt1"/>
            </a:solidFill>
            <a:prstDash val="solid"/>
            <a:round/>
            <a:headEnd len="lg" w="lg" type="none"/>
            <a:tailEnd len="lg" w="lg" type="triangle"/>
          </a:ln>
        </p:spPr>
      </p:cxnSp>
      <p:cxnSp>
        <p:nvCxnSpPr>
          <p:cNvPr id="78" name="Shape 78"/>
          <p:cNvCxnSpPr>
            <a:stCxn id="74" idx="3"/>
            <a:endCxn id="75" idx="1"/>
          </p:cNvCxnSpPr>
          <p:nvPr/>
        </p:nvCxnSpPr>
        <p:spPr>
          <a:xfrm>
            <a:off x="4216763" y="2272100"/>
            <a:ext cx="291000" cy="0"/>
          </a:xfrm>
          <a:prstGeom prst="straightConnector1">
            <a:avLst/>
          </a:prstGeom>
          <a:noFill/>
          <a:ln cap="flat" cmpd="sng" w="9525">
            <a:solidFill>
              <a:schemeClr val="lt1"/>
            </a:solidFill>
            <a:prstDash val="solid"/>
            <a:round/>
            <a:headEnd len="lg" w="lg" type="none"/>
            <a:tailEnd len="lg" w="lg" type="triangle"/>
          </a:ln>
        </p:spPr>
      </p:cxnSp>
      <p:cxnSp>
        <p:nvCxnSpPr>
          <p:cNvPr id="79" name="Shape 79"/>
          <p:cNvCxnSpPr>
            <a:stCxn id="75" idx="3"/>
            <a:endCxn id="76" idx="1"/>
          </p:cNvCxnSpPr>
          <p:nvPr/>
        </p:nvCxnSpPr>
        <p:spPr>
          <a:xfrm>
            <a:off x="6498400" y="2272100"/>
            <a:ext cx="382200" cy="0"/>
          </a:xfrm>
          <a:prstGeom prst="straightConnector1">
            <a:avLst/>
          </a:prstGeom>
          <a:noFill/>
          <a:ln cap="flat" cmpd="sng" w="9525">
            <a:solidFill>
              <a:schemeClr val="lt1"/>
            </a:solidFill>
            <a:prstDash val="solid"/>
            <a:round/>
            <a:headEnd len="lg" w="lg" type="none"/>
            <a:tailEnd len="lg" w="lg"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83" name="Shape 83"/>
        <p:cNvGrpSpPr/>
        <p:nvPr/>
      </p:nvGrpSpPr>
      <p:grpSpPr>
        <a:xfrm>
          <a:off x="0" y="0"/>
          <a:ext cx="0" cy="0"/>
          <a:chOff x="0" y="0"/>
          <a:chExt cx="0" cy="0"/>
        </a:xfrm>
      </p:grpSpPr>
      <p:sp>
        <p:nvSpPr>
          <p:cNvPr id="84" name="Shape 84"/>
          <p:cNvSpPr/>
          <p:nvPr/>
        </p:nvSpPr>
        <p:spPr>
          <a:xfrm>
            <a:off x="301375" y="1030925"/>
            <a:ext cx="1624200" cy="761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Genre</a:t>
            </a:r>
            <a:endParaRPr/>
          </a:p>
        </p:txBody>
      </p:sp>
      <p:sp>
        <p:nvSpPr>
          <p:cNvPr id="85" name="Shape 85"/>
          <p:cNvSpPr/>
          <p:nvPr/>
        </p:nvSpPr>
        <p:spPr>
          <a:xfrm>
            <a:off x="3529200" y="1046525"/>
            <a:ext cx="2085600" cy="761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Visual Narrative Tactics</a:t>
            </a:r>
            <a:endParaRPr/>
          </a:p>
        </p:txBody>
      </p:sp>
      <p:sp>
        <p:nvSpPr>
          <p:cNvPr id="86" name="Shape 86"/>
          <p:cNvSpPr/>
          <p:nvPr/>
        </p:nvSpPr>
        <p:spPr>
          <a:xfrm>
            <a:off x="6336550" y="1046525"/>
            <a:ext cx="2206500" cy="761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Visual Narrative Tactics</a:t>
            </a:r>
            <a:endParaRPr/>
          </a:p>
        </p:txBody>
      </p:sp>
      <p:sp>
        <p:nvSpPr>
          <p:cNvPr id="87" name="Shape 87"/>
          <p:cNvSpPr txBox="1"/>
          <p:nvPr/>
        </p:nvSpPr>
        <p:spPr>
          <a:xfrm>
            <a:off x="206200" y="126900"/>
            <a:ext cx="8771400" cy="675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4200">
                <a:solidFill>
                  <a:schemeClr val="lt1"/>
                </a:solidFill>
                <a:latin typeface="Economica"/>
                <a:ea typeface="Economica"/>
                <a:cs typeface="Economica"/>
                <a:sym typeface="Economica"/>
              </a:rPr>
              <a:t>Design Space Dimensions</a:t>
            </a:r>
            <a:endParaRPr sz="4200">
              <a:solidFill>
                <a:schemeClr val="lt1"/>
              </a:solidFill>
              <a:latin typeface="Economica"/>
              <a:ea typeface="Economica"/>
              <a:cs typeface="Economica"/>
              <a:sym typeface="Economica"/>
            </a:endParaRPr>
          </a:p>
          <a:p>
            <a:pPr indent="0" lvl="0" marL="0">
              <a:spcBef>
                <a:spcPts val="0"/>
              </a:spcBef>
              <a:spcAft>
                <a:spcPts val="0"/>
              </a:spcAft>
              <a:buNone/>
            </a:pPr>
            <a:r>
              <a:t/>
            </a:r>
            <a:endParaRPr sz="4200">
              <a:solidFill>
                <a:schemeClr val="lt1"/>
              </a:solidFill>
              <a:latin typeface="Economica"/>
              <a:ea typeface="Economica"/>
              <a:cs typeface="Economica"/>
              <a:sym typeface="Economica"/>
            </a:endParaRPr>
          </a:p>
        </p:txBody>
      </p:sp>
      <p:pic>
        <p:nvPicPr>
          <p:cNvPr id="88" name="Shape 88"/>
          <p:cNvPicPr preferRelativeResize="0"/>
          <p:nvPr/>
        </p:nvPicPr>
        <p:blipFill>
          <a:blip r:embed="rId3">
            <a:alphaModFix/>
          </a:blip>
          <a:stretch>
            <a:fillRect/>
          </a:stretch>
        </p:blipFill>
        <p:spPr>
          <a:xfrm>
            <a:off x="206200" y="2021175"/>
            <a:ext cx="3237950" cy="1618975"/>
          </a:xfrm>
          <a:prstGeom prst="rect">
            <a:avLst/>
          </a:prstGeom>
          <a:noFill/>
          <a:ln>
            <a:noFill/>
          </a:ln>
        </p:spPr>
      </p:pic>
      <p:sp>
        <p:nvSpPr>
          <p:cNvPr id="89" name="Shape 89"/>
          <p:cNvSpPr/>
          <p:nvPr/>
        </p:nvSpPr>
        <p:spPr>
          <a:xfrm>
            <a:off x="3814650" y="2022725"/>
            <a:ext cx="1514700" cy="761400"/>
          </a:xfrm>
          <a:prstGeom prst="round2SameRect">
            <a:avLst>
              <a:gd fmla="val 16667" name="adj1"/>
              <a:gd fmla="val 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rPr lang="en"/>
              <a:t>i.Visual Structuring</a:t>
            </a:r>
            <a:endParaRPr/>
          </a:p>
        </p:txBody>
      </p:sp>
      <p:sp>
        <p:nvSpPr>
          <p:cNvPr id="90" name="Shape 90"/>
          <p:cNvSpPr/>
          <p:nvPr/>
        </p:nvSpPr>
        <p:spPr>
          <a:xfrm>
            <a:off x="3814650" y="3077975"/>
            <a:ext cx="1514700" cy="761400"/>
          </a:xfrm>
          <a:prstGeom prst="round2SameRect">
            <a:avLst>
              <a:gd fmla="val 16667" name="adj1"/>
              <a:gd fmla="val 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ii.Highlighting</a:t>
            </a:r>
            <a:endParaRPr/>
          </a:p>
        </p:txBody>
      </p:sp>
      <p:sp>
        <p:nvSpPr>
          <p:cNvPr id="91" name="Shape 91"/>
          <p:cNvSpPr/>
          <p:nvPr/>
        </p:nvSpPr>
        <p:spPr>
          <a:xfrm>
            <a:off x="3814650" y="4054325"/>
            <a:ext cx="1514700" cy="761400"/>
          </a:xfrm>
          <a:prstGeom prst="round2SameRect">
            <a:avLst>
              <a:gd fmla="val 16667" name="adj1"/>
              <a:gd fmla="val 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iii.Transition Guidance</a:t>
            </a:r>
            <a:endParaRPr/>
          </a:p>
        </p:txBody>
      </p:sp>
      <p:sp>
        <p:nvSpPr>
          <p:cNvPr id="92" name="Shape 92"/>
          <p:cNvSpPr/>
          <p:nvPr/>
        </p:nvSpPr>
        <p:spPr>
          <a:xfrm>
            <a:off x="6682450" y="1992275"/>
            <a:ext cx="1514700" cy="761400"/>
          </a:xfrm>
          <a:prstGeom prst="round2SameRect">
            <a:avLst>
              <a:gd fmla="val 16667" name="adj1"/>
              <a:gd fmla="val 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i.Ordering</a:t>
            </a:r>
            <a:endParaRPr/>
          </a:p>
        </p:txBody>
      </p:sp>
      <p:sp>
        <p:nvSpPr>
          <p:cNvPr id="93" name="Shape 93"/>
          <p:cNvSpPr/>
          <p:nvPr/>
        </p:nvSpPr>
        <p:spPr>
          <a:xfrm>
            <a:off x="6682450" y="3023300"/>
            <a:ext cx="1514700" cy="761400"/>
          </a:xfrm>
          <a:prstGeom prst="round2SameRect">
            <a:avLst>
              <a:gd fmla="val 16667" name="adj1"/>
              <a:gd fmla="val 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ii.Interactivity</a:t>
            </a:r>
            <a:endParaRPr/>
          </a:p>
        </p:txBody>
      </p:sp>
      <p:sp>
        <p:nvSpPr>
          <p:cNvPr id="94" name="Shape 94"/>
          <p:cNvSpPr/>
          <p:nvPr/>
        </p:nvSpPr>
        <p:spPr>
          <a:xfrm>
            <a:off x="6682450" y="4054325"/>
            <a:ext cx="1514700" cy="761400"/>
          </a:xfrm>
          <a:prstGeom prst="round2SameRect">
            <a:avLst>
              <a:gd fmla="val 16667" name="adj1"/>
              <a:gd fmla="val 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iii.Messaging</a:t>
            </a:r>
            <a:endParaRPr/>
          </a:p>
        </p:txBody>
      </p:sp>
      <p:cxnSp>
        <p:nvCxnSpPr>
          <p:cNvPr id="95" name="Shape 95"/>
          <p:cNvCxnSpPr>
            <a:stCxn id="84" idx="2"/>
          </p:cNvCxnSpPr>
          <p:nvPr/>
        </p:nvCxnSpPr>
        <p:spPr>
          <a:xfrm>
            <a:off x="1113475" y="1792325"/>
            <a:ext cx="4800" cy="380700"/>
          </a:xfrm>
          <a:prstGeom prst="straightConnector1">
            <a:avLst/>
          </a:prstGeom>
          <a:noFill/>
          <a:ln cap="flat" cmpd="sng" w="9525">
            <a:solidFill>
              <a:schemeClr val="lt1"/>
            </a:solidFill>
            <a:prstDash val="solid"/>
            <a:round/>
            <a:headEnd len="lg" w="lg" type="none"/>
            <a:tailEnd len="lg" w="lg" type="triangle"/>
          </a:ln>
        </p:spPr>
      </p:cxnSp>
      <p:cxnSp>
        <p:nvCxnSpPr>
          <p:cNvPr id="96" name="Shape 96"/>
          <p:cNvCxnSpPr>
            <a:stCxn id="85" idx="2"/>
            <a:endCxn id="89" idx="3"/>
          </p:cNvCxnSpPr>
          <p:nvPr/>
        </p:nvCxnSpPr>
        <p:spPr>
          <a:xfrm>
            <a:off x="4572000" y="1807925"/>
            <a:ext cx="0" cy="214800"/>
          </a:xfrm>
          <a:prstGeom prst="straightConnector1">
            <a:avLst/>
          </a:prstGeom>
          <a:noFill/>
          <a:ln cap="flat" cmpd="sng" w="9525">
            <a:solidFill>
              <a:schemeClr val="lt1"/>
            </a:solidFill>
            <a:prstDash val="solid"/>
            <a:round/>
            <a:headEnd len="lg" w="lg" type="none"/>
            <a:tailEnd len="lg" w="lg" type="triangle"/>
          </a:ln>
        </p:spPr>
      </p:cxnSp>
      <p:cxnSp>
        <p:nvCxnSpPr>
          <p:cNvPr id="97" name="Shape 97"/>
          <p:cNvCxnSpPr>
            <a:stCxn id="89" idx="1"/>
            <a:endCxn id="90" idx="3"/>
          </p:cNvCxnSpPr>
          <p:nvPr/>
        </p:nvCxnSpPr>
        <p:spPr>
          <a:xfrm>
            <a:off x="4572000" y="2784125"/>
            <a:ext cx="0" cy="294000"/>
          </a:xfrm>
          <a:prstGeom prst="straightConnector1">
            <a:avLst/>
          </a:prstGeom>
          <a:noFill/>
          <a:ln cap="flat" cmpd="sng" w="9525">
            <a:solidFill>
              <a:schemeClr val="lt1"/>
            </a:solidFill>
            <a:prstDash val="solid"/>
            <a:round/>
            <a:headEnd len="lg" w="lg" type="none"/>
            <a:tailEnd len="lg" w="lg" type="triangle"/>
          </a:ln>
        </p:spPr>
      </p:cxnSp>
      <p:cxnSp>
        <p:nvCxnSpPr>
          <p:cNvPr id="98" name="Shape 98"/>
          <p:cNvCxnSpPr>
            <a:stCxn id="90" idx="1"/>
            <a:endCxn id="91" idx="3"/>
          </p:cNvCxnSpPr>
          <p:nvPr/>
        </p:nvCxnSpPr>
        <p:spPr>
          <a:xfrm>
            <a:off x="4572000" y="3839375"/>
            <a:ext cx="0" cy="215100"/>
          </a:xfrm>
          <a:prstGeom prst="straightConnector1">
            <a:avLst/>
          </a:prstGeom>
          <a:noFill/>
          <a:ln cap="flat" cmpd="sng" w="9525">
            <a:solidFill>
              <a:schemeClr val="lt1"/>
            </a:solidFill>
            <a:prstDash val="solid"/>
            <a:round/>
            <a:headEnd len="lg" w="lg" type="none"/>
            <a:tailEnd len="lg" w="lg" type="triangle"/>
          </a:ln>
        </p:spPr>
      </p:cxnSp>
      <p:cxnSp>
        <p:nvCxnSpPr>
          <p:cNvPr id="99" name="Shape 99"/>
          <p:cNvCxnSpPr>
            <a:stCxn id="86" idx="2"/>
            <a:endCxn id="92" idx="3"/>
          </p:cNvCxnSpPr>
          <p:nvPr/>
        </p:nvCxnSpPr>
        <p:spPr>
          <a:xfrm>
            <a:off x="7439800" y="1807925"/>
            <a:ext cx="0" cy="184500"/>
          </a:xfrm>
          <a:prstGeom prst="straightConnector1">
            <a:avLst/>
          </a:prstGeom>
          <a:noFill/>
          <a:ln cap="flat" cmpd="sng" w="9525">
            <a:solidFill>
              <a:schemeClr val="lt1"/>
            </a:solidFill>
            <a:prstDash val="solid"/>
            <a:round/>
            <a:headEnd len="lg" w="lg" type="none"/>
            <a:tailEnd len="lg" w="lg" type="triangle"/>
          </a:ln>
        </p:spPr>
      </p:cxnSp>
      <p:cxnSp>
        <p:nvCxnSpPr>
          <p:cNvPr id="100" name="Shape 100"/>
          <p:cNvCxnSpPr>
            <a:stCxn id="92" idx="1"/>
            <a:endCxn id="93" idx="3"/>
          </p:cNvCxnSpPr>
          <p:nvPr/>
        </p:nvCxnSpPr>
        <p:spPr>
          <a:xfrm>
            <a:off x="7439800" y="2753675"/>
            <a:ext cx="0" cy="269700"/>
          </a:xfrm>
          <a:prstGeom prst="straightConnector1">
            <a:avLst/>
          </a:prstGeom>
          <a:noFill/>
          <a:ln cap="flat" cmpd="sng" w="9525">
            <a:solidFill>
              <a:schemeClr val="lt1"/>
            </a:solidFill>
            <a:prstDash val="solid"/>
            <a:round/>
            <a:headEnd len="lg" w="lg" type="none"/>
            <a:tailEnd len="lg" w="lg" type="triangle"/>
          </a:ln>
        </p:spPr>
      </p:cxnSp>
      <p:cxnSp>
        <p:nvCxnSpPr>
          <p:cNvPr id="101" name="Shape 101"/>
          <p:cNvCxnSpPr>
            <a:stCxn id="93" idx="1"/>
            <a:endCxn id="94" idx="3"/>
          </p:cNvCxnSpPr>
          <p:nvPr/>
        </p:nvCxnSpPr>
        <p:spPr>
          <a:xfrm>
            <a:off x="7439800" y="3784700"/>
            <a:ext cx="0" cy="269700"/>
          </a:xfrm>
          <a:prstGeom prst="straightConnector1">
            <a:avLst/>
          </a:prstGeom>
          <a:noFill/>
          <a:ln cap="flat" cmpd="sng" w="9525">
            <a:solidFill>
              <a:schemeClr val="lt1"/>
            </a:solidFill>
            <a:prstDash val="solid"/>
            <a:round/>
            <a:headEnd len="lg" w="lg" type="none"/>
            <a:tailEnd len="lg" w="lg" type="triangle"/>
          </a:ln>
        </p:spPr>
      </p:cxnSp>
      <p:cxnSp>
        <p:nvCxnSpPr>
          <p:cNvPr id="102" name="Shape 102"/>
          <p:cNvCxnSpPr>
            <a:stCxn id="84" idx="3"/>
            <a:endCxn id="85" idx="1"/>
          </p:cNvCxnSpPr>
          <p:nvPr/>
        </p:nvCxnSpPr>
        <p:spPr>
          <a:xfrm>
            <a:off x="1925575" y="1411625"/>
            <a:ext cx="1603500" cy="15600"/>
          </a:xfrm>
          <a:prstGeom prst="straightConnector1">
            <a:avLst/>
          </a:prstGeom>
          <a:noFill/>
          <a:ln cap="flat" cmpd="sng" w="9525">
            <a:solidFill>
              <a:schemeClr val="lt1"/>
            </a:solidFill>
            <a:prstDash val="solid"/>
            <a:round/>
            <a:headEnd len="lg" w="lg" type="none"/>
            <a:tailEnd len="lg" w="lg" type="none"/>
          </a:ln>
        </p:spPr>
      </p:cxnSp>
      <p:cxnSp>
        <p:nvCxnSpPr>
          <p:cNvPr id="103" name="Shape 103"/>
          <p:cNvCxnSpPr>
            <a:stCxn id="85" idx="3"/>
            <a:endCxn id="86" idx="1"/>
          </p:cNvCxnSpPr>
          <p:nvPr/>
        </p:nvCxnSpPr>
        <p:spPr>
          <a:xfrm>
            <a:off x="5614800" y="1427225"/>
            <a:ext cx="721800" cy="0"/>
          </a:xfrm>
          <a:prstGeom prst="straightConnector1">
            <a:avLst/>
          </a:prstGeom>
          <a:noFill/>
          <a:ln cap="flat" cmpd="sng" w="9525">
            <a:solidFill>
              <a:schemeClr val="lt1"/>
            </a:solidFill>
            <a:prstDash val="solid"/>
            <a:round/>
            <a:headEnd len="lg" w="lg" type="none"/>
            <a:tailEnd len="lg" w="lg"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07" name="Shape 107"/>
        <p:cNvGrpSpPr/>
        <p:nvPr/>
      </p:nvGrpSpPr>
      <p:grpSpPr>
        <a:xfrm>
          <a:off x="0" y="0"/>
          <a:ext cx="0" cy="0"/>
          <a:chOff x="0" y="0"/>
          <a:chExt cx="0" cy="0"/>
        </a:xfrm>
      </p:grpSpPr>
      <p:pic>
        <p:nvPicPr>
          <p:cNvPr id="108" name="Shape 108"/>
          <p:cNvPicPr preferRelativeResize="0"/>
          <p:nvPr/>
        </p:nvPicPr>
        <p:blipFill>
          <a:blip r:embed="rId3">
            <a:alphaModFix/>
          </a:blip>
          <a:stretch>
            <a:fillRect/>
          </a:stretch>
        </p:blipFill>
        <p:spPr>
          <a:xfrm>
            <a:off x="658425" y="882637"/>
            <a:ext cx="7716449" cy="2727875"/>
          </a:xfrm>
          <a:prstGeom prst="rect">
            <a:avLst/>
          </a:prstGeom>
          <a:noFill/>
          <a:ln>
            <a:noFill/>
          </a:ln>
        </p:spPr>
      </p:pic>
      <p:cxnSp>
        <p:nvCxnSpPr>
          <p:cNvPr id="109" name="Shape 109"/>
          <p:cNvCxnSpPr/>
          <p:nvPr/>
        </p:nvCxnSpPr>
        <p:spPr>
          <a:xfrm>
            <a:off x="1300788" y="2171250"/>
            <a:ext cx="6431700" cy="39600"/>
          </a:xfrm>
          <a:prstGeom prst="straightConnector1">
            <a:avLst/>
          </a:prstGeom>
          <a:noFill/>
          <a:ln cap="flat" cmpd="sng" w="152400">
            <a:solidFill>
              <a:schemeClr val="lt1"/>
            </a:solidFill>
            <a:prstDash val="solid"/>
            <a:round/>
            <a:headEnd len="lg" w="lg" type="stealth"/>
            <a:tailEnd len="lg" w="lg" type="stealth"/>
          </a:ln>
        </p:spPr>
      </p:cxnSp>
      <p:sp>
        <p:nvSpPr>
          <p:cNvPr id="110" name="Shape 110"/>
          <p:cNvSpPr txBox="1"/>
          <p:nvPr/>
        </p:nvSpPr>
        <p:spPr>
          <a:xfrm>
            <a:off x="246000" y="1861975"/>
            <a:ext cx="1054800" cy="769200"/>
          </a:xfrm>
          <a:prstGeom prst="rect">
            <a:avLst/>
          </a:prstGeom>
          <a:noFill/>
          <a:ln>
            <a:noFill/>
          </a:ln>
        </p:spPr>
        <p:txBody>
          <a:bodyPr anchorCtr="0" anchor="t" bIns="91425" lIns="91425" spcFirstLastPara="1" rIns="91425" wrap="square" tIns="91425">
            <a:noAutofit/>
          </a:bodyPr>
          <a:lstStyle/>
          <a:p>
            <a:pPr indent="0" lvl="0" marL="0" algn="r">
              <a:spcBef>
                <a:spcPts val="0"/>
              </a:spcBef>
              <a:spcAft>
                <a:spcPts val="0"/>
              </a:spcAft>
              <a:buNone/>
            </a:pPr>
            <a:r>
              <a:rPr lang="en">
                <a:solidFill>
                  <a:schemeClr val="lt1"/>
                </a:solidFill>
              </a:rPr>
              <a:t>Author Driven</a:t>
            </a:r>
            <a:endParaRPr>
              <a:solidFill>
                <a:schemeClr val="lt1"/>
              </a:solidFill>
            </a:endParaRPr>
          </a:p>
        </p:txBody>
      </p:sp>
      <p:sp>
        <p:nvSpPr>
          <p:cNvPr id="111" name="Shape 111"/>
          <p:cNvSpPr txBox="1"/>
          <p:nvPr/>
        </p:nvSpPr>
        <p:spPr>
          <a:xfrm>
            <a:off x="7692675" y="1861975"/>
            <a:ext cx="1054800" cy="769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chemeClr val="lt1"/>
                </a:solidFill>
              </a:rPr>
              <a:t>Reader </a:t>
            </a:r>
            <a:endParaRPr>
              <a:solidFill>
                <a:schemeClr val="lt1"/>
              </a:solidFill>
            </a:endParaRPr>
          </a:p>
          <a:p>
            <a:pPr indent="0" lvl="0" marL="0" rtl="0">
              <a:spcBef>
                <a:spcPts val="0"/>
              </a:spcBef>
              <a:spcAft>
                <a:spcPts val="0"/>
              </a:spcAft>
              <a:buNone/>
            </a:pPr>
            <a:r>
              <a:rPr lang="en">
                <a:solidFill>
                  <a:schemeClr val="lt1"/>
                </a:solidFill>
              </a:rPr>
              <a:t>Driven</a:t>
            </a:r>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15" name="Shape 115"/>
        <p:cNvGrpSpPr/>
        <p:nvPr/>
      </p:nvGrpSpPr>
      <p:grpSpPr>
        <a:xfrm>
          <a:off x="0" y="0"/>
          <a:ext cx="0" cy="0"/>
          <a:chOff x="0" y="0"/>
          <a:chExt cx="0" cy="0"/>
        </a:xfrm>
      </p:grpSpPr>
      <p:sp>
        <p:nvSpPr>
          <p:cNvPr id="116" name="Shape 11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solidFill>
                  <a:schemeClr val="lt1"/>
                </a:solidFill>
              </a:rPr>
              <a:t>Pros and Cons</a:t>
            </a:r>
            <a:endParaRPr>
              <a:solidFill>
                <a:schemeClr val="lt1"/>
              </a:solidFill>
            </a:endParaRPr>
          </a:p>
        </p:txBody>
      </p:sp>
      <p:pic>
        <p:nvPicPr>
          <p:cNvPr id="117" name="Shape 117"/>
          <p:cNvPicPr preferRelativeResize="0"/>
          <p:nvPr/>
        </p:nvPicPr>
        <p:blipFill>
          <a:blip r:embed="rId3">
            <a:alphaModFix/>
          </a:blip>
          <a:stretch>
            <a:fillRect/>
          </a:stretch>
        </p:blipFill>
        <p:spPr>
          <a:xfrm>
            <a:off x="1185624" y="1291203"/>
            <a:ext cx="6772751" cy="301344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pic>
        <p:nvPicPr>
          <p:cNvPr id="122" name="Shape 122"/>
          <p:cNvPicPr preferRelativeResize="0"/>
          <p:nvPr/>
        </p:nvPicPr>
        <p:blipFill>
          <a:blip r:embed="rId3">
            <a:alphaModFix/>
          </a:blip>
          <a:stretch>
            <a:fillRect/>
          </a:stretch>
        </p:blipFill>
        <p:spPr>
          <a:xfrm>
            <a:off x="0" y="-662300"/>
            <a:ext cx="8991600" cy="5994400"/>
          </a:xfrm>
          <a:prstGeom prst="rect">
            <a:avLst/>
          </a:prstGeom>
          <a:noFill/>
          <a:ln>
            <a:noFill/>
          </a:ln>
        </p:spPr>
      </p:pic>
      <p:sp>
        <p:nvSpPr>
          <p:cNvPr id="123" name="Shape 123"/>
          <p:cNvSpPr txBox="1"/>
          <p:nvPr/>
        </p:nvSpPr>
        <p:spPr>
          <a:xfrm>
            <a:off x="400500" y="95150"/>
            <a:ext cx="8343000" cy="912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4200">
                <a:solidFill>
                  <a:schemeClr val="lt1"/>
                </a:solidFill>
                <a:latin typeface="Economica"/>
                <a:ea typeface="Economica"/>
                <a:cs typeface="Economica"/>
                <a:sym typeface="Economica"/>
              </a:rPr>
              <a:t>What were your favorite aspects of this paper?</a:t>
            </a:r>
            <a:endParaRPr>
              <a:solidFill>
                <a:schemeClr val="lt1"/>
              </a:solidFill>
            </a:endParaRPr>
          </a:p>
        </p:txBody>
      </p:sp>
      <p:sp>
        <p:nvSpPr>
          <p:cNvPr id="124" name="Shape 124"/>
          <p:cNvSpPr txBox="1"/>
          <p:nvPr/>
        </p:nvSpPr>
        <p:spPr>
          <a:xfrm>
            <a:off x="400500" y="1653750"/>
            <a:ext cx="7367400" cy="13623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4200">
                <a:solidFill>
                  <a:schemeClr val="lt1"/>
                </a:solidFill>
                <a:latin typeface="Economica"/>
                <a:ea typeface="Economica"/>
                <a:cs typeface="Economica"/>
                <a:sym typeface="Economica"/>
              </a:rPr>
              <a:t>Were the authors able convey their message in a concise way that wasn’t confusing? </a:t>
            </a:r>
            <a:endParaRPr>
              <a:solidFill>
                <a:schemeClr val="lt1"/>
              </a:solidFill>
            </a:endParaRPr>
          </a:p>
        </p:txBody>
      </p:sp>
      <p:sp>
        <p:nvSpPr>
          <p:cNvPr id="125" name="Shape 125"/>
          <p:cNvSpPr txBox="1"/>
          <p:nvPr/>
        </p:nvSpPr>
        <p:spPr>
          <a:xfrm>
            <a:off x="345050" y="3662650"/>
            <a:ext cx="8604600" cy="4707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4200">
                <a:solidFill>
                  <a:schemeClr val="lt1"/>
                </a:solidFill>
                <a:latin typeface="Economica"/>
                <a:ea typeface="Economica"/>
                <a:cs typeface="Economica"/>
                <a:sym typeface="Economica"/>
              </a:rPr>
              <a:t>Did you have any questions that were unanswered?</a:t>
            </a:r>
            <a:endParaRPr>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