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1713476490" r:id="rId5"/>
    <p:sldId id="2147476971" r:id="rId6"/>
    <p:sldId id="2147476686" r:id="rId7"/>
    <p:sldId id="2147308383" r:id="rId8"/>
    <p:sldId id="2147476966" r:id="rId9"/>
    <p:sldId id="2147476967" r:id="rId10"/>
    <p:sldId id="2147476969" r:id="rId11"/>
    <p:sldId id="2147476972" r:id="rId12"/>
    <p:sldId id="2147308390" r:id="rId13"/>
    <p:sldId id="1713476470" r:id="rId14"/>
    <p:sldId id="2147476634" r:id="rId15"/>
    <p:sldId id="2147308380" r:id="rId16"/>
    <p:sldId id="2147476705" r:id="rId17"/>
    <p:sldId id="2147476963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FC2BC9B-15DF-4B44-84C9-452ACC3317D4}">
          <p14:sldIdLst>
            <p14:sldId id="1713476490"/>
          </p14:sldIdLst>
        </p14:section>
        <p14:section name="Solution" id="{C73AE920-E814-5341-88F1-8E7D49C236EC}">
          <p14:sldIdLst>
            <p14:sldId id="2147476971"/>
            <p14:sldId id="2147476686"/>
            <p14:sldId id="2147308383"/>
            <p14:sldId id="2147476966"/>
            <p14:sldId id="2147476967"/>
            <p14:sldId id="2147476969"/>
            <p14:sldId id="2147476972"/>
          </p14:sldIdLst>
        </p14:section>
        <p14:section name="Close" id="{EC456B3D-DA38-9E4B-93A4-4155CA8282C9}">
          <p14:sldIdLst>
            <p14:sldId id="2147308390"/>
            <p14:sldId id="1713476470"/>
          </p14:sldIdLst>
        </p14:section>
        <p14:section name="About Presidio" id="{F5BFA62E-A02D-494E-96E2-3D28B75F220F}">
          <p14:sldIdLst>
            <p14:sldId id="2147476634"/>
            <p14:sldId id="2147308380"/>
            <p14:sldId id="2147476705"/>
            <p14:sldId id="21474769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6CC04A-F74E-0048-B3A4-D80A1A63F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9D024-70B1-E84F-A3DC-B0373253BC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/>
            </a:lvl1pPr>
          </a:lstStyle>
          <a:p>
            <a:pPr>
              <a:defRPr/>
            </a:pPr>
            <a:fld id="{6782068E-4A6E-5A43-BB75-97BF344763B8}" type="datetimeFigureOut">
              <a:rPr lang="en-US"/>
              <a:pPr>
                <a:defRPr/>
              </a:pPr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07687-9EFD-0541-9B95-61555C2405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C2DA7-3AC5-6D4D-A044-807DB68054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/>
            </a:lvl1pPr>
          </a:lstStyle>
          <a:p>
            <a:pPr>
              <a:defRPr/>
            </a:pPr>
            <a:fld id="{839CE498-8205-6041-A320-46A1AF9CE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7BD3AC-A308-E74E-9618-32ACC9D348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8F4D5-63BE-954E-B310-93387BC8AF6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F79030-ABB6-1B44-AB34-BCBC72BA5304}" type="datetimeFigureOut">
              <a:rPr lang="en-US"/>
              <a:pPr>
                <a:defRPr/>
              </a:pPr>
              <a:t>9/23/25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552123B-7FF3-4F47-B4BF-E3423F94A8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73C612B-D67D-484F-9608-DCF79EAA9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35465-F5B3-7847-9310-D82796682E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CF610-309A-0846-A7A1-D5C18FCA7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00F4DD-433F-9D42-8752-618973F74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133A8-9CC2-43B2-9AE4-80D585FA2F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2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/>
          <a:lstStyle/>
          <a:p>
            <a:endParaRPr lang="en-US" sz="1000">
              <a:latin typeface="CiscoSansTT ExtraLight" pitchFamily="34" charset="0"/>
              <a:cs typeface="CiscoSansTT Extra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8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F50B2-CB33-4249-B2AB-7FF8596952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6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0F50B2-CB33-4249-B2AB-7FF8596952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468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2700" y="203200"/>
            <a:ext cx="4533900" cy="2551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is a great segue into where we think Presidio fits in the vast ecosystem of technology partners that are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CE980-1325-2E4C-9E6B-692CF19E38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56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2700" y="203200"/>
            <a:ext cx="4533900" cy="2551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133A8-9CC2-43B2-9AE4-80D585FA2F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98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434164"/>
            <a:ext cx="6491567" cy="198525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55659-7A13-255E-EBAB-9200F85890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460555"/>
            <a:ext cx="2149348" cy="41333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02CC5D1-AA08-2D7E-246A-8BFC68E2EC40}"/>
              </a:ext>
            </a:extLst>
          </p:cNvPr>
          <p:cNvGrpSpPr/>
          <p:nvPr userDrawn="1"/>
        </p:nvGrpSpPr>
        <p:grpSpPr>
          <a:xfrm>
            <a:off x="672442" y="6159327"/>
            <a:ext cx="2138856" cy="238118"/>
            <a:chOff x="672442" y="488835"/>
            <a:chExt cx="2138856" cy="238118"/>
          </a:xfrm>
        </p:grpSpPr>
        <p:pic>
          <p:nvPicPr>
            <p:cNvPr id="13" name="Graphic 8">
              <a:extLst>
                <a:ext uri="{FF2B5EF4-FFF2-40B4-BE49-F238E27FC236}">
                  <a16:creationId xmlns:a16="http://schemas.microsoft.com/office/drawing/2014/main" id="{F5853070-FEFD-8C58-8875-69BBFFF1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42" y="544749"/>
              <a:ext cx="275478" cy="165287"/>
            </a:xfrm>
            <a:prstGeom prst="rect">
              <a:avLst/>
            </a:prstGeom>
          </p:spPr>
        </p:pic>
        <p:pic>
          <p:nvPicPr>
            <p:cNvPr id="14" name="Graphic 9">
              <a:extLst>
                <a:ext uri="{FF2B5EF4-FFF2-40B4-BE49-F238E27FC236}">
                  <a16:creationId xmlns:a16="http://schemas.microsoft.com/office/drawing/2014/main" id="{9190AF22-89F3-AAB3-8C33-D0547ECEF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5299" y="524935"/>
              <a:ext cx="220383" cy="202018"/>
            </a:xfrm>
            <a:prstGeom prst="rect">
              <a:avLst/>
            </a:prstGeom>
          </p:spPr>
        </p:pic>
        <p:pic>
          <p:nvPicPr>
            <p:cNvPr id="15" name="Graphic 10">
              <a:extLst>
                <a:ext uri="{FF2B5EF4-FFF2-40B4-BE49-F238E27FC236}">
                  <a16:creationId xmlns:a16="http://schemas.microsoft.com/office/drawing/2014/main" id="{DF2AEE0D-9F44-4974-5BE0-D3A4587B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9863" y="488835"/>
              <a:ext cx="189774" cy="220383"/>
            </a:xfrm>
            <a:prstGeom prst="rect">
              <a:avLst/>
            </a:prstGeom>
          </p:spPr>
        </p:pic>
        <p:pic>
          <p:nvPicPr>
            <p:cNvPr id="16" name="Graphic 12">
              <a:extLst>
                <a:ext uri="{FF2B5EF4-FFF2-40B4-BE49-F238E27FC236}">
                  <a16:creationId xmlns:a16="http://schemas.microsoft.com/office/drawing/2014/main" id="{B2FDFB5B-6F19-5850-E8A5-12CBB28E0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6357" y="512175"/>
              <a:ext cx="238748" cy="208139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99619B5-95D7-EE7F-4A5C-3D4F4A112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0915" y="496505"/>
              <a:ext cx="220383" cy="217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266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F229923-3A05-2A4F-8028-327C177F8637}"/>
              </a:ext>
            </a:extLst>
          </p:cNvPr>
          <p:cNvGrpSpPr/>
          <p:nvPr/>
        </p:nvGrpSpPr>
        <p:grpSpPr>
          <a:xfrm>
            <a:off x="672442" y="488835"/>
            <a:ext cx="2154734" cy="238118"/>
            <a:chOff x="1169102" y="2039490"/>
            <a:chExt cx="7663768" cy="846917"/>
          </a:xfrm>
          <a:solidFill>
            <a:schemeClr val="bg1"/>
          </a:solidFill>
        </p:grpSpPr>
        <p:pic>
          <p:nvPicPr>
            <p:cNvPr id="7" name="Graphic 8">
              <a:extLst>
                <a:ext uri="{FF2B5EF4-FFF2-40B4-BE49-F238E27FC236}">
                  <a16:creationId xmlns:a16="http://schemas.microsoft.com/office/drawing/2014/main" id="{2526D48F-0758-1E4C-B5A9-76D13E2D7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69102" y="2238361"/>
              <a:ext cx="979797" cy="587878"/>
            </a:xfrm>
            <a:prstGeom prst="rect">
              <a:avLst/>
            </a:prstGeom>
          </p:spPr>
        </p:pic>
        <p:pic>
          <p:nvPicPr>
            <p:cNvPr id="8" name="Graphic 9">
              <a:extLst>
                <a:ext uri="{FF2B5EF4-FFF2-40B4-BE49-F238E27FC236}">
                  <a16:creationId xmlns:a16="http://schemas.microsoft.com/office/drawing/2014/main" id="{678E6632-4639-6E40-BBA1-08E307FE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50920" y="2167889"/>
              <a:ext cx="783838" cy="718518"/>
            </a:xfrm>
            <a:prstGeom prst="rect">
              <a:avLst/>
            </a:prstGeom>
          </p:spPr>
        </p:pic>
        <p:pic>
          <p:nvPicPr>
            <p:cNvPr id="9" name="Graphic 10">
              <a:extLst>
                <a:ext uri="{FF2B5EF4-FFF2-40B4-BE49-F238E27FC236}">
                  <a16:creationId xmlns:a16="http://schemas.microsoft.com/office/drawing/2014/main" id="{C6281113-8E10-C848-B36A-373EC289E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59431" y="2039490"/>
              <a:ext cx="674971" cy="783837"/>
            </a:xfrm>
            <a:prstGeom prst="rect">
              <a:avLst/>
            </a:prstGeom>
          </p:spPr>
        </p:pic>
        <p:pic>
          <p:nvPicPr>
            <p:cNvPr id="10" name="Graphic 11">
              <a:extLst>
                <a:ext uri="{FF2B5EF4-FFF2-40B4-BE49-F238E27FC236}">
                  <a16:creationId xmlns:a16="http://schemas.microsoft.com/office/drawing/2014/main" id="{6650CC91-E16B-FA41-97D4-9CA2384D1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83713" y="2049644"/>
              <a:ext cx="849157" cy="827383"/>
            </a:xfrm>
            <a:prstGeom prst="rect">
              <a:avLst/>
            </a:prstGeom>
          </p:spPr>
        </p:pic>
        <p:pic>
          <p:nvPicPr>
            <p:cNvPr id="11" name="Graphic 12">
              <a:extLst>
                <a:ext uri="{FF2B5EF4-FFF2-40B4-BE49-F238E27FC236}">
                  <a16:creationId xmlns:a16="http://schemas.microsoft.com/office/drawing/2014/main" id="{EB3480C3-60CE-C946-9E89-EB2B7BE00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68604" y="2122503"/>
              <a:ext cx="849157" cy="7402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434164"/>
            <a:ext cx="6491567" cy="1985255"/>
          </a:xfrm>
        </p:spPr>
        <p:txBody>
          <a:bodyPr anchor="b"/>
          <a:lstStyle>
            <a:lvl1pPr algn="l">
              <a:defRPr sz="6000" b="1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30A06C4-47FF-1843-9215-2EB700F604E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828" y="5922366"/>
            <a:ext cx="2029086" cy="26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3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D3C2-28CA-034B-84E3-B20D631ADB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920628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29FD-65BB-3C46-A192-5B4CE0EF1A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949386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A5F4B4-789B-A8E3-82E9-41F6229161FB}"/>
              </a:ext>
            </a:extLst>
          </p:cNvPr>
          <p:cNvCxnSpPr>
            <a:cxnSpLocks/>
          </p:cNvCxnSpPr>
          <p:nvPr userDrawn="1"/>
        </p:nvCxnSpPr>
        <p:spPr>
          <a:xfrm>
            <a:off x="666750" y="5702494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C98216DA-77CE-B1B3-C16B-1D1C313A88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316" y="1160896"/>
            <a:ext cx="2123754" cy="40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1" y="1434164"/>
            <a:ext cx="6180350" cy="198525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A508F9E0-E49B-033C-2D60-8CDAED5146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460555"/>
            <a:ext cx="2149348" cy="41333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C2E6D2A-5DA3-FC4F-6825-A1A3FFCBD1C5}"/>
              </a:ext>
            </a:extLst>
          </p:cNvPr>
          <p:cNvGrpSpPr/>
          <p:nvPr userDrawn="1"/>
        </p:nvGrpSpPr>
        <p:grpSpPr>
          <a:xfrm>
            <a:off x="672442" y="6159327"/>
            <a:ext cx="2138856" cy="238118"/>
            <a:chOff x="672442" y="488835"/>
            <a:chExt cx="2138856" cy="238118"/>
          </a:xfrm>
        </p:grpSpPr>
        <p:pic>
          <p:nvPicPr>
            <p:cNvPr id="20" name="Graphic 8">
              <a:extLst>
                <a:ext uri="{FF2B5EF4-FFF2-40B4-BE49-F238E27FC236}">
                  <a16:creationId xmlns:a16="http://schemas.microsoft.com/office/drawing/2014/main" id="{5EF3CC44-FFA6-F9CE-0E19-7C9AA77C7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42" y="544749"/>
              <a:ext cx="275478" cy="165287"/>
            </a:xfrm>
            <a:prstGeom prst="rect">
              <a:avLst/>
            </a:prstGeom>
          </p:spPr>
        </p:pic>
        <p:pic>
          <p:nvPicPr>
            <p:cNvPr id="21" name="Graphic 9">
              <a:extLst>
                <a:ext uri="{FF2B5EF4-FFF2-40B4-BE49-F238E27FC236}">
                  <a16:creationId xmlns:a16="http://schemas.microsoft.com/office/drawing/2014/main" id="{E95F8020-6082-4E62-E680-E2F0905F3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5299" y="524935"/>
              <a:ext cx="220383" cy="202018"/>
            </a:xfrm>
            <a:prstGeom prst="rect">
              <a:avLst/>
            </a:prstGeom>
          </p:spPr>
        </p:pic>
        <p:pic>
          <p:nvPicPr>
            <p:cNvPr id="22" name="Graphic 10">
              <a:extLst>
                <a:ext uri="{FF2B5EF4-FFF2-40B4-BE49-F238E27FC236}">
                  <a16:creationId xmlns:a16="http://schemas.microsoft.com/office/drawing/2014/main" id="{AE925D01-2A9D-940A-BCA1-CF7AD43BB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9863" y="488835"/>
              <a:ext cx="189774" cy="220383"/>
            </a:xfrm>
            <a:prstGeom prst="rect">
              <a:avLst/>
            </a:prstGeom>
          </p:spPr>
        </p:pic>
        <p:pic>
          <p:nvPicPr>
            <p:cNvPr id="23" name="Graphic 12">
              <a:extLst>
                <a:ext uri="{FF2B5EF4-FFF2-40B4-BE49-F238E27FC236}">
                  <a16:creationId xmlns:a16="http://schemas.microsoft.com/office/drawing/2014/main" id="{28A7C04C-6007-E647-D137-7044BC00C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6357" y="512175"/>
              <a:ext cx="238748" cy="208139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96801303-E8E9-CE9B-8EFA-0F51EB486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0915" y="496505"/>
              <a:ext cx="220383" cy="217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760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E30A06C4-47FF-1843-9215-2EB700F604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49" y="738415"/>
            <a:ext cx="2339705" cy="4499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9CE352-7BE6-DBFF-631B-4A92DEC770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376342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15AD96E-5038-C6A1-C58A-ED4FE86DA88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405100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9EC713-24A6-3B4F-4878-48D33A828731}"/>
              </a:ext>
            </a:extLst>
          </p:cNvPr>
          <p:cNvCxnSpPr>
            <a:cxnSpLocks/>
          </p:cNvCxnSpPr>
          <p:nvPr userDrawn="1"/>
        </p:nvCxnSpPr>
        <p:spPr>
          <a:xfrm>
            <a:off x="666750" y="5158208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07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1" y="1434164"/>
            <a:ext cx="6180350" cy="198525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9CF5449-C987-9324-C75E-F2DFCD8466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460555"/>
            <a:ext cx="2149348" cy="41333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E41ABC3-F641-3ADF-B0C2-10C1E8AB77DC}"/>
              </a:ext>
            </a:extLst>
          </p:cNvPr>
          <p:cNvGrpSpPr/>
          <p:nvPr userDrawn="1"/>
        </p:nvGrpSpPr>
        <p:grpSpPr>
          <a:xfrm>
            <a:off x="672442" y="6159327"/>
            <a:ext cx="2138856" cy="238118"/>
            <a:chOff x="672442" y="488835"/>
            <a:chExt cx="2138856" cy="238118"/>
          </a:xfrm>
        </p:grpSpPr>
        <p:pic>
          <p:nvPicPr>
            <p:cNvPr id="20" name="Graphic 8">
              <a:extLst>
                <a:ext uri="{FF2B5EF4-FFF2-40B4-BE49-F238E27FC236}">
                  <a16:creationId xmlns:a16="http://schemas.microsoft.com/office/drawing/2014/main" id="{DBE54CA3-2ECC-20A2-E535-1BB6B974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42" y="544749"/>
              <a:ext cx="275478" cy="165287"/>
            </a:xfrm>
            <a:prstGeom prst="rect">
              <a:avLst/>
            </a:prstGeom>
          </p:spPr>
        </p:pic>
        <p:pic>
          <p:nvPicPr>
            <p:cNvPr id="21" name="Graphic 9">
              <a:extLst>
                <a:ext uri="{FF2B5EF4-FFF2-40B4-BE49-F238E27FC236}">
                  <a16:creationId xmlns:a16="http://schemas.microsoft.com/office/drawing/2014/main" id="{6FF15AA7-DF77-F9F8-D8AE-65BA29ECD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5299" y="524935"/>
              <a:ext cx="220383" cy="202018"/>
            </a:xfrm>
            <a:prstGeom prst="rect">
              <a:avLst/>
            </a:prstGeom>
          </p:spPr>
        </p:pic>
        <p:pic>
          <p:nvPicPr>
            <p:cNvPr id="22" name="Graphic 10">
              <a:extLst>
                <a:ext uri="{FF2B5EF4-FFF2-40B4-BE49-F238E27FC236}">
                  <a16:creationId xmlns:a16="http://schemas.microsoft.com/office/drawing/2014/main" id="{BF523B65-63DC-1D4E-3C51-091144B49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9863" y="488835"/>
              <a:ext cx="189774" cy="220383"/>
            </a:xfrm>
            <a:prstGeom prst="rect">
              <a:avLst/>
            </a:prstGeom>
          </p:spPr>
        </p:pic>
        <p:pic>
          <p:nvPicPr>
            <p:cNvPr id="23" name="Graphic 12">
              <a:extLst>
                <a:ext uri="{FF2B5EF4-FFF2-40B4-BE49-F238E27FC236}">
                  <a16:creationId xmlns:a16="http://schemas.microsoft.com/office/drawing/2014/main" id="{5C7C2627-1A01-4941-D083-0DF25DFF0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6357" y="512175"/>
              <a:ext cx="238748" cy="208139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4B2BDE8-35BA-387A-232E-EC11FAAF7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0915" y="496505"/>
              <a:ext cx="220383" cy="217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2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7265BB8-3CC4-D24C-9A80-A0DCEA34D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A32166-CD09-6C47-9170-C0E551CAC873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2251A6A-9906-0846-A0AE-A84C2CB71F53}"/>
              </a:ext>
            </a:extLst>
          </p:cNvPr>
          <p:cNvSpPr/>
          <p:nvPr/>
        </p:nvSpPr>
        <p:spPr>
          <a:xfrm>
            <a:off x="781050" y="0"/>
            <a:ext cx="561975" cy="6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19CC3A0E-059E-2348-8EB8-801EB3FD36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387475"/>
            <a:ext cx="1105852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B2BC9-D147-EE4E-A68D-31E4DEFB3B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CF94E228-EDBA-BC4C-ABED-6F3C1A901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CA86B90-A6A0-EE42-BC9A-4B49D8805F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9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F0B1224-DAF3-BF42-ADA2-342CA6A9BE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402E737C-7032-7B45-9176-1933D43D2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28DEB5-28F2-9E4C-A8D5-2AE84B94F30F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482725"/>
            <a:ext cx="48577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725" y="1482725"/>
            <a:ext cx="5257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39BD169-C8AF-4D4E-9A58-1FB2D26B4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B2419100-B348-6C46-A05D-815961EF6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53A901C-CEC7-784A-B8DC-2B648C7F2D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99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4">
            <a:extLst>
              <a:ext uri="{FF2B5EF4-FFF2-40B4-BE49-F238E27FC236}">
                <a16:creationId xmlns:a16="http://schemas.microsoft.com/office/drawing/2014/main" id="{DA66F2CF-2F42-5248-9C10-6405D62601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D352EF0B-6323-DC4A-96F2-9F8D230E2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AD2150-CC17-0841-8FA6-F620F8E136E1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237975-F5FC-224D-93D4-1BD687D25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A1949909-090E-7F47-8180-F1C1AE5B4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B43F62-D041-A34A-8BBA-6307FF5E16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09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-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4">
            <a:extLst>
              <a:ext uri="{FF2B5EF4-FFF2-40B4-BE49-F238E27FC236}">
                <a16:creationId xmlns:a16="http://schemas.microsoft.com/office/drawing/2014/main" id="{C92F021B-3E8B-7C4F-B75C-5349E20231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78574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E4508082-3C66-DE41-824B-8C7D959EE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E294F-853D-3F43-97FD-73DCB4910F35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83A090-E8F6-644B-8CAD-AC1AE541E5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69BFB6C7-4CFE-684D-9F0F-089FE7A8A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D010D6-C6F8-F141-A1B1-181F06E83D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1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D3C2-28CA-034B-84E3-B20D631ADB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920628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29FD-65BB-3C46-A192-5B4CE0EF1A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949386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A5F4B4-789B-A8E3-82E9-41F6229161FB}"/>
              </a:ext>
            </a:extLst>
          </p:cNvPr>
          <p:cNvCxnSpPr>
            <a:cxnSpLocks/>
          </p:cNvCxnSpPr>
          <p:nvPr userDrawn="1"/>
        </p:nvCxnSpPr>
        <p:spPr>
          <a:xfrm>
            <a:off x="666750" y="5702494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C98216DA-77CE-B1B3-C16B-1D1C313A88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316" y="1160896"/>
            <a:ext cx="2123754" cy="40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403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401AD8-5990-D04D-B5D4-8857BA954750}"/>
              </a:ext>
            </a:extLst>
          </p:cNvPr>
          <p:cNvSpPr/>
          <p:nvPr/>
        </p:nvSpPr>
        <p:spPr>
          <a:xfrm>
            <a:off x="896938" y="1662113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7719" y="2212262"/>
            <a:ext cx="5913669" cy="2495550"/>
          </a:xfrm>
        </p:spPr>
        <p:txBody>
          <a:bodyPr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65905" y="2373817"/>
            <a:ext cx="2117974" cy="2115990"/>
          </a:xfrm>
          <a:prstGeom prst="ellipse">
            <a:avLst/>
          </a:prstGeom>
        </p:spPr>
        <p:txBody>
          <a:bodyPr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89153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02930B-2940-CF45-BEB3-0F0DF29E955B}"/>
              </a:ext>
            </a:extLst>
          </p:cNvPr>
          <p:cNvSpPr/>
          <p:nvPr/>
        </p:nvSpPr>
        <p:spPr>
          <a:xfrm>
            <a:off x="896938" y="1662113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7720" y="2212262"/>
            <a:ext cx="5783040" cy="2495550"/>
          </a:xfrm>
        </p:spPr>
        <p:txBody>
          <a:bodyPr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65905" y="2373817"/>
            <a:ext cx="2117974" cy="2115990"/>
          </a:xfrm>
          <a:prstGeom prst="ellipse">
            <a:avLst/>
          </a:prstGeom>
        </p:spPr>
        <p:txBody>
          <a:bodyPr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4883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1996DB0-64D5-18D6-B441-5F188F7761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64870"/>
            <a:ext cx="12192000" cy="47340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02930B-2940-CF45-BEB3-0F0DF29E955B}"/>
              </a:ext>
            </a:extLst>
          </p:cNvPr>
          <p:cNvSpPr/>
          <p:nvPr/>
        </p:nvSpPr>
        <p:spPr>
          <a:xfrm>
            <a:off x="896938" y="1662113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7720" y="2212262"/>
            <a:ext cx="5783040" cy="2495550"/>
          </a:xfrm>
        </p:spPr>
        <p:txBody>
          <a:bodyPr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65905" y="2373817"/>
            <a:ext cx="2117974" cy="2115990"/>
          </a:xfrm>
          <a:prstGeom prst="ellipse">
            <a:avLst/>
          </a:prstGeom>
        </p:spPr>
        <p:txBody>
          <a:bodyPr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08543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7C0B3E-6DAF-5249-ADEC-59A435FFAFBE}"/>
              </a:ext>
            </a:extLst>
          </p:cNvPr>
          <p:cNvCxnSpPr/>
          <p:nvPr/>
        </p:nvCxnSpPr>
        <p:spPr>
          <a:xfrm>
            <a:off x="1009650" y="3790950"/>
            <a:ext cx="39052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85925"/>
            <a:ext cx="6092825" cy="1990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525" y="3922714"/>
            <a:ext cx="6083300" cy="7921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87299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935C4404-72A9-2745-A1B7-F0008387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"/>
          <a:stretch/>
        </p:blipFill>
        <p:spPr bwMode="auto">
          <a:xfrm>
            <a:off x="0" y="0"/>
            <a:ext cx="1219200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2679F5-36F9-0D45-BB97-9A214D022243}"/>
              </a:ext>
            </a:extLst>
          </p:cNvPr>
          <p:cNvSpPr/>
          <p:nvPr/>
        </p:nvSpPr>
        <p:spPr>
          <a:xfrm>
            <a:off x="5815013" y="1733550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579DBC6-611E-384B-AA33-720791978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B56B62-D687-0445-B458-08200F2CD8C2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5801" y="2047875"/>
            <a:ext cx="10763250" cy="2495550"/>
          </a:xfrm>
        </p:spPr>
        <p:txBody>
          <a:bodyPr anchor="t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0D69612-00A8-9A41-BE45-AD8D9AE401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142B1E9F-63E1-9644-8172-3F6AC64BB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482B79F-8F4C-A04B-BE98-21CE97FA2E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77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 City 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DB45C6AA-A095-54C0-43B2-8582CE8DC2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476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7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650FBC8-06C4-A01F-3BDE-0A28E80A40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49" y="738415"/>
            <a:ext cx="2339705" cy="449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A415BAB-3117-FEE6-AE3E-8B32D1E9C6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376342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0C558D-B804-E04F-9F61-4CF1345CD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405100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CB03F0-A3C9-7EE9-562E-0CBA0909B663}"/>
              </a:ext>
            </a:extLst>
          </p:cNvPr>
          <p:cNvCxnSpPr>
            <a:cxnSpLocks/>
          </p:cNvCxnSpPr>
          <p:nvPr userDrawn="1"/>
        </p:nvCxnSpPr>
        <p:spPr>
          <a:xfrm>
            <a:off x="666750" y="5158208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46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650FBC8-06C4-A01F-3BDE-0A28E80A40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49" y="738415"/>
            <a:ext cx="2339705" cy="449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A415BAB-3117-FEE6-AE3E-8B32D1E9C6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0" y="1276747"/>
            <a:ext cx="6789949" cy="253497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0C558D-B804-E04F-9F61-4CF1345CD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4305505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CB03F0-A3C9-7EE9-562E-0CBA0909B663}"/>
              </a:ext>
            </a:extLst>
          </p:cNvPr>
          <p:cNvCxnSpPr>
            <a:cxnSpLocks/>
          </p:cNvCxnSpPr>
          <p:nvPr userDrawn="1"/>
        </p:nvCxnSpPr>
        <p:spPr>
          <a:xfrm>
            <a:off x="666750" y="4058613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7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434164"/>
            <a:ext cx="6491567" cy="198525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55659-7A13-255E-EBAB-9200F85890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5855384"/>
            <a:ext cx="2149348" cy="41333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A1F3A-17F0-74AB-F736-7A413C3D4B1F}"/>
              </a:ext>
            </a:extLst>
          </p:cNvPr>
          <p:cNvGrpSpPr/>
          <p:nvPr userDrawn="1"/>
        </p:nvGrpSpPr>
        <p:grpSpPr>
          <a:xfrm>
            <a:off x="672442" y="488835"/>
            <a:ext cx="2138856" cy="238118"/>
            <a:chOff x="672442" y="488835"/>
            <a:chExt cx="2138856" cy="238118"/>
          </a:xfrm>
        </p:grpSpPr>
        <p:pic>
          <p:nvPicPr>
            <p:cNvPr id="13" name="Graphic 8">
              <a:extLst>
                <a:ext uri="{FF2B5EF4-FFF2-40B4-BE49-F238E27FC236}">
                  <a16:creationId xmlns:a16="http://schemas.microsoft.com/office/drawing/2014/main" id="{B2FDBB9C-2DF3-FDF2-59BC-3F59FD8F0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42" y="544749"/>
              <a:ext cx="275478" cy="165287"/>
            </a:xfrm>
            <a:prstGeom prst="rect">
              <a:avLst/>
            </a:prstGeom>
          </p:spPr>
        </p:pic>
        <p:pic>
          <p:nvPicPr>
            <p:cNvPr id="14" name="Graphic 9">
              <a:extLst>
                <a:ext uri="{FF2B5EF4-FFF2-40B4-BE49-F238E27FC236}">
                  <a16:creationId xmlns:a16="http://schemas.microsoft.com/office/drawing/2014/main" id="{4F0C8CFF-71EE-DF03-15A2-9E94B4FC6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5299" y="524935"/>
              <a:ext cx="220383" cy="202018"/>
            </a:xfrm>
            <a:prstGeom prst="rect">
              <a:avLst/>
            </a:prstGeom>
          </p:spPr>
        </p:pic>
        <p:pic>
          <p:nvPicPr>
            <p:cNvPr id="15" name="Graphic 10">
              <a:extLst>
                <a:ext uri="{FF2B5EF4-FFF2-40B4-BE49-F238E27FC236}">
                  <a16:creationId xmlns:a16="http://schemas.microsoft.com/office/drawing/2014/main" id="{3CF8726E-4D68-39D8-C693-02E7E71F3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9863" y="488835"/>
              <a:ext cx="189774" cy="220383"/>
            </a:xfrm>
            <a:prstGeom prst="rect">
              <a:avLst/>
            </a:prstGeom>
          </p:spPr>
        </p:pic>
        <p:pic>
          <p:nvPicPr>
            <p:cNvPr id="16" name="Graphic 12">
              <a:extLst>
                <a:ext uri="{FF2B5EF4-FFF2-40B4-BE49-F238E27FC236}">
                  <a16:creationId xmlns:a16="http://schemas.microsoft.com/office/drawing/2014/main" id="{1E27F556-F31B-D13F-F287-BECD9DEAF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6357" y="512175"/>
              <a:ext cx="238748" cy="208139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33BB26D-BCE4-2891-26EC-14567AA43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0915" y="496505"/>
              <a:ext cx="220383" cy="217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147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650FBC8-06C4-A01F-3BDE-0A28E80A40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49" y="738415"/>
            <a:ext cx="2339705" cy="449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A415BAB-3117-FEE6-AE3E-8B32D1E9C6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376342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0C558D-B804-E04F-9F61-4CF1345CD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405100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CB03F0-A3C9-7EE9-562E-0CBA0909B663}"/>
              </a:ext>
            </a:extLst>
          </p:cNvPr>
          <p:cNvCxnSpPr>
            <a:cxnSpLocks/>
          </p:cNvCxnSpPr>
          <p:nvPr userDrawn="1"/>
        </p:nvCxnSpPr>
        <p:spPr>
          <a:xfrm>
            <a:off x="666750" y="5158208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4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Blu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FBA752-FC68-E647-81EB-746DDC1EE942}"/>
              </a:ext>
            </a:extLst>
          </p:cNvPr>
          <p:cNvCxnSpPr>
            <a:cxnSpLocks/>
          </p:cNvCxnSpPr>
          <p:nvPr/>
        </p:nvCxnSpPr>
        <p:spPr>
          <a:xfrm>
            <a:off x="666750" y="4333875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2076449"/>
            <a:ext cx="10533275" cy="2071983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457388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2A2503A-D13F-2E4F-8941-684A2AD9BF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582344"/>
            <a:ext cx="2149348" cy="4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89001D-A5D3-424C-AC1D-041A695D538E}"/>
              </a:ext>
            </a:extLst>
          </p:cNvPr>
          <p:cNvCxnSpPr>
            <a:cxnSpLocks/>
          </p:cNvCxnSpPr>
          <p:nvPr/>
        </p:nvCxnSpPr>
        <p:spPr>
          <a:xfrm>
            <a:off x="666750" y="4333875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457388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25250" y="2076449"/>
            <a:ext cx="10533275" cy="2071983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 flipH="1">
            <a:off x="8301805" y="3853403"/>
            <a:ext cx="3239830" cy="3004598"/>
          </a:xfrm>
          <a:custGeom>
            <a:avLst/>
            <a:gdLst>
              <a:gd name="connsiteX0" fmla="*/ 0 w 3192104"/>
              <a:gd name="connsiteY0" fmla="*/ 3239729 h 3239729"/>
              <a:gd name="connsiteX1" fmla="*/ 0 w 3192104"/>
              <a:gd name="connsiteY1" fmla="*/ 0 h 3239729"/>
              <a:gd name="connsiteX2" fmla="*/ 3192104 w 3192104"/>
              <a:gd name="connsiteY2" fmla="*/ 3239729 h 3239729"/>
              <a:gd name="connsiteX3" fmla="*/ 0 w 3192104"/>
              <a:gd name="connsiteY3" fmla="*/ 3239729 h 3239729"/>
              <a:gd name="connsiteX0" fmla="*/ 0 w 3192104"/>
              <a:gd name="connsiteY0" fmla="*/ 3035078 h 3035078"/>
              <a:gd name="connsiteX1" fmla="*/ 209006 w 3192104"/>
              <a:gd name="connsiteY1" fmla="*/ 0 h 3035078"/>
              <a:gd name="connsiteX2" fmla="*/ 3192104 w 3192104"/>
              <a:gd name="connsiteY2" fmla="*/ 3035078 h 3035078"/>
              <a:gd name="connsiteX3" fmla="*/ 0 w 3192104"/>
              <a:gd name="connsiteY3" fmla="*/ 3035078 h 3035078"/>
              <a:gd name="connsiteX0" fmla="*/ 0 w 3192104"/>
              <a:gd name="connsiteY0" fmla="*/ 3035078 h 3035078"/>
              <a:gd name="connsiteX1" fmla="*/ 209006 w 3192104"/>
              <a:gd name="connsiteY1" fmla="*/ 0 h 3035078"/>
              <a:gd name="connsiteX2" fmla="*/ 3192104 w 3192104"/>
              <a:gd name="connsiteY2" fmla="*/ 3035078 h 3035078"/>
              <a:gd name="connsiteX3" fmla="*/ 0 w 3192104"/>
              <a:gd name="connsiteY3" fmla="*/ 3035078 h 3035078"/>
              <a:gd name="connsiteX0" fmla="*/ 49066 w 3241170"/>
              <a:gd name="connsiteY0" fmla="*/ 3035078 h 3035078"/>
              <a:gd name="connsiteX1" fmla="*/ 258072 w 3241170"/>
              <a:gd name="connsiteY1" fmla="*/ 0 h 3035078"/>
              <a:gd name="connsiteX2" fmla="*/ 3241170 w 3241170"/>
              <a:gd name="connsiteY2" fmla="*/ 3035078 h 3035078"/>
              <a:gd name="connsiteX3" fmla="*/ 49066 w 3241170"/>
              <a:gd name="connsiteY3" fmla="*/ 3035078 h 3035078"/>
              <a:gd name="connsiteX0" fmla="*/ 47726 w 3239830"/>
              <a:gd name="connsiteY0" fmla="*/ 3004598 h 3004598"/>
              <a:gd name="connsiteX1" fmla="*/ 261086 w 3239830"/>
              <a:gd name="connsiteY1" fmla="*/ 0 h 3004598"/>
              <a:gd name="connsiteX2" fmla="*/ 3239830 w 3239830"/>
              <a:gd name="connsiteY2" fmla="*/ 3004598 h 3004598"/>
              <a:gd name="connsiteX3" fmla="*/ 47726 w 3239830"/>
              <a:gd name="connsiteY3" fmla="*/ 3004598 h 3004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9830" h="3004598">
                <a:moveTo>
                  <a:pt x="47726" y="3004598"/>
                </a:moveTo>
                <a:cubicBezTo>
                  <a:pt x="-26297" y="2445751"/>
                  <a:pt x="-52423" y="1207636"/>
                  <a:pt x="261086" y="0"/>
                </a:cubicBezTo>
                <a:lnTo>
                  <a:pt x="3239830" y="3004598"/>
                </a:lnTo>
                <a:lnTo>
                  <a:pt x="47726" y="3004598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2A5051-57CB-D542-B99B-0D04097277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582344"/>
            <a:ext cx="2149348" cy="4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9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BC1842-1AA2-E248-8D74-DA9CC1F8097B}"/>
              </a:ext>
            </a:extLst>
          </p:cNvPr>
          <p:cNvCxnSpPr>
            <a:cxnSpLocks/>
          </p:cNvCxnSpPr>
          <p:nvPr/>
        </p:nvCxnSpPr>
        <p:spPr>
          <a:xfrm>
            <a:off x="666750" y="5038725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990726"/>
            <a:ext cx="6475625" cy="2833982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527873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75DD5DF-B308-0D49-8B63-8E5315E291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582344"/>
            <a:ext cx="2149348" cy="4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4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D57D823-8F3B-8244-A2A2-F82A32281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EA322BF-5589-0A40-981A-CA01D0A8B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FFEC-18CB-E645-960D-8EDDDC516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333333"/>
                </a:solidFill>
                <a:latin typeface="+mn-lt"/>
              </a:defRPr>
            </a:lvl1pPr>
          </a:lstStyle>
          <a:p>
            <a:pPr>
              <a:defRPr/>
            </a:pPr>
            <a:fld id="{A8C65966-93CC-F24E-90A5-02507490D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6" r:id="rId2"/>
    <p:sldLayoutId id="2147483731" r:id="rId3"/>
    <p:sldLayoutId id="2147483734" r:id="rId4"/>
    <p:sldLayoutId id="2147483733" r:id="rId5"/>
    <p:sldLayoutId id="2147483732" r:id="rId6"/>
    <p:sldLayoutId id="2147483700" r:id="rId7"/>
    <p:sldLayoutId id="2147483701" r:id="rId8"/>
    <p:sldLayoutId id="2147483719" r:id="rId9"/>
    <p:sldLayoutId id="2147483720" r:id="rId10"/>
    <p:sldLayoutId id="2147483737" r:id="rId11"/>
    <p:sldLayoutId id="2147483721" r:id="rId12"/>
    <p:sldLayoutId id="2147483725" r:id="rId13"/>
    <p:sldLayoutId id="2147483726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28" r:id="rId23"/>
    <p:sldLayoutId id="2147483736" r:id="rId24"/>
    <p:sldLayoutId id="2147483729" r:id="rId25"/>
    <p:sldLayoutId id="2147483718" r:id="rId26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635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616062"/>
        </a:buClr>
        <a:buFont typeface="Arial" panose="020B0604020202020204" pitchFamily="34" charset="0"/>
        <a:buChar char="•"/>
        <a:defRPr sz="2400" kern="1200">
          <a:solidFill>
            <a:srgbClr val="616062"/>
          </a:solidFill>
          <a:latin typeface="+mn-lt"/>
          <a:ea typeface="+mn-ea"/>
          <a:cs typeface="+mn-cs"/>
        </a:defRPr>
      </a:lvl2pPr>
      <a:lvl3pPr marL="804863" indent="-169863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616062"/>
          </a:solidFill>
          <a:latin typeface="+mn-lt"/>
          <a:ea typeface="+mn-ea"/>
          <a:cs typeface="+mn-cs"/>
        </a:defRPr>
      </a:lvl3pPr>
      <a:lvl4pPr marL="1146175" indent="-284163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616062"/>
          </a:solidFill>
          <a:latin typeface="+mn-lt"/>
          <a:ea typeface="+mn-ea"/>
          <a:cs typeface="+mn-cs"/>
        </a:defRPr>
      </a:lvl4pPr>
      <a:lvl5pPr marL="1430338" indent="-284163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6160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3" Type="http://schemas.openxmlformats.org/officeDocument/2006/relationships/image" Target="../media/image49.pn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5" Type="http://schemas.openxmlformats.org/officeDocument/2006/relationships/image" Target="../media/image51.jpeg"/><Relationship Id="rId15" Type="http://schemas.openxmlformats.org/officeDocument/2006/relationships/image" Target="../media/image61.svg"/><Relationship Id="rId10" Type="http://schemas.openxmlformats.org/officeDocument/2006/relationships/image" Target="../media/image56.png"/><Relationship Id="rId4" Type="http://schemas.openxmlformats.org/officeDocument/2006/relationships/image" Target="../media/image50.svg"/><Relationship Id="rId9" Type="http://schemas.openxmlformats.org/officeDocument/2006/relationships/image" Target="../media/image55.svg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D73C-0F05-DF19-F06D-D8E0B7EE2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952" y="2801621"/>
            <a:ext cx="5800048" cy="2534975"/>
          </a:xfrm>
        </p:spPr>
        <p:txBody>
          <a:bodyPr>
            <a:normAutofit/>
          </a:bodyPr>
          <a:lstStyle/>
          <a:p>
            <a:r>
              <a:rPr lang="en-US" sz="3600" dirty="0"/>
              <a:t>TechMart Electronics – Digital Transformation Initiative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9033E0A-1357-4822-86C8-FC1C121D8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Solution Proposal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6C9C2B32-55EB-CC13-95B1-360F7A682306}"/>
              </a:ext>
            </a:extLst>
          </p:cNvPr>
          <p:cNvSpPr/>
          <p:nvPr/>
        </p:nvSpPr>
        <p:spPr>
          <a:xfrm>
            <a:off x="609141" y="2046157"/>
            <a:ext cx="2078182" cy="1128156"/>
          </a:xfrm>
          <a:prstGeom prst="left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Logo Here</a:t>
            </a:r>
          </a:p>
        </p:txBody>
      </p:sp>
    </p:spTree>
    <p:extLst>
      <p:ext uri="{BB962C8B-B14F-4D97-AF65-F5344CB8AC3E}">
        <p14:creationId xmlns:p14="http://schemas.microsoft.com/office/powerpoint/2010/main" val="46178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5EB024-5BDF-304F-B195-967D67DC495A}"/>
              </a:ext>
            </a:extLst>
          </p:cNvPr>
          <p:cNvSpPr txBox="1"/>
          <p:nvPr/>
        </p:nvSpPr>
        <p:spPr>
          <a:xfrm>
            <a:off x="581248" y="3852267"/>
            <a:ext cx="533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200" b="1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233D016-8352-0549-B11C-61B5F472D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7758" y="5692099"/>
            <a:ext cx="2044056" cy="29200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23F972-D785-7549-A778-F05A3314CFC7}"/>
              </a:ext>
            </a:extLst>
          </p:cNvPr>
          <p:cNvCxnSpPr>
            <a:cxnSpLocks/>
          </p:cNvCxnSpPr>
          <p:nvPr/>
        </p:nvCxnSpPr>
        <p:spPr>
          <a:xfrm>
            <a:off x="657225" y="5095875"/>
            <a:ext cx="352425" cy="0"/>
          </a:xfrm>
          <a:prstGeom prst="line">
            <a:avLst/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7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BF7FB6-F3B0-CEC5-CFEF-F4A31517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Presidio</a:t>
            </a:r>
          </a:p>
        </p:txBody>
      </p:sp>
      <p:pic>
        <p:nvPicPr>
          <p:cNvPr id="7" name="Picture Placeholder 6" descr="Blueprint with solid fill">
            <a:extLst>
              <a:ext uri="{FF2B5EF4-FFF2-40B4-BE49-F238E27FC236}">
                <a16:creationId xmlns:a16="http://schemas.microsoft.com/office/drawing/2014/main" id="{7F983FE0-5113-FE8D-FD10-9CC98E4DAF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7" b="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782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2E885129-60A4-428A-82A8-251BAB1B6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60655">
            <a:off x="740777" y="3148442"/>
            <a:ext cx="2931440" cy="2557826"/>
          </a:xfrm>
          <a:prstGeom prst="rect">
            <a:avLst/>
          </a:prstGeom>
        </p:spPr>
      </p:pic>
      <p:sp>
        <p:nvSpPr>
          <p:cNvPr id="114" name="Title 113">
            <a:extLst>
              <a:ext uri="{FF2B5EF4-FFF2-40B4-BE49-F238E27FC236}">
                <a16:creationId xmlns:a16="http://schemas.microsoft.com/office/drawing/2014/main" id="{20842C63-D6AA-0042-A78B-582C278E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PRESIDIO</a:t>
            </a:r>
            <a:r>
              <a:rPr lang="en-US"/>
              <a:t> AT-A-GLANCE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23E81A7-E823-3F42-8EC8-44B7B7701F3B}"/>
              </a:ext>
            </a:extLst>
          </p:cNvPr>
          <p:cNvGrpSpPr/>
          <p:nvPr/>
        </p:nvGrpSpPr>
        <p:grpSpPr>
          <a:xfrm>
            <a:off x="4210590" y="1305016"/>
            <a:ext cx="3637068" cy="4705166"/>
            <a:chOff x="4059132" y="1538731"/>
            <a:chExt cx="3637068" cy="405176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AAC4D1F-F824-F446-ACF6-0FFBF466E2FC}"/>
                </a:ext>
              </a:extLst>
            </p:cNvPr>
            <p:cNvCxnSpPr/>
            <p:nvPr/>
          </p:nvCxnSpPr>
          <p:spPr>
            <a:xfrm>
              <a:off x="4059132" y="1538731"/>
              <a:ext cx="0" cy="40517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E39CDF4-6D6E-8A4A-AFAA-7343A9544F44}"/>
                </a:ext>
              </a:extLst>
            </p:cNvPr>
            <p:cNvCxnSpPr/>
            <p:nvPr/>
          </p:nvCxnSpPr>
          <p:spPr>
            <a:xfrm>
              <a:off x="7696200" y="1538731"/>
              <a:ext cx="0" cy="40517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39F8760-E517-F740-964C-3698C6BD4280}"/>
              </a:ext>
            </a:extLst>
          </p:cNvPr>
          <p:cNvSpPr/>
          <p:nvPr/>
        </p:nvSpPr>
        <p:spPr>
          <a:xfrm>
            <a:off x="749628" y="1429221"/>
            <a:ext cx="3087471" cy="737372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8F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467D84-6399-D340-AA6A-0DFB8F3DE62C}"/>
              </a:ext>
            </a:extLst>
          </p:cNvPr>
          <p:cNvSpPr txBox="1"/>
          <p:nvPr/>
        </p:nvSpPr>
        <p:spPr>
          <a:xfrm>
            <a:off x="5711144" y="3608452"/>
            <a:ext cx="177991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Of clients continue to partner with Presidio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D7DEEC-3B8A-E847-B358-D85255F9B697}"/>
              </a:ext>
            </a:extLst>
          </p:cNvPr>
          <p:cNvSpPr txBox="1"/>
          <p:nvPr/>
        </p:nvSpPr>
        <p:spPr>
          <a:xfrm>
            <a:off x="4430849" y="3531726"/>
            <a:ext cx="1266291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98</a:t>
            </a:r>
            <a:r>
              <a:rPr kumimoji="0" lang="en-US" sz="36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%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BA4E3C-A803-EB46-B30B-68AD5AEA06DF}"/>
              </a:ext>
            </a:extLst>
          </p:cNvPr>
          <p:cNvGrpSpPr/>
          <p:nvPr/>
        </p:nvGrpSpPr>
        <p:grpSpPr>
          <a:xfrm>
            <a:off x="4505902" y="1276974"/>
            <a:ext cx="2896748" cy="392844"/>
            <a:chOff x="4555612" y="694309"/>
            <a:chExt cx="2896748" cy="39284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802F6F4-0349-574E-9977-717E15B82EF0}"/>
                </a:ext>
              </a:extLst>
            </p:cNvPr>
            <p:cNvSpPr txBox="1"/>
            <p:nvPr/>
          </p:nvSpPr>
          <p:spPr>
            <a:xfrm>
              <a:off x="4555612" y="694309"/>
              <a:ext cx="2126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447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OUR CUSTOMERS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065DCB6-B0E0-E74F-9862-0ED35E9E2D4B}"/>
                </a:ext>
              </a:extLst>
            </p:cNvPr>
            <p:cNvCxnSpPr>
              <a:cxnSpLocks/>
            </p:cNvCxnSpPr>
            <p:nvPr/>
          </p:nvCxnSpPr>
          <p:spPr>
            <a:xfrm>
              <a:off x="4646892" y="1087153"/>
              <a:ext cx="2805468" cy="0"/>
            </a:xfrm>
            <a:prstGeom prst="line">
              <a:avLst/>
            </a:prstGeom>
            <a:ln w="12700">
              <a:solidFill>
                <a:schemeClr val="accent5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2555D1B-98EC-E44A-879D-03E5323832D4}"/>
              </a:ext>
            </a:extLst>
          </p:cNvPr>
          <p:cNvSpPr txBox="1"/>
          <p:nvPr/>
        </p:nvSpPr>
        <p:spPr>
          <a:xfrm>
            <a:off x="8136214" y="2548566"/>
            <a:ext cx="1307592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7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: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61FE57-BF1F-D44A-9977-42718875DAE0}"/>
              </a:ext>
            </a:extLst>
          </p:cNvPr>
          <p:cNvSpPr txBox="1"/>
          <p:nvPr/>
        </p:nvSpPr>
        <p:spPr>
          <a:xfrm>
            <a:off x="9589902" y="2528177"/>
            <a:ext cx="1786773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Engineer to Account Manager Ratio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</a:b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 panose="020B0604020202020204"/>
                <a:ea typeface="Amazon Ember Cd RC" charset="0"/>
                <a:cs typeface="Amazon Ember Cd RC" charset="0"/>
              </a:rPr>
              <a:t>*Industry Leading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4575A"/>
              </a:solidFill>
              <a:effectLst/>
              <a:uLnTx/>
              <a:uFillTx/>
              <a:latin typeface="Arial"/>
              <a:ea typeface="Amazon Ember Cd RC" charset="0"/>
              <a:cs typeface="Amazon Ember Cd RC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60CE3F-5EE6-354D-9D91-2FD871C20DDA}"/>
              </a:ext>
            </a:extLst>
          </p:cNvPr>
          <p:cNvSpPr txBox="1"/>
          <p:nvPr/>
        </p:nvSpPr>
        <p:spPr>
          <a:xfrm>
            <a:off x="5711144" y="2876086"/>
            <a:ext cx="1864959" cy="3139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Customers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A9D791-F7AA-E841-9BA0-61BE082FAD89}"/>
              </a:ext>
            </a:extLst>
          </p:cNvPr>
          <p:cNvSpPr txBox="1"/>
          <p:nvPr/>
        </p:nvSpPr>
        <p:spPr>
          <a:xfrm>
            <a:off x="4302833" y="2726080"/>
            <a:ext cx="1394307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6,600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65A3B8-3DA8-484B-A8BA-47DA276C4257}"/>
              </a:ext>
            </a:extLst>
          </p:cNvPr>
          <p:cNvSpPr txBox="1"/>
          <p:nvPr/>
        </p:nvSpPr>
        <p:spPr>
          <a:xfrm>
            <a:off x="4086559" y="1861387"/>
            <a:ext cx="1610581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11,000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112B7D1-5162-FE46-BE11-80AE04998B97}"/>
              </a:ext>
            </a:extLst>
          </p:cNvPr>
          <p:cNvGrpSpPr/>
          <p:nvPr/>
        </p:nvGrpSpPr>
        <p:grpSpPr>
          <a:xfrm>
            <a:off x="8097119" y="1272612"/>
            <a:ext cx="3374611" cy="387506"/>
            <a:chOff x="5210190" y="1247165"/>
            <a:chExt cx="3374611" cy="387506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D96676-8E48-DF4B-91F4-B639C8489385}"/>
                </a:ext>
              </a:extLst>
            </p:cNvPr>
            <p:cNvSpPr txBox="1"/>
            <p:nvPr/>
          </p:nvSpPr>
          <p:spPr>
            <a:xfrm>
              <a:off x="5210190" y="1247165"/>
              <a:ext cx="13901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447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OUR SCALE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D970C4A-EB27-864F-952A-9F5C4FA4A62D}"/>
                </a:ext>
              </a:extLst>
            </p:cNvPr>
            <p:cNvCxnSpPr>
              <a:cxnSpLocks/>
            </p:cNvCxnSpPr>
            <p:nvPr/>
          </p:nvCxnSpPr>
          <p:spPr>
            <a:xfrm>
              <a:off x="5307947" y="1634671"/>
              <a:ext cx="3276854" cy="0"/>
            </a:xfrm>
            <a:prstGeom prst="line">
              <a:avLst/>
            </a:prstGeom>
            <a:ln w="12700">
              <a:solidFill>
                <a:schemeClr val="accent5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4BDBA28-0E73-174C-BFA3-1FCB91E743C4}"/>
              </a:ext>
            </a:extLst>
          </p:cNvPr>
          <p:cNvSpPr txBox="1"/>
          <p:nvPr/>
        </p:nvSpPr>
        <p:spPr>
          <a:xfrm>
            <a:off x="4549721" y="5217072"/>
            <a:ext cx="1147419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r>
              <a:rPr kumimoji="0" lang="en-US" sz="36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</a:t>
            </a:r>
            <a:endParaRPr kumimoji="0" lang="en-US" sz="1200" b="0" i="0" u="none" strike="noStrike" kern="1200" cap="none" spc="0" normalizeH="0" baseline="30000" noProof="0">
              <a:ln>
                <a:noFill/>
              </a:ln>
              <a:solidFill>
                <a:srgbClr val="FF990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FEA3CD-DC28-CD4A-814F-C261D424BE47}"/>
              </a:ext>
            </a:extLst>
          </p:cNvPr>
          <p:cNvSpPr txBox="1"/>
          <p:nvPr/>
        </p:nvSpPr>
        <p:spPr>
          <a:xfrm>
            <a:off x="5711144" y="5200246"/>
            <a:ext cx="1729626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Average # of solution offerings consumed per client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579A38-9A97-014C-991D-80CAC3970651}"/>
              </a:ext>
            </a:extLst>
          </p:cNvPr>
          <p:cNvSpPr txBox="1"/>
          <p:nvPr/>
        </p:nvSpPr>
        <p:spPr>
          <a:xfrm>
            <a:off x="9589902" y="1873987"/>
            <a:ext cx="2211315" cy="4801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Team Members</a:t>
            </a:r>
          </a:p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40+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global locations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F5AD6A-975F-1343-A960-78293F93D0D0}"/>
              </a:ext>
            </a:extLst>
          </p:cNvPr>
          <p:cNvSpPr txBox="1"/>
          <p:nvPr/>
        </p:nvSpPr>
        <p:spPr>
          <a:xfrm>
            <a:off x="8070825" y="1839135"/>
            <a:ext cx="1536192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3,400</a:t>
            </a:r>
            <a:r>
              <a:rPr kumimoji="0" lang="en-US" sz="36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+</a:t>
            </a:r>
          </a:p>
        </p:txBody>
      </p:sp>
      <p:sp>
        <p:nvSpPr>
          <p:cNvPr id="52" name="Rectangle 15">
            <a:extLst>
              <a:ext uri="{FF2B5EF4-FFF2-40B4-BE49-F238E27FC236}">
                <a16:creationId xmlns:a16="http://schemas.microsoft.com/office/drawing/2014/main" id="{1B1E9698-5E66-D147-8D5A-113DCC1EE0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3355" y="1266237"/>
            <a:ext cx="2242062" cy="32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228" tIns="39613" rIns="79228" bIns="39613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447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OUR BUSINESS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3D1647-780F-6847-A4FC-F08A1B6297AE}"/>
              </a:ext>
            </a:extLst>
          </p:cNvPr>
          <p:cNvCxnSpPr>
            <a:cxnSpLocks/>
          </p:cNvCxnSpPr>
          <p:nvPr/>
        </p:nvCxnSpPr>
        <p:spPr>
          <a:xfrm>
            <a:off x="774801" y="1671186"/>
            <a:ext cx="3006825" cy="0"/>
          </a:xfrm>
          <a:prstGeom prst="line">
            <a:avLst/>
          </a:prstGeom>
          <a:ln w="12700">
            <a:solidFill>
              <a:schemeClr val="accent5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7C217F66-667B-F240-9182-1820A67CD8E0}"/>
              </a:ext>
            </a:extLst>
          </p:cNvPr>
          <p:cNvSpPr txBox="1">
            <a:spLocks/>
          </p:cNvSpPr>
          <p:nvPr/>
        </p:nvSpPr>
        <p:spPr>
          <a:xfrm>
            <a:off x="627662" y="1769697"/>
            <a:ext cx="3473085" cy="114805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Presidio is a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Global Digital Services and Solutions Provider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accelerating business transformation by </a:t>
            </a: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modernizing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and </a:t>
            </a: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securing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our clients information technology.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9901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3520"/>
              </a:lnSpc>
              <a:spcBef>
                <a:spcPct val="20000"/>
              </a:spcBef>
              <a:spcAft>
                <a:spcPts val="0"/>
              </a:spcAft>
              <a:buClr>
                <a:srgbClr val="FF9901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386BE7-C598-C043-9407-C1452A088790}"/>
              </a:ext>
            </a:extLst>
          </p:cNvPr>
          <p:cNvSpPr txBox="1"/>
          <p:nvPr/>
        </p:nvSpPr>
        <p:spPr>
          <a:xfrm>
            <a:off x="5711144" y="1842993"/>
            <a:ext cx="16080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Services Engagements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B02656-3AE8-5744-BEB4-3AE995E15877}"/>
              </a:ext>
            </a:extLst>
          </p:cNvPr>
          <p:cNvSpPr txBox="1"/>
          <p:nvPr/>
        </p:nvSpPr>
        <p:spPr>
          <a:xfrm>
            <a:off x="8038393" y="3284342"/>
            <a:ext cx="1568624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2200</a:t>
            </a:r>
            <a:r>
              <a:rPr kumimoji="0" lang="en-US" sz="36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 panose="020B0604020202020204"/>
                <a:ea typeface="Amazon Ember Cd RC" charset="0"/>
                <a:cs typeface="Amazon Ember Cd RC" charset="0"/>
              </a:rPr>
              <a:t>+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008FC8"/>
              </a:solidFill>
              <a:effectLst/>
              <a:uLnTx/>
              <a:uFillTx/>
              <a:latin typeface="Arial"/>
              <a:ea typeface="Amazon Ember Cd RC" charset="0"/>
              <a:cs typeface="Amazon Ember Cd RC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5808BD-A36D-3E4B-ADD0-8BBBD553E928}"/>
              </a:ext>
            </a:extLst>
          </p:cNvPr>
          <p:cNvSpPr txBox="1"/>
          <p:nvPr/>
        </p:nvSpPr>
        <p:spPr>
          <a:xfrm>
            <a:off x="9589902" y="3436691"/>
            <a:ext cx="2051133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Engineers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691265-C783-FB4E-8AC9-3AC1452E34E9}"/>
              </a:ext>
            </a:extLst>
          </p:cNvPr>
          <p:cNvSpPr txBox="1"/>
          <p:nvPr/>
        </p:nvSpPr>
        <p:spPr>
          <a:xfrm>
            <a:off x="8217129" y="3916724"/>
            <a:ext cx="1389888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 300</a:t>
            </a:r>
            <a:r>
              <a:rPr kumimoji="0" lang="en-US" sz="36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+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 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azon Ember Cd RC" charset="0"/>
              <a:cs typeface="Amazon Ember Cd RC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2A6173-2258-2343-8D0F-5FDAE6B313F5}"/>
              </a:ext>
            </a:extLst>
          </p:cNvPr>
          <p:cNvSpPr txBox="1"/>
          <p:nvPr/>
        </p:nvSpPr>
        <p:spPr>
          <a:xfrm>
            <a:off x="9589901" y="4069073"/>
            <a:ext cx="1228745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Sales AM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31DC23B-C913-4242-81B5-8314E404D013}"/>
              </a:ext>
            </a:extLst>
          </p:cNvPr>
          <p:cNvCxnSpPr/>
          <p:nvPr/>
        </p:nvCxnSpPr>
        <p:spPr>
          <a:xfrm>
            <a:off x="4504002" y="5049563"/>
            <a:ext cx="3017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443BB2B-1CA9-3D42-A5A6-17F99FB62769}"/>
              </a:ext>
            </a:extLst>
          </p:cNvPr>
          <p:cNvCxnSpPr/>
          <p:nvPr/>
        </p:nvCxnSpPr>
        <p:spPr>
          <a:xfrm>
            <a:off x="4504002" y="4185110"/>
            <a:ext cx="3017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2E9209E-5797-1541-AFBA-3944A72618A4}"/>
              </a:ext>
            </a:extLst>
          </p:cNvPr>
          <p:cNvCxnSpPr/>
          <p:nvPr/>
        </p:nvCxnSpPr>
        <p:spPr>
          <a:xfrm>
            <a:off x="4504002" y="3418351"/>
            <a:ext cx="3017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03432A3-AA10-0E44-B943-4274649B9E15}"/>
              </a:ext>
            </a:extLst>
          </p:cNvPr>
          <p:cNvCxnSpPr/>
          <p:nvPr/>
        </p:nvCxnSpPr>
        <p:spPr>
          <a:xfrm>
            <a:off x="4504002" y="2602568"/>
            <a:ext cx="3017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D6B7689-EA9B-4047-B570-D5B84C97831B}"/>
              </a:ext>
            </a:extLst>
          </p:cNvPr>
          <p:cNvGrpSpPr/>
          <p:nvPr/>
        </p:nvGrpSpPr>
        <p:grpSpPr>
          <a:xfrm>
            <a:off x="8384106" y="2465710"/>
            <a:ext cx="3017520" cy="2053022"/>
            <a:chOff x="4370832" y="3951538"/>
            <a:chExt cx="1801368" cy="2053022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8686C54-3F8D-B442-9211-356E205E17FC}"/>
                </a:ext>
              </a:extLst>
            </p:cNvPr>
            <p:cNvCxnSpPr/>
            <p:nvPr/>
          </p:nvCxnSpPr>
          <p:spPr>
            <a:xfrm>
              <a:off x="4370832" y="5367528"/>
              <a:ext cx="180136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48F6114-C917-2144-BDFE-0A2BEBA871D4}"/>
                </a:ext>
              </a:extLst>
            </p:cNvPr>
            <p:cNvCxnSpPr/>
            <p:nvPr/>
          </p:nvCxnSpPr>
          <p:spPr>
            <a:xfrm>
              <a:off x="4370832" y="4701489"/>
              <a:ext cx="180136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D6AFA95-05FB-524E-A353-E0CB159E37B4}"/>
                </a:ext>
              </a:extLst>
            </p:cNvPr>
            <p:cNvCxnSpPr/>
            <p:nvPr/>
          </p:nvCxnSpPr>
          <p:spPr>
            <a:xfrm>
              <a:off x="4370832" y="3951538"/>
              <a:ext cx="180136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4420EEC-4AFD-3149-BFD3-0F34B7330FA3}"/>
                </a:ext>
              </a:extLst>
            </p:cNvPr>
            <p:cNvCxnSpPr/>
            <p:nvPr/>
          </p:nvCxnSpPr>
          <p:spPr>
            <a:xfrm>
              <a:off x="4370832" y="6004560"/>
              <a:ext cx="180136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AEC685-A7EB-B64F-98A1-F6278B158F82}"/>
              </a:ext>
            </a:extLst>
          </p:cNvPr>
          <p:cNvGrpSpPr/>
          <p:nvPr/>
        </p:nvGrpSpPr>
        <p:grpSpPr>
          <a:xfrm>
            <a:off x="4463076" y="4274190"/>
            <a:ext cx="3026784" cy="660307"/>
            <a:chOff x="4463076" y="4667591"/>
            <a:chExt cx="3026784" cy="66030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DBA209-4FD1-8447-A06A-9FAB843ABCF1}"/>
                </a:ext>
              </a:extLst>
            </p:cNvPr>
            <p:cNvSpPr txBox="1"/>
            <p:nvPr/>
          </p:nvSpPr>
          <p:spPr>
            <a:xfrm>
              <a:off x="5711143" y="4774177"/>
              <a:ext cx="1778717" cy="4801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90000"/>
                </a:lnSpc>
                <a:spcBef>
                  <a:spcPts val="1333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54575A"/>
                  </a:solidFill>
                  <a:effectLst/>
                  <a:uLnTx/>
                  <a:uFillTx/>
                  <a:latin typeface="Arial"/>
                  <a:ea typeface="Amazon Ember Cd RC" charset="0"/>
                  <a:cs typeface="Amazon Ember Cd RC" charset="0"/>
                </a:rPr>
                <a:t>Average Tenure for Top 50 Clients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1CCD3F-6260-1640-A8A8-12E30758C87F}"/>
                </a:ext>
              </a:extLst>
            </p:cNvPr>
            <p:cNvSpPr txBox="1"/>
            <p:nvPr/>
          </p:nvSpPr>
          <p:spPr>
            <a:xfrm>
              <a:off x="4622874" y="4667591"/>
              <a:ext cx="1074267" cy="5909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1219140" rtl="0" eaLnBrk="1" fontAlgn="auto" latinLnBrk="0" hangingPunct="1">
                <a:lnSpc>
                  <a:spcPct val="90000"/>
                </a:lnSpc>
                <a:spcBef>
                  <a:spcPts val="1333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8FC8"/>
                  </a:solidFill>
                  <a:effectLst/>
                  <a:uLnTx/>
                  <a:uFillTx/>
                  <a:latin typeface="Arial"/>
                  <a:ea typeface="Amazon Ember Cd RC" charset="0"/>
                  <a:cs typeface="Amazon Ember Cd RC" charset="0"/>
                </a:rPr>
                <a:t>10</a:t>
              </a:r>
              <a:r>
                <a:rPr kumimoji="0" lang="en-US" sz="3600" b="1" i="0" u="none" strike="noStrike" kern="1200" cap="none" spc="0" normalizeH="0" baseline="30000" noProof="0">
                  <a:ln>
                    <a:noFill/>
                  </a:ln>
                  <a:solidFill>
                    <a:srgbClr val="FF9901"/>
                  </a:solidFill>
                  <a:effectLst/>
                  <a:uLnTx/>
                  <a:uFillTx/>
                  <a:latin typeface="Arial" panose="020B0604020202020204"/>
                  <a:ea typeface="Amazon Ember Cd RC" charset="0"/>
                  <a:cs typeface="Amazon Ember Cd RC" charset="0"/>
                </a:rPr>
                <a:t>+</a:t>
              </a: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8D54083-96ED-3242-B56F-A7D993CAB448}"/>
                </a:ext>
              </a:extLst>
            </p:cNvPr>
            <p:cNvSpPr txBox="1"/>
            <p:nvPr/>
          </p:nvSpPr>
          <p:spPr>
            <a:xfrm>
              <a:off x="4463076" y="5083216"/>
              <a:ext cx="1074267" cy="2446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1219140" rtl="0" eaLnBrk="1" fontAlgn="auto" latinLnBrk="0" hangingPunct="1">
                <a:lnSpc>
                  <a:spcPct val="90000"/>
                </a:lnSpc>
                <a:spcBef>
                  <a:spcPts val="1333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008FC8"/>
                  </a:solidFill>
                  <a:effectLst/>
                  <a:uLnTx/>
                  <a:uFillTx/>
                  <a:latin typeface="Arial"/>
                  <a:ea typeface="Amazon Ember Cd RC" charset="0"/>
                  <a:cs typeface="Amazon Ember Cd RC" charset="0"/>
                </a:rPr>
                <a:t>YEARS</a:t>
              </a:r>
            </a:p>
          </p:txBody>
        </p:sp>
      </p:grpSp>
      <p:pic>
        <p:nvPicPr>
          <p:cNvPr id="143" name="Graphic 142">
            <a:extLst>
              <a:ext uri="{FF2B5EF4-FFF2-40B4-BE49-F238E27FC236}">
                <a16:creationId xmlns:a16="http://schemas.microsoft.com/office/drawing/2014/main" id="{403B91E3-3E7A-CB46-9E93-E44491D33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3806" y="4841418"/>
            <a:ext cx="1992897" cy="972909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DCCC62F4-DB1C-7C4E-A0D4-C26D523F41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5026" y="5067254"/>
            <a:ext cx="215039" cy="215038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DC5356AE-A1B9-7C49-B0B2-76D101AEF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6034" y="5068186"/>
            <a:ext cx="215039" cy="215038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83B7137C-ED00-A141-A91A-6DA56B0D7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55715" y="5256045"/>
            <a:ext cx="215039" cy="215038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66240FA2-C2EB-6F4B-B103-3E79924E23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38172" y="5161892"/>
            <a:ext cx="215039" cy="21503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BFEEC5F-F4FE-F149-81EF-1693E2298636}"/>
              </a:ext>
            </a:extLst>
          </p:cNvPr>
          <p:cNvGrpSpPr/>
          <p:nvPr/>
        </p:nvGrpSpPr>
        <p:grpSpPr>
          <a:xfrm>
            <a:off x="8337755" y="4991252"/>
            <a:ext cx="1307690" cy="814229"/>
            <a:chOff x="8337755" y="5073445"/>
            <a:chExt cx="1307690" cy="8142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3B9C8F-00C9-7845-81BA-43AD220537B9}"/>
                </a:ext>
              </a:extLst>
            </p:cNvPr>
            <p:cNvSpPr txBox="1"/>
            <p:nvPr/>
          </p:nvSpPr>
          <p:spPr>
            <a:xfrm>
              <a:off x="8337755" y="5149010"/>
              <a:ext cx="13076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447A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PRESIDIO GLOBAL FOOTPRINT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F19AA3-D38E-F94C-8F3B-2378EDE6AA6E}"/>
                </a:ext>
              </a:extLst>
            </p:cNvPr>
            <p:cNvCxnSpPr>
              <a:cxnSpLocks/>
            </p:cNvCxnSpPr>
            <p:nvPr/>
          </p:nvCxnSpPr>
          <p:spPr>
            <a:xfrm>
              <a:off x="8426245" y="5073445"/>
              <a:ext cx="422787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50959D44-2061-4273-814B-C02CF8C0E235}"/>
              </a:ext>
            </a:extLst>
          </p:cNvPr>
          <p:cNvSpPr/>
          <p:nvPr/>
        </p:nvSpPr>
        <p:spPr>
          <a:xfrm rot="19071622">
            <a:off x="1335191" y="3568176"/>
            <a:ext cx="1729047" cy="17290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EF8370E-77BE-4A94-9C6C-E6C6DEEFF54E}"/>
              </a:ext>
            </a:extLst>
          </p:cNvPr>
          <p:cNvSpPr txBox="1"/>
          <p:nvPr/>
        </p:nvSpPr>
        <p:spPr>
          <a:xfrm>
            <a:off x="1513522" y="4701778"/>
            <a:ext cx="1371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Gross Revenue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026B6F-4FA1-4820-94C0-FCBADBC71421}"/>
              </a:ext>
            </a:extLst>
          </p:cNvPr>
          <p:cNvSpPr txBox="1"/>
          <p:nvPr/>
        </p:nvSpPr>
        <p:spPr>
          <a:xfrm>
            <a:off x="2894249" y="5464688"/>
            <a:ext cx="50975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Security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5BA1CC-8DB3-4B9B-9124-8807D4B42B31}"/>
              </a:ext>
            </a:extLst>
          </p:cNvPr>
          <p:cNvSpPr txBox="1"/>
          <p:nvPr/>
        </p:nvSpPr>
        <p:spPr>
          <a:xfrm>
            <a:off x="2693081" y="5610992"/>
            <a:ext cx="89212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98999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~9%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98999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C9BDD0-1AAE-424E-9CD5-1B10BC1D7BA8}"/>
              </a:ext>
            </a:extLst>
          </p:cNvPr>
          <p:cNvSpPr txBox="1"/>
          <p:nvPr/>
        </p:nvSpPr>
        <p:spPr>
          <a:xfrm>
            <a:off x="728315" y="5651525"/>
            <a:ext cx="5418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Services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57443D-FEA1-4BED-8117-763DBA8161F6}"/>
              </a:ext>
            </a:extLst>
          </p:cNvPr>
          <p:cNvSpPr txBox="1"/>
          <p:nvPr/>
        </p:nvSpPr>
        <p:spPr>
          <a:xfrm>
            <a:off x="1258667" y="5584469"/>
            <a:ext cx="70563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71D24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~18%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71D24B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1D1A8C-4F54-4C56-A748-573211A16EDB}"/>
              </a:ext>
            </a:extLst>
          </p:cNvPr>
          <p:cNvSpPr txBox="1"/>
          <p:nvPr/>
        </p:nvSpPr>
        <p:spPr>
          <a:xfrm>
            <a:off x="3232987" y="3264007"/>
            <a:ext cx="81924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Center and Cloud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6991ADF-B4CE-4DC3-B3E2-46524025F2A0}"/>
              </a:ext>
            </a:extLst>
          </p:cNvPr>
          <p:cNvSpPr txBox="1"/>
          <p:nvPr/>
        </p:nvSpPr>
        <p:spPr>
          <a:xfrm>
            <a:off x="3129355" y="3598236"/>
            <a:ext cx="89212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~33%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FF990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7861FF-359B-4D41-9261-11F1FD109F73}"/>
              </a:ext>
            </a:extLst>
          </p:cNvPr>
          <p:cNvSpPr txBox="1"/>
          <p:nvPr/>
        </p:nvSpPr>
        <p:spPr>
          <a:xfrm>
            <a:off x="409889" y="3008796"/>
            <a:ext cx="101369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Networking and Infrastructure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6A7805-16C0-4CFF-B462-529E0E0957EF}"/>
              </a:ext>
            </a:extLst>
          </p:cNvPr>
          <p:cNvSpPr txBox="1"/>
          <p:nvPr/>
        </p:nvSpPr>
        <p:spPr>
          <a:xfrm>
            <a:off x="413587" y="3375732"/>
            <a:ext cx="89212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~41%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007EB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2F55B6-E24A-438A-BAF4-75AAC5B455BA}"/>
              </a:ext>
            </a:extLst>
          </p:cNvPr>
          <p:cNvSpPr txBox="1"/>
          <p:nvPr/>
        </p:nvSpPr>
        <p:spPr>
          <a:xfrm>
            <a:off x="1275587" y="3752965"/>
            <a:ext cx="166738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30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$ </a:t>
            </a:r>
            <a:r>
              <a:rPr lang="en-US" sz="5000" b="1" spc="-300">
                <a:solidFill>
                  <a:srgbClr val="008FC8"/>
                </a:solidFill>
                <a:latin typeface="Arial"/>
                <a:ea typeface="Amazon Ember Cd RC" charset="0"/>
                <a:cs typeface="Amazon Ember Cd RC" charset="0"/>
              </a:rPr>
              <a:t>5</a:t>
            </a:r>
            <a:r>
              <a:rPr kumimoji="0" lang="en-US" sz="5000" b="1" i="0" u="none" strike="noStrike" kern="1200" cap="none" spc="-30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.7</a:t>
            </a:r>
            <a:r>
              <a:rPr kumimoji="0" lang="en-US" sz="54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 </a:t>
            </a:r>
            <a:endParaRPr kumimoji="0" lang="en-US" sz="5000" b="1" i="0" u="none" strike="noStrike" kern="1200" cap="none" spc="-300" normalizeH="0" baseline="0" noProof="0">
              <a:ln>
                <a:noFill/>
              </a:ln>
              <a:solidFill>
                <a:srgbClr val="008FC8"/>
              </a:solidFill>
              <a:effectLst/>
              <a:uLnTx/>
              <a:uFillTx/>
              <a:latin typeface="Arial"/>
              <a:ea typeface="Amazon Ember Cd RC" charset="0"/>
              <a:cs typeface="Amazon Ember Cd RC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E440E22-1E76-4D23-BBD1-20F7ABB62EA7}"/>
              </a:ext>
            </a:extLst>
          </p:cNvPr>
          <p:cNvSpPr txBox="1"/>
          <p:nvPr/>
        </p:nvSpPr>
        <p:spPr>
          <a:xfrm>
            <a:off x="1052082" y="4382229"/>
            <a:ext cx="2313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BILLION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15FA041-E57C-454E-9F37-EAF2BA83C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75729" y="4883275"/>
            <a:ext cx="215039" cy="2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3000">
        <p:fade/>
      </p:transition>
    </mc:Choice>
    <mc:Fallback xmlns="">
      <p:transition spd="med" advClick="0" advTm="1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EF92-F20D-9A4F-9FB2-41C08515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8125"/>
            <a:ext cx="4076323" cy="976313"/>
          </a:xfrm>
        </p:spPr>
        <p:txBody>
          <a:bodyPr/>
          <a:lstStyle/>
          <a:p>
            <a:r>
              <a:rPr lang="en-US"/>
              <a:t>WHY PRESIDIO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596367-B1F5-6643-BDE3-D983D562BE67}"/>
              </a:ext>
            </a:extLst>
          </p:cNvPr>
          <p:cNvSpPr txBox="1"/>
          <p:nvPr/>
        </p:nvSpPr>
        <p:spPr>
          <a:xfrm>
            <a:off x="660368" y="989810"/>
            <a:ext cx="4536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Deep expertise in all areas that count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1AAF99-A421-7B45-A24D-6252E12FCA9C}"/>
              </a:ext>
            </a:extLst>
          </p:cNvPr>
          <p:cNvGrpSpPr/>
          <p:nvPr/>
        </p:nvGrpSpPr>
        <p:grpSpPr>
          <a:xfrm>
            <a:off x="6364495" y="371193"/>
            <a:ext cx="5189516" cy="5608450"/>
            <a:chOff x="6364495" y="371193"/>
            <a:chExt cx="5189516" cy="5608450"/>
          </a:xfrm>
        </p:grpSpPr>
        <p:sp>
          <p:nvSpPr>
            <p:cNvPr id="55" name="Up Arrow 4">
              <a:extLst>
                <a:ext uri="{FF2B5EF4-FFF2-40B4-BE49-F238E27FC236}">
                  <a16:creationId xmlns:a16="http://schemas.microsoft.com/office/drawing/2014/main" id="{92D290EE-3E27-714D-9C12-F431B98A9F7A}"/>
                </a:ext>
              </a:extLst>
            </p:cNvPr>
            <p:cNvSpPr/>
            <p:nvPr/>
          </p:nvSpPr>
          <p:spPr>
            <a:xfrm>
              <a:off x="6538257" y="371193"/>
              <a:ext cx="4905324" cy="5608450"/>
            </a:xfrm>
            <a:custGeom>
              <a:avLst/>
              <a:gdLst>
                <a:gd name="connsiteX0" fmla="*/ 0 w 3153747"/>
                <a:gd name="connsiteY0" fmla="*/ 457199 h 3284376"/>
                <a:gd name="connsiteX1" fmla="*/ 1576874 w 3153747"/>
                <a:gd name="connsiteY1" fmla="*/ 0 h 3284376"/>
                <a:gd name="connsiteX2" fmla="*/ 3153747 w 3153747"/>
                <a:gd name="connsiteY2" fmla="*/ 457199 h 3284376"/>
                <a:gd name="connsiteX3" fmla="*/ 2365310 w 3153747"/>
                <a:gd name="connsiteY3" fmla="*/ 457199 h 3284376"/>
                <a:gd name="connsiteX4" fmla="*/ 2365310 w 3153747"/>
                <a:gd name="connsiteY4" fmla="*/ 3284376 h 3284376"/>
                <a:gd name="connsiteX5" fmla="*/ 788437 w 3153747"/>
                <a:gd name="connsiteY5" fmla="*/ 3284376 h 3284376"/>
                <a:gd name="connsiteX6" fmla="*/ 788437 w 3153747"/>
                <a:gd name="connsiteY6" fmla="*/ 457199 h 3284376"/>
                <a:gd name="connsiteX7" fmla="*/ 0 w 3153747"/>
                <a:gd name="connsiteY7" fmla="*/ 457199 h 3284376"/>
                <a:gd name="connsiteX0" fmla="*/ 0 w 3153747"/>
                <a:gd name="connsiteY0" fmla="*/ 457199 h 3284376"/>
                <a:gd name="connsiteX1" fmla="*/ 1576874 w 3153747"/>
                <a:gd name="connsiteY1" fmla="*/ 0 h 3284376"/>
                <a:gd name="connsiteX2" fmla="*/ 3153747 w 3153747"/>
                <a:gd name="connsiteY2" fmla="*/ 457199 h 3284376"/>
                <a:gd name="connsiteX3" fmla="*/ 2365310 w 3153747"/>
                <a:gd name="connsiteY3" fmla="*/ 457199 h 3284376"/>
                <a:gd name="connsiteX4" fmla="*/ 2365310 w 3153747"/>
                <a:gd name="connsiteY4" fmla="*/ 3284376 h 3284376"/>
                <a:gd name="connsiteX5" fmla="*/ 340567 w 3153747"/>
                <a:gd name="connsiteY5" fmla="*/ 3284376 h 3284376"/>
                <a:gd name="connsiteX6" fmla="*/ 788437 w 3153747"/>
                <a:gd name="connsiteY6" fmla="*/ 457199 h 3284376"/>
                <a:gd name="connsiteX7" fmla="*/ 0 w 3153747"/>
                <a:gd name="connsiteY7" fmla="*/ 457199 h 3284376"/>
                <a:gd name="connsiteX0" fmla="*/ 0 w 3153747"/>
                <a:gd name="connsiteY0" fmla="*/ 457199 h 3284376"/>
                <a:gd name="connsiteX1" fmla="*/ 1576874 w 3153747"/>
                <a:gd name="connsiteY1" fmla="*/ 0 h 3284376"/>
                <a:gd name="connsiteX2" fmla="*/ 3153747 w 3153747"/>
                <a:gd name="connsiteY2" fmla="*/ 457199 h 3284376"/>
                <a:gd name="connsiteX3" fmla="*/ 2365310 w 3153747"/>
                <a:gd name="connsiteY3" fmla="*/ 457199 h 3284376"/>
                <a:gd name="connsiteX4" fmla="*/ 3027783 w 3153747"/>
                <a:gd name="connsiteY4" fmla="*/ 3265715 h 3284376"/>
                <a:gd name="connsiteX5" fmla="*/ 340567 w 3153747"/>
                <a:gd name="connsiteY5" fmla="*/ 3284376 h 3284376"/>
                <a:gd name="connsiteX6" fmla="*/ 788437 w 3153747"/>
                <a:gd name="connsiteY6" fmla="*/ 457199 h 3284376"/>
                <a:gd name="connsiteX7" fmla="*/ 0 w 3153747"/>
                <a:gd name="connsiteY7" fmla="*/ 457199 h 3284376"/>
                <a:gd name="connsiteX0" fmla="*/ 0 w 3153747"/>
                <a:gd name="connsiteY0" fmla="*/ 457199 h 3284376"/>
                <a:gd name="connsiteX1" fmla="*/ 1576874 w 3153747"/>
                <a:gd name="connsiteY1" fmla="*/ 0 h 3284376"/>
                <a:gd name="connsiteX2" fmla="*/ 3153747 w 3153747"/>
                <a:gd name="connsiteY2" fmla="*/ 457199 h 3284376"/>
                <a:gd name="connsiteX3" fmla="*/ 2365310 w 3153747"/>
                <a:gd name="connsiteY3" fmla="*/ 457199 h 3284376"/>
                <a:gd name="connsiteX4" fmla="*/ 3102428 w 3153747"/>
                <a:gd name="connsiteY4" fmla="*/ 3275046 h 3284376"/>
                <a:gd name="connsiteX5" fmla="*/ 340567 w 3153747"/>
                <a:gd name="connsiteY5" fmla="*/ 3284376 h 3284376"/>
                <a:gd name="connsiteX6" fmla="*/ 788437 w 3153747"/>
                <a:gd name="connsiteY6" fmla="*/ 457199 h 3284376"/>
                <a:gd name="connsiteX7" fmla="*/ 0 w 3153747"/>
                <a:gd name="connsiteY7" fmla="*/ 457199 h 3284376"/>
                <a:gd name="connsiteX0" fmla="*/ 94268 w 2813180"/>
                <a:gd name="connsiteY0" fmla="*/ 451585 h 3284376"/>
                <a:gd name="connsiteX1" fmla="*/ 1236307 w 2813180"/>
                <a:gd name="connsiteY1" fmla="*/ 0 h 3284376"/>
                <a:gd name="connsiteX2" fmla="*/ 2813180 w 2813180"/>
                <a:gd name="connsiteY2" fmla="*/ 457199 h 3284376"/>
                <a:gd name="connsiteX3" fmla="*/ 2024743 w 2813180"/>
                <a:gd name="connsiteY3" fmla="*/ 457199 h 3284376"/>
                <a:gd name="connsiteX4" fmla="*/ 2761861 w 2813180"/>
                <a:gd name="connsiteY4" fmla="*/ 3275046 h 3284376"/>
                <a:gd name="connsiteX5" fmla="*/ 0 w 2813180"/>
                <a:gd name="connsiteY5" fmla="*/ 3284376 h 3284376"/>
                <a:gd name="connsiteX6" fmla="*/ 447870 w 2813180"/>
                <a:gd name="connsiteY6" fmla="*/ 457199 h 3284376"/>
                <a:gd name="connsiteX7" fmla="*/ 94268 w 2813180"/>
                <a:gd name="connsiteY7" fmla="*/ 451585 h 3284376"/>
                <a:gd name="connsiteX0" fmla="*/ 94268 w 2761861"/>
                <a:gd name="connsiteY0" fmla="*/ 451585 h 3284376"/>
                <a:gd name="connsiteX1" fmla="*/ 1236307 w 2761861"/>
                <a:gd name="connsiteY1" fmla="*/ 0 h 3284376"/>
                <a:gd name="connsiteX2" fmla="*/ 2411794 w 2761861"/>
                <a:gd name="connsiteY2" fmla="*/ 462813 h 3284376"/>
                <a:gd name="connsiteX3" fmla="*/ 2024743 w 2761861"/>
                <a:gd name="connsiteY3" fmla="*/ 457199 h 3284376"/>
                <a:gd name="connsiteX4" fmla="*/ 2761861 w 2761861"/>
                <a:gd name="connsiteY4" fmla="*/ 3275046 h 3284376"/>
                <a:gd name="connsiteX5" fmla="*/ 0 w 2761861"/>
                <a:gd name="connsiteY5" fmla="*/ 3284376 h 3284376"/>
                <a:gd name="connsiteX6" fmla="*/ 447870 w 2761861"/>
                <a:gd name="connsiteY6" fmla="*/ 457199 h 3284376"/>
                <a:gd name="connsiteX7" fmla="*/ 94268 w 2761861"/>
                <a:gd name="connsiteY7" fmla="*/ 451585 h 3284376"/>
                <a:gd name="connsiteX0" fmla="*/ 94268 w 2672709"/>
                <a:gd name="connsiteY0" fmla="*/ 451585 h 3284376"/>
                <a:gd name="connsiteX1" fmla="*/ 1236307 w 2672709"/>
                <a:gd name="connsiteY1" fmla="*/ 0 h 3284376"/>
                <a:gd name="connsiteX2" fmla="*/ 2411794 w 2672709"/>
                <a:gd name="connsiteY2" fmla="*/ 462813 h 3284376"/>
                <a:gd name="connsiteX3" fmla="*/ 2024743 w 2672709"/>
                <a:gd name="connsiteY3" fmla="*/ 457199 h 3284376"/>
                <a:gd name="connsiteX4" fmla="*/ 2672709 w 2672709"/>
                <a:gd name="connsiteY4" fmla="*/ 3275046 h 3284376"/>
                <a:gd name="connsiteX5" fmla="*/ 0 w 2672709"/>
                <a:gd name="connsiteY5" fmla="*/ 3284376 h 3284376"/>
                <a:gd name="connsiteX6" fmla="*/ 447870 w 2672709"/>
                <a:gd name="connsiteY6" fmla="*/ 457199 h 3284376"/>
                <a:gd name="connsiteX7" fmla="*/ 94268 w 2672709"/>
                <a:gd name="connsiteY7" fmla="*/ 451585 h 3284376"/>
                <a:gd name="connsiteX0" fmla="*/ 94268 w 2524122"/>
                <a:gd name="connsiteY0" fmla="*/ 451585 h 3284376"/>
                <a:gd name="connsiteX1" fmla="*/ 1236307 w 2524122"/>
                <a:gd name="connsiteY1" fmla="*/ 0 h 3284376"/>
                <a:gd name="connsiteX2" fmla="*/ 2411794 w 2524122"/>
                <a:gd name="connsiteY2" fmla="*/ 462813 h 3284376"/>
                <a:gd name="connsiteX3" fmla="*/ 2024743 w 2524122"/>
                <a:gd name="connsiteY3" fmla="*/ 457199 h 3284376"/>
                <a:gd name="connsiteX4" fmla="*/ 2524122 w 2524122"/>
                <a:gd name="connsiteY4" fmla="*/ 3269598 h 3284376"/>
                <a:gd name="connsiteX5" fmla="*/ 0 w 2524122"/>
                <a:gd name="connsiteY5" fmla="*/ 3284376 h 3284376"/>
                <a:gd name="connsiteX6" fmla="*/ 447870 w 2524122"/>
                <a:gd name="connsiteY6" fmla="*/ 457199 h 3284376"/>
                <a:gd name="connsiteX7" fmla="*/ 94268 w 2524122"/>
                <a:gd name="connsiteY7" fmla="*/ 451585 h 3284376"/>
                <a:gd name="connsiteX0" fmla="*/ 94268 w 2484499"/>
                <a:gd name="connsiteY0" fmla="*/ 451585 h 3291388"/>
                <a:gd name="connsiteX1" fmla="*/ 1236307 w 2484499"/>
                <a:gd name="connsiteY1" fmla="*/ 0 h 3291388"/>
                <a:gd name="connsiteX2" fmla="*/ 2411794 w 2484499"/>
                <a:gd name="connsiteY2" fmla="*/ 462813 h 3291388"/>
                <a:gd name="connsiteX3" fmla="*/ 2024743 w 2484499"/>
                <a:gd name="connsiteY3" fmla="*/ 457199 h 3291388"/>
                <a:gd name="connsiteX4" fmla="*/ 2484499 w 2484499"/>
                <a:gd name="connsiteY4" fmla="*/ 3291388 h 3291388"/>
                <a:gd name="connsiteX5" fmla="*/ 0 w 2484499"/>
                <a:gd name="connsiteY5" fmla="*/ 3284376 h 3291388"/>
                <a:gd name="connsiteX6" fmla="*/ 447870 w 2484499"/>
                <a:gd name="connsiteY6" fmla="*/ 457199 h 3291388"/>
                <a:gd name="connsiteX7" fmla="*/ 94268 w 2484499"/>
                <a:gd name="connsiteY7" fmla="*/ 451585 h 329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4499" h="3291388">
                  <a:moveTo>
                    <a:pt x="94268" y="451585"/>
                  </a:moveTo>
                  <a:lnTo>
                    <a:pt x="1236307" y="0"/>
                  </a:lnTo>
                  <a:lnTo>
                    <a:pt x="2411794" y="462813"/>
                  </a:lnTo>
                  <a:lnTo>
                    <a:pt x="2024743" y="457199"/>
                  </a:lnTo>
                  <a:lnTo>
                    <a:pt x="2484499" y="3291388"/>
                  </a:lnTo>
                  <a:lnTo>
                    <a:pt x="0" y="3284376"/>
                  </a:lnTo>
                  <a:lnTo>
                    <a:pt x="447870" y="457199"/>
                  </a:lnTo>
                  <a:lnTo>
                    <a:pt x="94268" y="4515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B135E74-97BD-BB4C-8D1C-7EC10811E4D4}"/>
                </a:ext>
              </a:extLst>
            </p:cNvPr>
            <p:cNvSpPr/>
            <p:nvPr/>
          </p:nvSpPr>
          <p:spPr>
            <a:xfrm>
              <a:off x="6500388" y="1910281"/>
              <a:ext cx="4888871" cy="3250194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5000">
                  <a:srgbClr val="FFFFFF"/>
                </a:gs>
                <a:gs pos="24000">
                  <a:schemeClr val="bg1"/>
                </a:gs>
                <a:gs pos="99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D71EC81-1BEE-8748-BA46-29D167143E49}"/>
                </a:ext>
              </a:extLst>
            </p:cNvPr>
            <p:cNvGrpSpPr/>
            <p:nvPr/>
          </p:nvGrpSpPr>
          <p:grpSpPr>
            <a:xfrm>
              <a:off x="6898741" y="3041507"/>
              <a:ext cx="4164594" cy="964822"/>
              <a:chOff x="6898741" y="3259248"/>
              <a:chExt cx="4164594" cy="896293"/>
            </a:xfrm>
            <a:solidFill>
              <a:schemeClr val="tx2"/>
            </a:solidFill>
          </p:grpSpPr>
          <p:sp>
            <p:nvSpPr>
              <p:cNvPr id="59" name="Trapezoid 58">
                <a:extLst>
                  <a:ext uri="{FF2B5EF4-FFF2-40B4-BE49-F238E27FC236}">
                    <a16:creationId xmlns:a16="http://schemas.microsoft.com/office/drawing/2014/main" id="{D5E32AD3-DC9B-064C-BCBD-F7F51D07342A}"/>
                  </a:ext>
                </a:extLst>
              </p:cNvPr>
              <p:cNvSpPr/>
              <p:nvPr/>
            </p:nvSpPr>
            <p:spPr>
              <a:xfrm>
                <a:off x="6898741" y="3259248"/>
                <a:ext cx="4164594" cy="896293"/>
              </a:xfrm>
              <a:prstGeom prst="trapezoid">
                <a:avLst>
                  <a:gd name="adj" fmla="val 165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451C67E-96DB-4D4B-A445-658902E07B84}"/>
                  </a:ext>
                </a:extLst>
              </p:cNvPr>
              <p:cNvGrpSpPr/>
              <p:nvPr/>
            </p:nvGrpSpPr>
            <p:grpSpPr>
              <a:xfrm>
                <a:off x="7365110" y="3301726"/>
                <a:ext cx="3272442" cy="831734"/>
                <a:chOff x="7365110" y="3301726"/>
                <a:chExt cx="3272442" cy="831734"/>
              </a:xfrm>
              <a:grpFill/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5CB4261-C279-AD49-B7EF-1740B1A59FA2}"/>
                    </a:ext>
                  </a:extLst>
                </p:cNvPr>
                <p:cNvSpPr txBox="1"/>
                <p:nvPr/>
              </p:nvSpPr>
              <p:spPr>
                <a:xfrm>
                  <a:off x="7488805" y="3711610"/>
                  <a:ext cx="3040376" cy="314507"/>
                </a:xfrm>
                <a:prstGeom prst="rect">
                  <a:avLst/>
                </a:prstGeom>
                <a:grpFill/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1" u="none" strike="noStrike" kern="1200" cap="none" spc="300" normalizeH="0" baseline="0" noProof="0">
                      <a:ln>
                        <a:noFill/>
                      </a:ln>
                      <a:solidFill>
                        <a:srgbClr val="007EB8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We Bridge The Gap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3930B77F-77F1-B34F-8E8A-9A9CAFF8A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65110" y="3301726"/>
                  <a:ext cx="140213" cy="814914"/>
                </a:xfrm>
                <a:prstGeom prst="straightConnector1">
                  <a:avLst/>
                </a:prstGeom>
                <a:grpFill/>
                <a:ln w="31750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5C0FC6FE-EB01-234D-990E-6382705EBE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0127" y="3310135"/>
                  <a:ext cx="117425" cy="823325"/>
                </a:xfrm>
                <a:prstGeom prst="straightConnector1">
                  <a:avLst/>
                </a:prstGeom>
                <a:grpFill/>
                <a:ln w="31750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68D8F62-7F06-AC42-8863-9C1C9DA7B472}"/>
                </a:ext>
              </a:extLst>
            </p:cNvPr>
            <p:cNvGrpSpPr/>
            <p:nvPr/>
          </p:nvGrpSpPr>
          <p:grpSpPr>
            <a:xfrm>
              <a:off x="7309920" y="761020"/>
              <a:ext cx="3444232" cy="1925186"/>
              <a:chOff x="7309920" y="1104523"/>
              <a:chExt cx="3444232" cy="1788445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777A198-7724-674B-9F82-3278D5129194}"/>
                  </a:ext>
                </a:extLst>
              </p:cNvPr>
              <p:cNvGrpSpPr/>
              <p:nvPr/>
            </p:nvGrpSpPr>
            <p:grpSpPr>
              <a:xfrm>
                <a:off x="7309920" y="1228527"/>
                <a:ext cx="3444232" cy="1664441"/>
                <a:chOff x="7354089" y="1132583"/>
                <a:chExt cx="3444232" cy="1830884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CBA503B0-E4B5-E94F-A7F1-708EF1792F23}"/>
                    </a:ext>
                  </a:extLst>
                </p:cNvPr>
                <p:cNvGrpSpPr/>
                <p:nvPr/>
              </p:nvGrpSpPr>
              <p:grpSpPr>
                <a:xfrm>
                  <a:off x="7354089" y="1838134"/>
                  <a:ext cx="3444232" cy="1125333"/>
                  <a:chOff x="7696950" y="2174214"/>
                  <a:chExt cx="3867740" cy="1263704"/>
                </a:xfrm>
              </p:grpSpPr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29F716BD-1D93-F74C-84D6-34291E2975DC}"/>
                      </a:ext>
                    </a:extLst>
                  </p:cNvPr>
                  <p:cNvSpPr txBox="1"/>
                  <p:nvPr/>
                </p:nvSpPr>
                <p:spPr>
                  <a:xfrm>
                    <a:off x="9965857" y="2177845"/>
                    <a:ext cx="974220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Containers</a:t>
                    </a: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7E114E63-135A-874F-B358-80222FDD9DD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9094" y="2475418"/>
                    <a:ext cx="1175833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Microservices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0F7DFC4-F9DC-8C47-BA95-64FBC6A8731D}"/>
                      </a:ext>
                    </a:extLst>
                  </p:cNvPr>
                  <p:cNvSpPr txBox="1"/>
                  <p:nvPr/>
                </p:nvSpPr>
                <p:spPr>
                  <a:xfrm>
                    <a:off x="8485954" y="3137716"/>
                    <a:ext cx="2174495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XaaS consumption models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43A296D-469A-EA43-8DB0-50C42895A58F}"/>
                      </a:ext>
                    </a:extLst>
                  </p:cNvPr>
                  <p:cNvSpPr txBox="1"/>
                  <p:nvPr/>
                </p:nvSpPr>
                <p:spPr>
                  <a:xfrm>
                    <a:off x="9377364" y="2800390"/>
                    <a:ext cx="2187326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Modern operating models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F18D1F25-5842-0445-8D8A-F4B7195274A8}"/>
                      </a:ext>
                    </a:extLst>
                  </p:cNvPr>
                  <p:cNvSpPr txBox="1"/>
                  <p:nvPr/>
                </p:nvSpPr>
                <p:spPr>
                  <a:xfrm>
                    <a:off x="8256624" y="2174214"/>
                    <a:ext cx="1755468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DevOps &amp; automation</a:t>
                    </a: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3E6D9564-444C-0A47-AF20-F5E364FBFA96}"/>
                      </a:ext>
                    </a:extLst>
                  </p:cNvPr>
                  <p:cNvSpPr txBox="1"/>
                  <p:nvPr/>
                </p:nvSpPr>
                <p:spPr>
                  <a:xfrm>
                    <a:off x="7790532" y="2485682"/>
                    <a:ext cx="2509011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Application &amp; OS Migrations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862B66BA-EDFB-5344-93E4-B4E2A03E7031}"/>
                      </a:ext>
                    </a:extLst>
                  </p:cNvPr>
                  <p:cNvSpPr txBox="1"/>
                  <p:nvPr/>
                </p:nvSpPr>
                <p:spPr>
                  <a:xfrm>
                    <a:off x="7696950" y="2786642"/>
                    <a:ext cx="1809472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AI &amp; Machine Learning</a:t>
                    </a:r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B1905B4-A9DB-4A4E-90CD-0FB9F715076B}"/>
                    </a:ext>
                  </a:extLst>
                </p:cNvPr>
                <p:cNvSpPr txBox="1"/>
                <p:nvPr/>
              </p:nvSpPr>
              <p:spPr>
                <a:xfrm>
                  <a:off x="8165876" y="1132583"/>
                  <a:ext cx="1751569" cy="597563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447A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THE CLOUD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447A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NATIVE WORLD</a:t>
                  </a:r>
                </a:p>
              </p:txBody>
            </p: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FAAEA1-66AA-C245-B936-A311D1FB5170}"/>
                  </a:ext>
                </a:extLst>
              </p:cNvPr>
              <p:cNvCxnSpPr/>
              <p:nvPr/>
            </p:nvCxnSpPr>
            <p:spPr>
              <a:xfrm>
                <a:off x="8917663" y="1104523"/>
                <a:ext cx="217283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96FC06C-2C0A-8F44-B95E-8593174D0E78}"/>
                </a:ext>
              </a:extLst>
            </p:cNvPr>
            <p:cNvGrpSpPr/>
            <p:nvPr/>
          </p:nvGrpSpPr>
          <p:grpSpPr>
            <a:xfrm>
              <a:off x="7084679" y="4344996"/>
              <a:ext cx="3871444" cy="1274186"/>
              <a:chOff x="7157107" y="4343400"/>
              <a:chExt cx="3871444" cy="1183683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0D02842-67EA-EA43-8382-9B197A7BFFA1}"/>
                  </a:ext>
                </a:extLst>
              </p:cNvPr>
              <p:cNvGrpSpPr/>
              <p:nvPr/>
            </p:nvGrpSpPr>
            <p:grpSpPr>
              <a:xfrm>
                <a:off x="7157107" y="4421397"/>
                <a:ext cx="3871444" cy="1105686"/>
                <a:chOff x="7186008" y="4514753"/>
                <a:chExt cx="3871444" cy="1176009"/>
              </a:xfrm>
            </p:grpSpPr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D03B0FE-65EF-0245-996A-894FC321E2AD}"/>
                    </a:ext>
                  </a:extLst>
                </p:cNvPr>
                <p:cNvSpPr txBox="1"/>
                <p:nvPr/>
              </p:nvSpPr>
              <p:spPr>
                <a:xfrm>
                  <a:off x="8189577" y="4514753"/>
                  <a:ext cx="1809598" cy="334510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447A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TRADITIONAL IT</a:t>
                  </a:r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C7EEEECE-E565-7143-AF68-1BD6BCB1F4E5}"/>
                    </a:ext>
                  </a:extLst>
                </p:cNvPr>
                <p:cNvGrpSpPr/>
                <p:nvPr/>
              </p:nvGrpSpPr>
              <p:grpSpPr>
                <a:xfrm>
                  <a:off x="7186008" y="4886933"/>
                  <a:ext cx="3871444" cy="803829"/>
                  <a:chOff x="290685" y="3897888"/>
                  <a:chExt cx="3871444" cy="803829"/>
                </a:xfrm>
              </p:grpSpPr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0141D25-F83A-D34E-8421-20DA21CC13CB}"/>
                      </a:ext>
                    </a:extLst>
                  </p:cNvPr>
                  <p:cNvSpPr txBox="1"/>
                  <p:nvPr/>
                </p:nvSpPr>
                <p:spPr>
                  <a:xfrm>
                    <a:off x="906723" y="4177102"/>
                    <a:ext cx="599844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Server</a:t>
                    </a:r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4ED799C-2DF1-F947-8E42-5397D3843D0F}"/>
                      </a:ext>
                    </a:extLst>
                  </p:cNvPr>
                  <p:cNvSpPr txBox="1"/>
                  <p:nvPr/>
                </p:nvSpPr>
                <p:spPr>
                  <a:xfrm>
                    <a:off x="1556707" y="4177102"/>
                    <a:ext cx="678391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Storage</a:t>
                    </a:r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55C86AA-2B91-9140-B75C-6C79FE94340A}"/>
                      </a:ext>
                    </a:extLst>
                  </p:cNvPr>
                  <p:cNvSpPr txBox="1"/>
                  <p:nvPr/>
                </p:nvSpPr>
                <p:spPr>
                  <a:xfrm>
                    <a:off x="908266" y="3898932"/>
                    <a:ext cx="891591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Networking</a:t>
                    </a:r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1FAF113C-2982-1844-AA18-5E67E02B8227}"/>
                      </a:ext>
                    </a:extLst>
                  </p:cNvPr>
                  <p:cNvSpPr txBox="1"/>
                  <p:nvPr/>
                </p:nvSpPr>
                <p:spPr>
                  <a:xfrm>
                    <a:off x="1755854" y="3897888"/>
                    <a:ext cx="1967062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Converged Infrastructure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18DFEC93-CA0D-914A-804D-4E557BBE0E1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85" y="4440107"/>
                    <a:ext cx="1444424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Hyper Converged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BC7E73DE-5BCE-D84B-AF23-F80B1F0377D3}"/>
                      </a:ext>
                    </a:extLst>
                  </p:cNvPr>
                  <p:cNvSpPr txBox="1"/>
                  <p:nvPr/>
                </p:nvSpPr>
                <p:spPr>
                  <a:xfrm>
                    <a:off x="2150484" y="4177102"/>
                    <a:ext cx="1516642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Software Defined </a:t>
                    </a: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1C0E1F46-33DD-9648-8765-7431F5A74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350505" y="4439457"/>
                    <a:ext cx="1811624" cy="261610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Applications &amp; App Dev</a:t>
                    </a: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452BDCF9-80EB-9E45-BDDB-FA4F662C9356}"/>
                      </a:ext>
                    </a:extLst>
                  </p:cNvPr>
                  <p:cNvSpPr txBox="1"/>
                  <p:nvPr/>
                </p:nvSpPr>
                <p:spPr>
                  <a:xfrm>
                    <a:off x="1600548" y="4433883"/>
                    <a:ext cx="900056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Security</a:t>
                    </a:r>
                  </a:p>
                </p:txBody>
              </p:sp>
            </p:grpSp>
          </p:grp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5D9045F-0A72-924A-9E68-DE9AD24E0B7C}"/>
                  </a:ext>
                </a:extLst>
              </p:cNvPr>
              <p:cNvCxnSpPr/>
              <p:nvPr/>
            </p:nvCxnSpPr>
            <p:spPr>
              <a:xfrm>
                <a:off x="8917663" y="4343400"/>
                <a:ext cx="217283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5447530-675F-5842-B938-6BA1BF622A00}"/>
                </a:ext>
              </a:extLst>
            </p:cNvPr>
            <p:cNvGrpSpPr/>
            <p:nvPr/>
          </p:nvGrpSpPr>
          <p:grpSpPr>
            <a:xfrm rot="16880150">
              <a:off x="4508107" y="3624672"/>
              <a:ext cx="4065904" cy="353127"/>
              <a:chOff x="656705" y="3716708"/>
              <a:chExt cx="3777114" cy="353127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FC463B3-C588-0441-A848-BAFCD1DCF107}"/>
                  </a:ext>
                </a:extLst>
              </p:cNvPr>
              <p:cNvSpPr txBox="1"/>
              <p:nvPr/>
            </p:nvSpPr>
            <p:spPr>
              <a:xfrm>
                <a:off x="3761840" y="3731281"/>
                <a:ext cx="671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7EB8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5F04EC3-2306-3048-A61A-8DEFFEFC7203}"/>
                  </a:ext>
                </a:extLst>
              </p:cNvPr>
              <p:cNvSpPr txBox="1"/>
              <p:nvPr/>
            </p:nvSpPr>
            <p:spPr>
              <a:xfrm>
                <a:off x="2165289" y="3717241"/>
                <a:ext cx="1428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7EB8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Applications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C078A76-0623-DC44-B2D4-C4E72CA55AB8}"/>
                  </a:ext>
                </a:extLst>
              </p:cNvPr>
              <p:cNvSpPr txBox="1"/>
              <p:nvPr/>
            </p:nvSpPr>
            <p:spPr>
              <a:xfrm>
                <a:off x="656705" y="3716708"/>
                <a:ext cx="15440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7EB8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Infrastructure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9375708-4380-7549-8C8D-EA4DA7C1BE0E}"/>
                </a:ext>
              </a:extLst>
            </p:cNvPr>
            <p:cNvGrpSpPr/>
            <p:nvPr/>
          </p:nvGrpSpPr>
          <p:grpSpPr>
            <a:xfrm rot="4760631">
              <a:off x="9920965" y="3259484"/>
              <a:ext cx="2923421" cy="342670"/>
              <a:chOff x="2373741" y="4425621"/>
              <a:chExt cx="2715777" cy="342670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1109F69-E35D-5148-9B75-CEBD0A4CE35F}"/>
                  </a:ext>
                </a:extLst>
              </p:cNvPr>
              <p:cNvSpPr txBox="1"/>
              <p:nvPr/>
            </p:nvSpPr>
            <p:spPr>
              <a:xfrm>
                <a:off x="3880533" y="4429737"/>
                <a:ext cx="12089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7EB8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Networking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9443B3-3C58-AF40-AB26-14896BFCD636}"/>
                  </a:ext>
                </a:extLst>
              </p:cNvPr>
              <p:cNvSpPr txBox="1"/>
              <p:nvPr/>
            </p:nvSpPr>
            <p:spPr>
              <a:xfrm>
                <a:off x="2373741" y="4425621"/>
                <a:ext cx="1438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7EB8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Cybersecurity</a:t>
                </a:r>
              </a:p>
            </p:txBody>
          </p:sp>
        </p:grp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EE1EF781-16A6-1A44-80CF-A6020B4C0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68697" y="1030684"/>
              <a:ext cx="451705" cy="361538"/>
            </a:xfrm>
            <a:prstGeom prst="rect">
              <a:avLst/>
            </a:prstGeom>
          </p:spPr>
        </p:pic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BC03B2F4-58D4-1241-9EC0-68720404C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9956548" y="1030685"/>
              <a:ext cx="463990" cy="361537"/>
            </a:xfrm>
            <a:prstGeom prst="rect">
              <a:avLst/>
            </a:prstGeom>
          </p:spPr>
        </p:pic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9E994067-8BA4-ED41-A871-231EFAE14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35076" y="3224387"/>
              <a:ext cx="1769418" cy="25277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4E0278A-0DA3-B64E-9527-12BC749B8626}"/>
              </a:ext>
            </a:extLst>
          </p:cNvPr>
          <p:cNvSpPr txBox="1"/>
          <p:nvPr/>
        </p:nvSpPr>
        <p:spPr>
          <a:xfrm>
            <a:off x="652702" y="2410552"/>
            <a:ext cx="424754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990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MODERNIZE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how we store and access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990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RE-IMAGINE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how we interact with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990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AUTOMATE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and securely connect distributed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infrastructure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911E26-F247-564E-B464-29E5B9460380}"/>
              </a:ext>
            </a:extLst>
          </p:cNvPr>
          <p:cNvCxnSpPr>
            <a:cxnSpLocks/>
          </p:cNvCxnSpPr>
          <p:nvPr/>
        </p:nvCxnSpPr>
        <p:spPr>
          <a:xfrm>
            <a:off x="3622431" y="3036277"/>
            <a:ext cx="21804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0BCB46-3E16-CB43-8740-4A53912C27B5}"/>
              </a:ext>
            </a:extLst>
          </p:cNvPr>
          <p:cNvCxnSpPr>
            <a:cxnSpLocks/>
          </p:cNvCxnSpPr>
          <p:nvPr/>
        </p:nvCxnSpPr>
        <p:spPr>
          <a:xfrm>
            <a:off x="3622431" y="3950677"/>
            <a:ext cx="21804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0658752-9D4A-0947-BEB1-93BFB06C43B7}"/>
              </a:ext>
            </a:extLst>
          </p:cNvPr>
          <p:cNvCxnSpPr>
            <a:cxnSpLocks/>
          </p:cNvCxnSpPr>
          <p:nvPr/>
        </p:nvCxnSpPr>
        <p:spPr>
          <a:xfrm>
            <a:off x="3282462" y="5181600"/>
            <a:ext cx="25673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6D2CAE-3F2D-CE46-93FC-9CECA5654DF3}"/>
              </a:ext>
            </a:extLst>
          </p:cNvPr>
          <p:cNvGrpSpPr/>
          <p:nvPr/>
        </p:nvGrpSpPr>
        <p:grpSpPr>
          <a:xfrm>
            <a:off x="5802923" y="2227385"/>
            <a:ext cx="762000" cy="808893"/>
            <a:chOff x="5779477" y="2227385"/>
            <a:chExt cx="574431" cy="808893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E59127-E372-B348-8270-E01294FCCBCB}"/>
                </a:ext>
              </a:extLst>
            </p:cNvPr>
            <p:cNvCxnSpPr>
              <a:cxnSpLocks/>
            </p:cNvCxnSpPr>
            <p:nvPr/>
          </p:nvCxnSpPr>
          <p:spPr>
            <a:xfrm>
              <a:off x="6002215" y="2233246"/>
              <a:ext cx="35169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0F4B02-4F2A-674A-BB3D-F828C10F9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9477" y="2227385"/>
              <a:ext cx="222738" cy="8088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039BB9-EAB0-474F-8682-900F202CCF27}"/>
              </a:ext>
            </a:extLst>
          </p:cNvPr>
          <p:cNvGrpSpPr/>
          <p:nvPr/>
        </p:nvGrpSpPr>
        <p:grpSpPr>
          <a:xfrm>
            <a:off x="5791200" y="3505201"/>
            <a:ext cx="498231" cy="445476"/>
            <a:chOff x="5855677" y="2227387"/>
            <a:chExt cx="498231" cy="842132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6CBAECE-C005-A743-BA4E-B2E4451901BD}"/>
                </a:ext>
              </a:extLst>
            </p:cNvPr>
            <p:cNvCxnSpPr>
              <a:cxnSpLocks/>
            </p:cNvCxnSpPr>
            <p:nvPr/>
          </p:nvCxnSpPr>
          <p:spPr>
            <a:xfrm>
              <a:off x="6002215" y="2233246"/>
              <a:ext cx="35169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7B02A9E-0B80-3E46-8D36-2E0689F36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5677" y="2227387"/>
              <a:ext cx="146538" cy="8421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2AFFE54-BEE5-8449-8711-3EA6F92B8C49}"/>
              </a:ext>
            </a:extLst>
          </p:cNvPr>
          <p:cNvSpPr/>
          <p:nvPr/>
        </p:nvSpPr>
        <p:spPr>
          <a:xfrm>
            <a:off x="9323110" y="1706251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F1FDF62-3846-784F-8C09-94711532C3E8}"/>
              </a:ext>
            </a:extLst>
          </p:cNvPr>
          <p:cNvSpPr/>
          <p:nvPr/>
        </p:nvSpPr>
        <p:spPr>
          <a:xfrm>
            <a:off x="9458227" y="1970989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A40B04C-6E83-F445-8148-ACE246469329}"/>
              </a:ext>
            </a:extLst>
          </p:cNvPr>
          <p:cNvSpPr/>
          <p:nvPr/>
        </p:nvSpPr>
        <p:spPr>
          <a:xfrm>
            <a:off x="8886335" y="2238081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C347159-CD05-2F44-BF4E-FA44B61B05DA}"/>
              </a:ext>
            </a:extLst>
          </p:cNvPr>
          <p:cNvSpPr/>
          <p:nvPr/>
        </p:nvSpPr>
        <p:spPr>
          <a:xfrm>
            <a:off x="8610600" y="4923935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0664306-C752-9748-A4B7-47C72EF7DD84}"/>
              </a:ext>
            </a:extLst>
          </p:cNvPr>
          <p:cNvSpPr/>
          <p:nvPr/>
        </p:nvSpPr>
        <p:spPr>
          <a:xfrm>
            <a:off x="8296373" y="5191027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A48FA6A1-48AD-EE4C-9776-4D4EF8208C6D}"/>
              </a:ext>
            </a:extLst>
          </p:cNvPr>
          <p:cNvSpPr/>
          <p:nvPr/>
        </p:nvSpPr>
        <p:spPr>
          <a:xfrm>
            <a:off x="9020665" y="5200454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2B419E51-4599-9C40-860C-6536948EC515}"/>
              </a:ext>
            </a:extLst>
          </p:cNvPr>
          <p:cNvSpPr/>
          <p:nvPr/>
        </p:nvSpPr>
        <p:spPr>
          <a:xfrm>
            <a:off x="8458200" y="5467546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4230E4B-0859-434D-9B69-1BD320408242}"/>
              </a:ext>
            </a:extLst>
          </p:cNvPr>
          <p:cNvSpPr/>
          <p:nvPr/>
        </p:nvSpPr>
        <p:spPr>
          <a:xfrm>
            <a:off x="9181708" y="5467546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939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1000">
        <p159:morph option="byObject"/>
      </p:transition>
    </mc:Choice>
    <mc:Fallback xmlns="">
      <p:transition spd="slow" advClick="0" advTm="1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DEAC7DA-A134-22F9-C77B-F19C9E885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5688" y="1388421"/>
            <a:ext cx="4859185" cy="48591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4D67D4-3403-1F42-1691-A563D2D88B91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4" t="8605" r="29578" b="4731"/>
          <a:stretch/>
        </p:blipFill>
        <p:spPr>
          <a:xfrm>
            <a:off x="4701712" y="2656461"/>
            <a:ext cx="2315315" cy="2315315"/>
          </a:xfrm>
          <a:prstGeom prst="ellipse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A82D300-6CD1-819C-B292-27EEEE00EC56}"/>
              </a:ext>
            </a:extLst>
          </p:cNvPr>
          <p:cNvSpPr/>
          <p:nvPr/>
        </p:nvSpPr>
        <p:spPr>
          <a:xfrm>
            <a:off x="4697237" y="2651986"/>
            <a:ext cx="2319791" cy="2319791"/>
          </a:xfrm>
          <a:prstGeom prst="ellipse">
            <a:avLst/>
          </a:prstGeom>
          <a:solidFill>
            <a:schemeClr val="accent2">
              <a:alpha val="702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80FB679-DA36-804F-B131-F803E1E25A94}"/>
              </a:ext>
            </a:extLst>
          </p:cNvPr>
          <p:cNvSpPr txBox="1">
            <a:spLocks/>
          </p:cNvSpPr>
          <p:nvPr/>
        </p:nvSpPr>
        <p:spPr>
          <a:xfrm>
            <a:off x="8459731" y="1937555"/>
            <a:ext cx="2861375" cy="1446550"/>
          </a:xfrm>
          <a:prstGeom prst="rect">
            <a:avLst/>
          </a:prstGeom>
        </p:spPr>
        <p:txBody>
          <a:bodyPr vert="horz" wrap="square" lIns="91440" tIns="22860" rIns="9144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Hybrid Cloud / CCOE Strategy Planning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Workload Rationalization / Optimization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Migration Planning / Execution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Cloud Consumption Management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Cloud Security Posture Mgt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“Cloud in a Box” Migration Bundle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12D972-6EA5-734B-A757-243503D79529}"/>
              </a:ext>
            </a:extLst>
          </p:cNvPr>
          <p:cNvSpPr txBox="1"/>
          <p:nvPr/>
        </p:nvSpPr>
        <p:spPr>
          <a:xfrm>
            <a:off x="8459732" y="1614448"/>
            <a:ext cx="1696234" cy="307777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 defTabSz="914377">
              <a:defRPr/>
            </a:pPr>
            <a:r>
              <a:rPr lang="en-US" sz="1400" b="1">
                <a:solidFill>
                  <a:srgbClr val="0080BA"/>
                </a:solidFill>
                <a:ea typeface="League Spartan" charset="0"/>
                <a:cs typeface="Arial" panose="020B0604020202020204" pitchFamily="34" charset="0"/>
              </a:rPr>
              <a:t>MOVE TO CLOUD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FD9C53B-D913-BE44-8230-0F71D1F34D97}"/>
              </a:ext>
            </a:extLst>
          </p:cNvPr>
          <p:cNvSpPr txBox="1">
            <a:spLocks/>
          </p:cNvSpPr>
          <p:nvPr/>
        </p:nvSpPr>
        <p:spPr>
          <a:xfrm>
            <a:off x="8459731" y="4162038"/>
            <a:ext cx="2861375" cy="1692771"/>
          </a:xfrm>
          <a:prstGeom prst="rect">
            <a:avLst/>
          </a:prstGeom>
        </p:spPr>
        <p:txBody>
          <a:bodyPr vert="horz" wrap="square" lIns="91440" tIns="22860" rIns="9144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Cloud-native App Development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Mobile app / Platform development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Front-End UI development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Functional / Stress Testing (Chaos)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Cloud Governance (IRM)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API Gateway integration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 err="1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DevPods</a:t>
            </a: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and RAPID Innovation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3EAE3E-636D-174F-95B7-20B2A8283187}"/>
              </a:ext>
            </a:extLst>
          </p:cNvPr>
          <p:cNvSpPr txBox="1"/>
          <p:nvPr/>
        </p:nvSpPr>
        <p:spPr>
          <a:xfrm>
            <a:off x="8459731" y="3838929"/>
            <a:ext cx="1948547" cy="307777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 defTabSz="914377">
              <a:defRPr/>
            </a:pPr>
            <a:r>
              <a:rPr lang="en-US" sz="1400" b="1">
                <a:solidFill>
                  <a:srgbClr val="FF9901"/>
                </a:solidFill>
                <a:ea typeface="League Spartan" charset="0"/>
                <a:cs typeface="Arial" panose="020B0604020202020204" pitchFamily="34" charset="0"/>
              </a:rPr>
              <a:t>DEVELOP NATIVELY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3BAD8BB-5506-B744-AB21-1318EDFDF61F}"/>
              </a:ext>
            </a:extLst>
          </p:cNvPr>
          <p:cNvSpPr txBox="1">
            <a:spLocks/>
          </p:cNvSpPr>
          <p:nvPr/>
        </p:nvSpPr>
        <p:spPr>
          <a:xfrm>
            <a:off x="431458" y="1937555"/>
            <a:ext cx="2861375" cy="1446550"/>
          </a:xfrm>
          <a:prstGeom prst="rect">
            <a:avLst/>
          </a:prstGeom>
        </p:spPr>
        <p:txBody>
          <a:bodyPr vert="horz" wrap="square" lIns="91440" tIns="22860" rIns="9144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Data source conversion (DB to RDS)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Data Lake / Platform Deployment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Data Governance | Integration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AI/ML Use Case Development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Modernize Data Visualization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Data Service Catalog Curation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08C72-4E6C-8C4C-A9D2-DDCF76C94BCB}"/>
              </a:ext>
            </a:extLst>
          </p:cNvPr>
          <p:cNvSpPr txBox="1"/>
          <p:nvPr/>
        </p:nvSpPr>
        <p:spPr>
          <a:xfrm>
            <a:off x="866848" y="1614448"/>
            <a:ext cx="2425985" cy="307777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 algn="r" defTabSz="914377">
              <a:defRPr/>
            </a:pPr>
            <a:r>
              <a:rPr lang="en-US" sz="1400" b="1">
                <a:solidFill>
                  <a:srgbClr val="71D24B">
                    <a:lumMod val="75000"/>
                  </a:srgbClr>
                </a:solidFill>
                <a:cs typeface="Arial" panose="020B0604020202020204" pitchFamily="34" charset="0"/>
              </a:rPr>
              <a:t>IMPROVE DATA INSIGHTS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71F3C1D-83D2-4045-AF9C-08CB61C2DFD9}"/>
              </a:ext>
            </a:extLst>
          </p:cNvPr>
          <p:cNvSpPr txBox="1">
            <a:spLocks/>
          </p:cNvSpPr>
          <p:nvPr/>
        </p:nvSpPr>
        <p:spPr>
          <a:xfrm>
            <a:off x="431458" y="4162038"/>
            <a:ext cx="2861375" cy="1692771"/>
          </a:xfrm>
          <a:prstGeom prst="rect">
            <a:avLst/>
          </a:prstGeom>
        </p:spPr>
        <p:txBody>
          <a:bodyPr vert="horz" wrap="square" lIns="91440" tIns="22860" rIns="9144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Workload Portability / Containers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CI/CD Tooling | Platform deployment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CSP Edge-based Service Deployment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Infrastructure as Code | Scripting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ITSM | Asset Lifecycle Mgt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Full-Stack Observability | AIOps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Cloud GRC Planning/Deployment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B0D48-1ACD-1F4C-9D13-A7536F9FFE40}"/>
              </a:ext>
            </a:extLst>
          </p:cNvPr>
          <p:cNvSpPr txBox="1"/>
          <p:nvPr/>
        </p:nvSpPr>
        <p:spPr>
          <a:xfrm>
            <a:off x="1080945" y="3838929"/>
            <a:ext cx="2211888" cy="307777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 algn="r" defTabSz="914377">
              <a:defRPr/>
            </a:pPr>
            <a:r>
              <a:rPr lang="en-US" sz="1400" b="1">
                <a:solidFill>
                  <a:srgbClr val="989998"/>
                </a:solidFill>
                <a:ea typeface="League Spartan" charset="0"/>
                <a:cs typeface="Arial" panose="020B0604020202020204" pitchFamily="34" charset="0"/>
              </a:rPr>
              <a:t>DEPLOY APPS FASTER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3ACBB-0B34-4469-9960-0A8AB8CA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INNOVATE </a:t>
            </a:r>
            <a:r>
              <a:rPr lang="en-US">
                <a:solidFill>
                  <a:schemeClr val="tx1"/>
                </a:solidFill>
              </a:rPr>
              <a:t>IN ORDER TO DIFFERENTIATE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559DF-F6A9-466E-A969-6DD4AD93A34E}"/>
              </a:ext>
            </a:extLst>
          </p:cNvPr>
          <p:cNvSpPr txBox="1"/>
          <p:nvPr/>
        </p:nvSpPr>
        <p:spPr>
          <a:xfrm>
            <a:off x="723202" y="939338"/>
            <a:ext cx="90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>
                <a:solidFill>
                  <a:srgbClr val="FF9901"/>
                </a:solidFill>
                <a:latin typeface="Arial" panose="020B0604020202020204"/>
              </a:rPr>
              <a:t>ACCELERATE INNOVATION AND DRIVE VALUE THROUGH DATA AND APPS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433F22-628B-4EFF-9D65-45569391E22C}"/>
              </a:ext>
            </a:extLst>
          </p:cNvPr>
          <p:cNvSpPr txBox="1"/>
          <p:nvPr/>
        </p:nvSpPr>
        <p:spPr>
          <a:xfrm>
            <a:off x="5006042" y="4219560"/>
            <a:ext cx="170486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 defTabSz="914377">
              <a:defRPr/>
            </a:pPr>
            <a:r>
              <a:rPr lang="en-US" sz="1400" b="1">
                <a:solidFill>
                  <a:schemeClr val="bg1"/>
                </a:solidFill>
                <a:cs typeface="Arial" panose="020B0604020202020204" pitchFamily="34" charset="0"/>
              </a:rPr>
              <a:t>Apps | Data</a:t>
            </a:r>
          </a:p>
        </p:txBody>
      </p:sp>
      <p:sp>
        <p:nvSpPr>
          <p:cNvPr id="34" name="Rectangle 33">
            <a:hlinkClick r:id="" action="ppaction://noaction"/>
            <a:extLst>
              <a:ext uri="{FF2B5EF4-FFF2-40B4-BE49-F238E27FC236}">
                <a16:creationId xmlns:a16="http://schemas.microsoft.com/office/drawing/2014/main" id="{E41F0BA5-59AA-46CD-9B25-4C074115E48E}"/>
              </a:ext>
            </a:extLst>
          </p:cNvPr>
          <p:cNvSpPr/>
          <p:nvPr/>
        </p:nvSpPr>
        <p:spPr>
          <a:xfrm>
            <a:off x="10344151" y="6310313"/>
            <a:ext cx="1457325" cy="343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92AC01D-2D12-F316-FA16-01F0AFC84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2059" y="3043193"/>
            <a:ext cx="1267683" cy="108976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32AF550-5C59-EC47-23F2-EE628D87E5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3865" y="2237553"/>
            <a:ext cx="448315" cy="49101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9FD6EBA-CA53-A25A-9F1E-8FC18F40D6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1166" y="2358797"/>
            <a:ext cx="533708" cy="40561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BE249E3-8FD6-3C11-E738-0D23E2B703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16278" y="4827367"/>
            <a:ext cx="512359" cy="44831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19AAC84-9042-9390-29C4-74E00C6FC9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59843" y="4821972"/>
            <a:ext cx="576404" cy="4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1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4" y="282293"/>
            <a:ext cx="11058525" cy="976313"/>
          </a:xfrm>
        </p:spPr>
        <p:txBody>
          <a:bodyPr>
            <a:normAutofit/>
          </a:bodyPr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TechMart Electronics is struggling with fragmented customer experiences across our...</a:t>
            </a:r>
            <a:br/>
            <a:r>
              <a:rPr lang="en-US" sz="2400" dirty="0"/>
              <a:t/>
            </a:r>
            <a:br/>
            <a:r>
              <a:rPr lang="en-US" sz="2400" dirty="0"/>
              <a:t>• Competitive Retail market demands operational excellence</a:t>
            </a:r>
            <a:br/>
            <a:r>
              <a:rPr lang="en-US" sz="2400" dirty="0"/>
              <a:t/>
            </a:r>
            <a:br/>
            <a:r>
              <a:rPr lang="en-US" sz="2400" dirty="0"/>
              <a:t>• Legacy Legacy POS, Oracle Database, Custom Web Platform systems limiting business agility</a:t>
            </a:r>
            <a:br/>
            <a:r>
              <a:rPr lang="en-US" sz="2400" dirty="0"/>
              <a:t/>
            </a:r>
            <a:br/>
            <a:r>
              <a:rPr lang="en-US" sz="2400" dirty="0"/>
              <a:t>• Tight 3-6 months timeline with $100K - $500K budget constraints</a:t>
            </a:r>
          </a:p>
        </p:txBody>
      </p:sp>
    </p:spTree>
    <p:extLst>
      <p:ext uri="{BB962C8B-B14F-4D97-AF65-F5344CB8AC3E}">
        <p14:creationId xmlns:p14="http://schemas.microsoft.com/office/powerpoint/2010/main" val="274354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4" y="282293"/>
            <a:ext cx="11058525" cy="976313"/>
          </a:xfrm>
        </p:spPr>
        <p:txBody>
          <a:bodyPr>
            <a:normAutofit/>
          </a:bodyPr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Leading electronics retailer with 150+ stores facing critical omnichannel integration challenges</a:t>
            </a:r>
            <a:br/>
            <a:r>
              <a:rPr lang="en-US" sz="2400" dirty="0"/>
              <a:t/>
            </a:r>
            <a:br/>
            <a:r>
              <a:rPr lang="en-US" sz="2400" dirty="0"/>
              <a:t>• Fragmented systems and poor inventory sync driving 25% customer satisfaction decline</a:t>
            </a:r>
            <a:br/>
            <a:r>
              <a:rPr lang="en-US" sz="2400" dirty="0"/>
              <a:t/>
            </a:r>
            <a:br/>
            <a:r>
              <a:rPr lang="en-US" sz="2400" dirty="0"/>
              <a:t>• Competitors gaining market share through superior digital experiences and real-time capabilities</a:t>
            </a:r>
            <a:br/>
            <a:r>
              <a:rPr lang="en-US" sz="2400" dirty="0"/>
              <a:t/>
            </a:r>
            <a:br/>
            <a:r>
              <a:rPr lang="en-US" sz="2400" dirty="0"/>
              <a:t>• Digital transformation proposed to unify customer experience across all sales channels</a:t>
            </a:r>
            <a:br/>
            <a:r>
              <a:rPr lang="en-US" sz="2400" dirty="0"/>
              <a:t/>
            </a:r>
            <a:br/>
            <a:r>
              <a:rPr lang="en-US" sz="2400" dirty="0"/>
              <a:t>• Solution designed to modernize infrastructure while maintaining business operations continuity</a:t>
            </a:r>
          </a:p>
        </p:txBody>
      </p:sp>
    </p:spTree>
    <p:extLst>
      <p:ext uri="{BB962C8B-B14F-4D97-AF65-F5344CB8AC3E}">
        <p14:creationId xmlns:p14="http://schemas.microsoft.com/office/powerpoint/2010/main" val="129589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2" y="261129"/>
            <a:ext cx="11058525" cy="976313"/>
          </a:xfrm>
        </p:spPr>
        <p:txBody>
          <a:bodyPr/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Solution &amp;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56D194-6124-289D-8DC9-5DF91AF2F42E}"/>
              </a:ext>
            </a:extLst>
          </p:cNvPr>
          <p:cNvSpPr txBox="1">
            <a:spLocks/>
          </p:cNvSpPr>
          <p:nvPr/>
        </p:nvSpPr>
        <p:spPr bwMode="auto">
          <a:xfrm>
            <a:off x="847725" y="1539875"/>
            <a:ext cx="11058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• Cloud-native microservices architecture with real-time inventory sync across channels</a:t>
            </a:r>
            <a:br/>
            <a:r>
              <a:rPr lang="en-US" sz="2400" dirty="0"/>
              <a:t/>
            </a:r>
            <a:br/>
            <a:r>
              <a:rPr lang="en-US" sz="2400" dirty="0"/>
              <a:t>• Headless commerce platform integrating with modernized POS and ERP systems</a:t>
            </a:r>
            <a:br/>
            <a:r>
              <a:rPr lang="en-US" sz="2400" dirty="0"/>
              <a:t/>
            </a:r>
            <a:br/>
            <a:r>
              <a:rPr lang="en-US" sz="2400" dirty="0"/>
              <a:t>• Phased rollout starting with core platform migration and API development</a:t>
            </a:r>
            <a:br/>
            <a:r>
              <a:rPr lang="en-US" sz="2400" dirty="0"/>
              <a:t/>
            </a:r>
            <a:br/>
            <a:r>
              <a:rPr lang="en-US" sz="2400" dirty="0"/>
              <a:t>• Two-week sprint cycles with continuous delivery and automated testing pipeline</a:t>
            </a:r>
            <a:br/>
            <a:r>
              <a:rPr lang="en-US" sz="2400" dirty="0"/>
              <a:t/>
            </a:r>
            <a:br/>
            <a:r>
              <a:rPr lang="en-US" sz="2400" dirty="0"/>
              <a:t>• Multi-environment testing strategy with production-like staging and load simulation</a:t>
            </a:r>
            <a:br/>
            <a:r>
              <a:rPr lang="en-US" sz="2400" dirty="0"/>
              <a:t/>
            </a:r>
            <a:br/>
            <a:r>
              <a:rPr lang="en-US" sz="2400" dirty="0"/>
              <a:t>• Bi-weekly steering committee and daily standups to maintain project momentum</a:t>
            </a:r>
          </a:p>
        </p:txBody>
      </p:sp>
    </p:spTree>
    <p:extLst>
      <p:ext uri="{BB962C8B-B14F-4D97-AF65-F5344CB8AC3E}">
        <p14:creationId xmlns:p14="http://schemas.microsoft.com/office/powerpoint/2010/main" val="336307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2" y="261129"/>
            <a:ext cx="11058525" cy="976313"/>
          </a:xfrm>
        </p:spPr>
        <p:txBody>
          <a:bodyPr/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56D194-6124-289D-8DC9-5DF91AF2F42E}"/>
              </a:ext>
            </a:extLst>
          </p:cNvPr>
          <p:cNvSpPr txBox="1">
            <a:spLocks/>
          </p:cNvSpPr>
          <p:nvPr/>
        </p:nvSpPr>
        <p:spPr bwMode="auto">
          <a:xfrm>
            <a:off x="847725" y="1539875"/>
            <a:ext cx="11058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• Projected 40% increase in online revenue through seamless omnichannel customer experience</a:t>
            </a:r>
            <a:br/>
            <a:r>
              <a:rPr lang="en-US" sz="2400" dirty="0"/>
              <a:t/>
            </a:r>
            <a:br/>
            <a:r>
              <a:rPr lang="en-US" sz="2400" dirty="0"/>
              <a:t>• Real-time inventory visibility across 150+ stores reducing stockouts by 85%</a:t>
            </a:r>
            <a:br/>
            <a:r>
              <a:rPr lang="en-US" sz="2400" dirty="0"/>
              <a:t/>
            </a:r>
            <a:br/>
            <a:r>
              <a:rPr lang="en-US" sz="2400" dirty="0"/>
              <a:t>• Customer satisfaction scores anticipated to improve 25% through unified digital experiences</a:t>
            </a:r>
            <a:br/>
            <a:r>
              <a:rPr lang="en-US" sz="2400" dirty="0"/>
              <a:t/>
            </a:r>
            <a:br/>
            <a:r>
              <a:rPr lang="en-US" sz="2400" dirty="0"/>
              <a:t>• Operational costs reduced 20% via automated inventory management and reconciliation</a:t>
            </a:r>
            <a:br/>
            <a:r>
              <a:rPr lang="en-US" sz="2400" dirty="0"/>
              <a:t/>
            </a:r>
            <a:br/>
            <a:r>
              <a:rPr lang="en-US" sz="2400" dirty="0"/>
              <a:t>• Analytics-driven decisions supported by 99.9% system uptime during peak periods</a:t>
            </a:r>
          </a:p>
        </p:txBody>
      </p:sp>
    </p:spTree>
    <p:extLst>
      <p:ext uri="{BB962C8B-B14F-4D97-AF65-F5344CB8AC3E}">
        <p14:creationId xmlns:p14="http://schemas.microsoft.com/office/powerpoint/2010/main" val="247875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2" y="261129"/>
            <a:ext cx="11058525" cy="976313"/>
          </a:xfrm>
        </p:spPr>
        <p:txBody>
          <a:bodyPr/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56D194-6124-289D-8DC9-5DF91AF2F42E}"/>
              </a:ext>
            </a:extLst>
          </p:cNvPr>
          <p:cNvSpPr txBox="1">
            <a:spLocks/>
          </p:cNvSpPr>
          <p:nvPr/>
        </p:nvSpPr>
        <p:spPr bwMode="auto">
          <a:xfrm>
            <a:off x="847725" y="1539875"/>
            <a:ext cx="11058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• Review and validate proposal assumptions</a:t>
            </a:r>
            <a:br/>
            <a:r>
              <a:rPr lang="en-US" sz="2400" dirty="0"/>
              <a:t/>
            </a:r>
            <a:br/>
            <a:r>
              <a:rPr lang="en-US" sz="2400" dirty="0"/>
              <a:t>• Schedule technical deep-dive sessions</a:t>
            </a:r>
            <a:br/>
            <a:r>
              <a:rPr lang="en-US" sz="2400" dirty="0"/>
              <a:t/>
            </a:r>
            <a:br/>
            <a:r>
              <a:rPr lang="en-US" sz="2400" dirty="0"/>
              <a:t>• Finalize project scope and timeline</a:t>
            </a:r>
            <a:br/>
            <a:r>
              <a:rPr lang="en-US" sz="2400" dirty="0"/>
              <a:t/>
            </a:r>
            <a:br/>
            <a:r>
              <a:rPr lang="en-US" sz="2400" dirty="0"/>
              <a:t>• Prepare detailed Statement of Work</a:t>
            </a:r>
            <a:br/>
            <a:r>
              <a:rPr lang="en-US" sz="2400" dirty="0"/>
              <a:t/>
            </a:r>
            <a:br/>
            <a:r>
              <a:rPr lang="en-US" sz="2400" dirty="0"/>
              <a:t>• Begin contract negotiations</a:t>
            </a:r>
            <a:br/>
            <a:r>
              <a:rPr lang="en-US" sz="2400" dirty="0"/>
              <a:t/>
            </a:r>
            <a:br/>
            <a:r>
              <a:rPr lang="en-US" sz="2400" dirty="0"/>
              <a:t>• Plan project kickoff and team allocation</a:t>
            </a:r>
          </a:p>
        </p:txBody>
      </p:sp>
    </p:spTree>
    <p:extLst>
      <p:ext uri="{BB962C8B-B14F-4D97-AF65-F5344CB8AC3E}">
        <p14:creationId xmlns:p14="http://schemas.microsoft.com/office/powerpoint/2010/main" val="232140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05" y="258762"/>
            <a:ext cx="11058525" cy="976313"/>
          </a:xfrm>
        </p:spPr>
        <p:txBody>
          <a:bodyPr/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56D194-6124-289D-8DC9-5DF91AF2F42E}"/>
              </a:ext>
            </a:extLst>
          </p:cNvPr>
          <p:cNvSpPr txBox="1">
            <a:spLocks/>
          </p:cNvSpPr>
          <p:nvPr/>
        </p:nvSpPr>
        <p:spPr bwMode="auto">
          <a:xfrm>
            <a:off x="847725" y="1539875"/>
            <a:ext cx="11058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• Current systems remain operational during implementation</a:t>
            </a:r>
            <a:br/>
            <a:r>
              <a:rPr lang="en-US" sz="2400" dirty="0"/>
              <a:t/>
            </a:r>
            <a:br/>
            <a:r>
              <a:rPr lang="en-US" sz="2400" dirty="0"/>
              <a:t>• 3-6 months timeline assumes full client availability</a:t>
            </a:r>
            <a:br/>
            <a:r>
              <a:rPr lang="en-US" sz="2400" dirty="0"/>
              <a:t/>
            </a:r>
            <a:br/>
            <a:r>
              <a:rPr lang="en-US" sz="2400" dirty="0"/>
              <a:t>• $100K - $500K budget includes all specified requirements</a:t>
            </a:r>
            <a:br/>
            <a:r>
              <a:rPr lang="en-US" sz="2400" dirty="0"/>
              <a:t/>
            </a:r>
            <a:br/>
            <a:r>
              <a:rPr lang="en-US" sz="2400" dirty="0"/>
              <a:t>• Key stakeholders available for validation and testing</a:t>
            </a:r>
            <a:br/>
            <a:r>
              <a:rPr lang="en-US" sz="2400" dirty="0"/>
              <a:t/>
            </a:r>
            <a:br/>
            <a:r>
              <a:rPr lang="en-US" sz="2400" dirty="0"/>
              <a:t>• Client provides system access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56223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2F807-246E-218B-D999-BA1D0430D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36AC-EDDD-0CBA-F456-3A706CB8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05" y="258762"/>
            <a:ext cx="11058525" cy="976313"/>
          </a:xfrm>
        </p:spPr>
        <p:txBody>
          <a:bodyPr/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Client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AB61-72F1-5348-6B6F-33AD575C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F71583-48E5-2935-6233-6E13B8B87D9B}"/>
              </a:ext>
            </a:extLst>
          </p:cNvPr>
          <p:cNvSpPr txBox="1">
            <a:spLocks/>
          </p:cNvSpPr>
          <p:nvPr/>
        </p:nvSpPr>
        <p:spPr bwMode="auto">
          <a:xfrm>
            <a:off x="847725" y="1539875"/>
            <a:ext cx="11058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• Designate primary project sponsor and decision-maker</a:t>
            </a:r>
            <a:br/>
            <a:r>
              <a:rPr lang="en-US" sz="2400" dirty="0"/>
              <a:t/>
            </a:r>
            <a:br/>
            <a:r>
              <a:rPr lang="en-US" sz="2400" dirty="0"/>
              <a:t>• Provide subject matter experts for requirements gathering</a:t>
            </a:r>
            <a:br/>
            <a:r>
              <a:rPr lang="en-US" sz="2400" dirty="0"/>
              <a:t/>
            </a:r>
            <a:br/>
            <a:r>
              <a:rPr lang="en-US" sz="2400" dirty="0"/>
              <a:t>• Provide system access, databases, and documentation</a:t>
            </a:r>
            <a:br/>
            <a:r>
              <a:rPr lang="en-US" sz="2400" dirty="0"/>
              <a:t/>
            </a:r>
            <a:br/>
            <a:r>
              <a:rPr lang="en-US" sz="2400" dirty="0"/>
              <a:t>• Configure network connectivity and security permissions</a:t>
            </a:r>
            <a:br/>
            <a:r>
              <a:rPr lang="en-US" sz="2400" dirty="0"/>
              <a:t/>
            </a:r>
            <a:br/>
            <a:r>
              <a:rPr lang="en-US" sz="2400" dirty="0"/>
              <a:t>• Allocate internal resources for testing and validation</a:t>
            </a:r>
            <a:br/>
            <a:r>
              <a:rPr lang="en-US" sz="2400" dirty="0"/>
              <a:t/>
            </a:r>
            <a:br/>
            <a:r>
              <a:rPr lang="en-US" sz="2400" dirty="0"/>
              <a:t>• Participate in status meetings and deliverable reviews</a:t>
            </a:r>
          </a:p>
        </p:txBody>
      </p:sp>
    </p:spTree>
    <p:extLst>
      <p:ext uri="{BB962C8B-B14F-4D97-AF65-F5344CB8AC3E}">
        <p14:creationId xmlns:p14="http://schemas.microsoft.com/office/powerpoint/2010/main" val="213370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61169" y="381002"/>
            <a:ext cx="10716435" cy="175498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Open Q&amp;A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sidio 2021">
      <a:dk1>
        <a:srgbClr val="000000"/>
      </a:dk1>
      <a:lt1>
        <a:srgbClr val="FFFFFF"/>
      </a:lt1>
      <a:dk2>
        <a:srgbClr val="007EB8"/>
      </a:dk2>
      <a:lt2>
        <a:srgbClr val="EEECE1"/>
      </a:lt2>
      <a:accent1>
        <a:srgbClr val="0080BA"/>
      </a:accent1>
      <a:accent2>
        <a:srgbClr val="FF9901"/>
      </a:accent2>
      <a:accent3>
        <a:srgbClr val="989998"/>
      </a:accent3>
      <a:accent4>
        <a:srgbClr val="71D24B"/>
      </a:accent4>
      <a:accent5>
        <a:srgbClr val="616062"/>
      </a:accent5>
      <a:accent6>
        <a:srgbClr val="00447A"/>
      </a:accent6>
      <a:hlink>
        <a:srgbClr val="05ABEF"/>
      </a:hlink>
      <a:folHlink>
        <a:srgbClr val="00447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chemeClr val="accent5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idio-PPT-Template-2023-FULL" id="{87E126E1-20DD-3E43-897F-6B8D0093C352}" vid="{01A44B9F-6FE4-294A-8B5D-CA572E63C7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0585C147706347B57417F7C8C9841F" ma:contentTypeVersion="9" ma:contentTypeDescription="Create a new document." ma:contentTypeScope="" ma:versionID="e2c84f209b55793362254c9776176e54">
  <xsd:schema xmlns:xsd="http://www.w3.org/2001/XMLSchema" xmlns:xs="http://www.w3.org/2001/XMLSchema" xmlns:p="http://schemas.microsoft.com/office/2006/metadata/properties" xmlns:ns2="239b505f-7723-4da0-b7d2-ef909422e660" xmlns:ns3="2a972298-ba80-4de9-8f85-6ca7304cadb6" targetNamespace="http://schemas.microsoft.com/office/2006/metadata/properties" ma:root="true" ma:fieldsID="da4e34ac91b102819b3f1aa3b7f2504a" ns2:_="" ns3:_="">
    <xsd:import namespace="239b505f-7723-4da0-b7d2-ef909422e660"/>
    <xsd:import namespace="2a972298-ba80-4de9-8f85-6ca7304ca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9b505f-7723-4da0-b7d2-ef909422e6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972298-ba80-4de9-8f85-6ca7304cadb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3DAFD3-93EE-AB4C-9E0D-36BA56A292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8F30F9-3D24-43A0-854D-DFE0E93895BA}">
  <ds:schemaRefs>
    <ds:schemaRef ds:uri="239b505f-7723-4da0-b7d2-ef909422e660"/>
    <ds:schemaRef ds:uri="2a972298-ba80-4de9-8f85-6ca7304cad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7FA69F8-638F-704C-9002-F52DFA215A98}">
  <ds:schemaRefs>
    <ds:schemaRef ds:uri="29fb9784-142d-4739-b143-bc46aa681e03"/>
    <ds:schemaRef ds:uri="6794acd4-b140-4612-b325-23f4be7148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471</Words>
  <Application>Microsoft Macintosh PowerPoint</Application>
  <PresentationFormat>Widescreen</PresentationFormat>
  <Paragraphs>136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CiscoSansTT ExtraLight</vt:lpstr>
      <vt:lpstr>League Spartan</vt:lpstr>
      <vt:lpstr>Wingdings</vt:lpstr>
      <vt:lpstr>Office Theme</vt:lpstr>
      <vt:lpstr>TechMart Electronics – Digital Transformation Initiative</vt:lpstr>
      <vt:lpstr>Problem Statement</vt:lpstr>
      <vt:lpstr>Overview</vt:lpstr>
      <vt:lpstr>Solution &amp; Approach</vt:lpstr>
      <vt:lpstr>Expected Outcomes</vt:lpstr>
      <vt:lpstr>Next Steps</vt:lpstr>
      <vt:lpstr>Assumptions</vt:lpstr>
      <vt:lpstr>Client Responsibilities</vt:lpstr>
      <vt:lpstr>Open Q&amp;A </vt:lpstr>
      <vt:lpstr>PowerPoint Presentation</vt:lpstr>
      <vt:lpstr>About Presidio</vt:lpstr>
      <vt:lpstr>PRESIDIO AT-A-GLANCE</vt:lpstr>
      <vt:lpstr>WHY PRESIDIO</vt:lpstr>
      <vt:lpstr>INNOVATE IN ORDER TO DIFFERENTIATE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Summary  Template</dc:title>
  <dc:creator>Price, Chris</dc:creator>
  <cp:lastModifiedBy>Tuszynski, Mike</cp:lastModifiedBy>
  <cp:revision>4</cp:revision>
  <dcterms:created xsi:type="dcterms:W3CDTF">2023-02-09T19:27:34Z</dcterms:created>
  <dcterms:modified xsi:type="dcterms:W3CDTF">2025-09-23T20:55:57Z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0x0101008B0585C147706347B57417F7C8C9841F</vt:lpwstr>
  </property>
  <property fmtid="{D5CDD505-2E9C-101B-9397-08002B2CF9AE}" pid="3" name="Order">
    <vt:r8>6206300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MediaServiceImageTags">
    <vt:lpwstr/>
  </property>
</Properties>
</file>