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71" r:id="rId4"/>
    <p:sldId id="273" r:id="rId5"/>
    <p:sldId id="265" r:id="rId6"/>
    <p:sldId id="257" r:id="rId7"/>
    <p:sldId id="261" r:id="rId8"/>
    <p:sldId id="264" r:id="rId9"/>
    <p:sldId id="263" r:id="rId10"/>
    <p:sldId id="262" r:id="rId11"/>
    <p:sldId id="260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chael%20Lin_2\Desktop\Org%20Late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chael%20Lin_2\Desktop\Org%20Later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chael%20Lin_2\Desktop\Org%20Later\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chael%20Lin_2\Desktop\Org%20Later\Book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chael%20Lin_2\Desktop\Org%20Later\Book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Sheet1!$B$84</c:f>
              <c:strCache>
                <c:ptCount val="1"/>
                <c:pt idx="0">
                  <c:v>Coverage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1.3553486657999383E-3"/>
                  <c:y val="3.956524349100603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Sheet1!$A$85:$A$94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Sheet1!$B$85:$B$94</c:f>
              <c:numCache>
                <c:formatCode>General</c:formatCode>
                <c:ptCount val="10"/>
                <c:pt idx="0">
                  <c:v>0.99967221965139597</c:v>
                </c:pt>
                <c:pt idx="1">
                  <c:v>0.99730063242326084</c:v>
                </c:pt>
                <c:pt idx="2">
                  <c:v>0.9652360018509949</c:v>
                </c:pt>
                <c:pt idx="3">
                  <c:v>0.89690343976554066</c:v>
                </c:pt>
                <c:pt idx="4">
                  <c:v>0.80207851303408917</c:v>
                </c:pt>
                <c:pt idx="5">
                  <c:v>0.70451565633194502</c:v>
                </c:pt>
                <c:pt idx="6">
                  <c:v>0.60801326546351997</c:v>
                </c:pt>
                <c:pt idx="7">
                  <c:v>0.51908838500694121</c:v>
                </c:pt>
                <c:pt idx="8">
                  <c:v>0.44227209625173536</c:v>
                </c:pt>
                <c:pt idx="9">
                  <c:v>0.37361175381767697</c:v>
                </c:pt>
              </c:numCache>
            </c:numRef>
          </c:val>
        </c:ser>
        <c:ser>
          <c:idx val="1"/>
          <c:order val="1"/>
          <c:tx>
            <c:strRef>
              <c:f>Sheet1!$C$84</c:f>
              <c:strCache>
                <c:ptCount val="1"/>
                <c:pt idx="0">
                  <c:v>Accuracy_gd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numRef>
              <c:f>Sheet1!$A$85:$A$94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Sheet1!$C$85:$C$94</c:f>
              <c:numCache>
                <c:formatCode>General</c:formatCode>
                <c:ptCount val="10"/>
                <c:pt idx="0">
                  <c:v>0.88361911007387117</c:v>
                </c:pt>
                <c:pt idx="1">
                  <c:v>0.88403835743561987</c:v>
                </c:pt>
                <c:pt idx="2">
                  <c:v>0.88801661972393675</c:v>
                </c:pt>
                <c:pt idx="3">
                  <c:v>0.89627448029752566</c:v>
                </c:pt>
                <c:pt idx="4">
                  <c:v>0.90497367725185707</c:v>
                </c:pt>
                <c:pt idx="5">
                  <c:v>0.91365390404772984</c:v>
                </c:pt>
                <c:pt idx="6">
                  <c:v>0.92202067609564275</c:v>
                </c:pt>
                <c:pt idx="7">
                  <c:v>0.92845999554267888</c:v>
                </c:pt>
                <c:pt idx="8">
                  <c:v>0.93281890313017701</c:v>
                </c:pt>
                <c:pt idx="9">
                  <c:v>0.93693554213758579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146666448"/>
        <c:axId val="146668880"/>
      </c:barChart>
      <c:lineChart>
        <c:grouping val="stacked"/>
        <c:varyColors val="0"/>
        <c:ser>
          <c:idx val="2"/>
          <c:order val="2"/>
          <c:tx>
            <c:strRef>
              <c:f>Sheet1!$D$84</c:f>
              <c:strCache>
                <c:ptCount val="1"/>
                <c:pt idx="0">
                  <c:v>Avg_ROI</c:v>
                </c:pt>
              </c:strCache>
            </c:strRef>
          </c:tx>
          <c:spPr>
            <a:ln w="53975" cap="rnd">
              <a:solidFill>
                <a:schemeClr val="accent5">
                  <a:alpha val="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alpha val="0"/>
                </a:schemeClr>
              </a:solidFill>
              <a:ln w="76200">
                <a:solidFill>
                  <a:schemeClr val="accent5">
                    <a:alpha val="0"/>
                  </a:schemeClr>
                </a:solidFill>
              </a:ln>
              <a:effectLst/>
            </c:spPr>
          </c:marker>
          <c:cat>
            <c:numRef>
              <c:f>Sheet1!$A$85:$A$94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Sheet1!$D$85:$D$94</c:f>
              <c:numCache>
                <c:formatCode>0.00%</c:formatCode>
                <c:ptCount val="10"/>
                <c:pt idx="0">
                  <c:v>0.11105</c:v>
                </c:pt>
                <c:pt idx="1">
                  <c:v>0.11067</c:v>
                </c:pt>
                <c:pt idx="2">
                  <c:v>0.10566</c:v>
                </c:pt>
                <c:pt idx="3">
                  <c:v>9.5829999999999999E-2</c:v>
                </c:pt>
                <c:pt idx="4">
                  <c:v>8.2780000000000006E-2</c:v>
                </c:pt>
                <c:pt idx="5">
                  <c:v>7.0269999999999999E-2</c:v>
                </c:pt>
                <c:pt idx="6">
                  <c:v>5.8540000000000002E-2</c:v>
                </c:pt>
                <c:pt idx="7">
                  <c:v>4.7919999999999997E-2</c:v>
                </c:pt>
                <c:pt idx="8">
                  <c:v>3.9320000000000001E-2</c:v>
                </c:pt>
                <c:pt idx="9">
                  <c:v>3.1980000000000001E-2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671696"/>
        <c:axId val="146669264"/>
      </c:lineChart>
      <c:catAx>
        <c:axId val="14666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668880"/>
        <c:crosses val="autoZero"/>
        <c:auto val="1"/>
        <c:lblAlgn val="ctr"/>
        <c:lblOffset val="100"/>
        <c:noMultiLvlLbl val="0"/>
      </c:catAx>
      <c:valAx>
        <c:axId val="14666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666448"/>
        <c:crosses val="autoZero"/>
        <c:crossBetween val="between"/>
      </c:valAx>
      <c:valAx>
        <c:axId val="146669264"/>
        <c:scaling>
          <c:orientation val="minMax"/>
          <c:max val="0.16000000000000003"/>
          <c:min val="0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671696"/>
        <c:crosses val="max"/>
        <c:crossBetween val="between"/>
      </c:valAx>
      <c:catAx>
        <c:axId val="1466716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66692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Sheet1!$B$84</c:f>
              <c:strCache>
                <c:ptCount val="1"/>
                <c:pt idx="0">
                  <c:v>Coverage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1.3553486657999383E-3"/>
                  <c:y val="3.956524349100603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Sheet1!$A$85:$A$94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Sheet1!$B$85:$B$94</c:f>
              <c:numCache>
                <c:formatCode>General</c:formatCode>
                <c:ptCount val="10"/>
                <c:pt idx="0">
                  <c:v>0.99967221965139597</c:v>
                </c:pt>
                <c:pt idx="1">
                  <c:v>0.99730063242326084</c:v>
                </c:pt>
                <c:pt idx="2">
                  <c:v>0.9652360018509949</c:v>
                </c:pt>
                <c:pt idx="3">
                  <c:v>0.89690343976554066</c:v>
                </c:pt>
                <c:pt idx="4">
                  <c:v>0.80207851303408917</c:v>
                </c:pt>
                <c:pt idx="5">
                  <c:v>0.70451565633194502</c:v>
                </c:pt>
                <c:pt idx="6">
                  <c:v>0.60801326546351997</c:v>
                </c:pt>
                <c:pt idx="7">
                  <c:v>0.51908838500694121</c:v>
                </c:pt>
                <c:pt idx="8">
                  <c:v>0.44227209625173536</c:v>
                </c:pt>
                <c:pt idx="9">
                  <c:v>0.37361175381767697</c:v>
                </c:pt>
              </c:numCache>
            </c:numRef>
          </c:val>
        </c:ser>
        <c:ser>
          <c:idx val="1"/>
          <c:order val="1"/>
          <c:tx>
            <c:strRef>
              <c:f>Sheet1!$C$84</c:f>
              <c:strCache>
                <c:ptCount val="1"/>
                <c:pt idx="0">
                  <c:v>Accuracy_gd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1.3553486657999383E-3"/>
                  <c:y val="5.325347287615385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Sheet1!$A$85:$A$94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Sheet1!$C$85:$C$94</c:f>
              <c:numCache>
                <c:formatCode>General</c:formatCode>
                <c:ptCount val="10"/>
                <c:pt idx="0">
                  <c:v>0.88361911007387117</c:v>
                </c:pt>
                <c:pt idx="1">
                  <c:v>0.88403835743561987</c:v>
                </c:pt>
                <c:pt idx="2">
                  <c:v>0.88801661972393675</c:v>
                </c:pt>
                <c:pt idx="3">
                  <c:v>0.89627448029752566</c:v>
                </c:pt>
                <c:pt idx="4">
                  <c:v>0.90497367725185707</c:v>
                </c:pt>
                <c:pt idx="5">
                  <c:v>0.91365390404772984</c:v>
                </c:pt>
                <c:pt idx="6">
                  <c:v>0.92202067609564275</c:v>
                </c:pt>
                <c:pt idx="7">
                  <c:v>0.92845999554267888</c:v>
                </c:pt>
                <c:pt idx="8">
                  <c:v>0.93281890313017701</c:v>
                </c:pt>
                <c:pt idx="9">
                  <c:v>0.93693554213758579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146747624"/>
        <c:axId val="146748008"/>
      </c:barChart>
      <c:lineChart>
        <c:grouping val="stacked"/>
        <c:varyColors val="0"/>
        <c:ser>
          <c:idx val="2"/>
          <c:order val="2"/>
          <c:tx>
            <c:strRef>
              <c:f>Sheet1!$D$84</c:f>
              <c:strCache>
                <c:ptCount val="1"/>
                <c:pt idx="0">
                  <c:v>Avg_ROI</c:v>
                </c:pt>
              </c:strCache>
            </c:strRef>
          </c:tx>
          <c:spPr>
            <a:ln w="53975" cap="rnd">
              <a:solidFill>
                <a:schemeClr val="accent5">
                  <a:alpha val="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alpha val="0"/>
                </a:schemeClr>
              </a:solidFill>
              <a:ln w="76200">
                <a:solidFill>
                  <a:schemeClr val="accent5">
                    <a:alpha val="0"/>
                  </a:schemeClr>
                </a:solidFill>
              </a:ln>
              <a:effectLst/>
            </c:spPr>
          </c:marker>
          <c:cat>
            <c:numRef>
              <c:f>Sheet1!$A$85:$A$94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Sheet1!$D$85:$D$94</c:f>
              <c:numCache>
                <c:formatCode>0.00%</c:formatCode>
                <c:ptCount val="10"/>
                <c:pt idx="0">
                  <c:v>0.11105</c:v>
                </c:pt>
                <c:pt idx="1">
                  <c:v>0.11067</c:v>
                </c:pt>
                <c:pt idx="2">
                  <c:v>0.10566</c:v>
                </c:pt>
                <c:pt idx="3">
                  <c:v>9.5829999999999999E-2</c:v>
                </c:pt>
                <c:pt idx="4">
                  <c:v>8.2780000000000006E-2</c:v>
                </c:pt>
                <c:pt idx="5">
                  <c:v>7.0269999999999999E-2</c:v>
                </c:pt>
                <c:pt idx="6">
                  <c:v>5.8540000000000002E-2</c:v>
                </c:pt>
                <c:pt idx="7">
                  <c:v>4.7919999999999997E-2</c:v>
                </c:pt>
                <c:pt idx="8">
                  <c:v>3.9320000000000001E-2</c:v>
                </c:pt>
                <c:pt idx="9">
                  <c:v>3.1980000000000001E-2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748776"/>
        <c:axId val="146748392"/>
      </c:lineChart>
      <c:catAx>
        <c:axId val="14674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48008"/>
        <c:crosses val="autoZero"/>
        <c:auto val="1"/>
        <c:lblAlgn val="ctr"/>
        <c:lblOffset val="100"/>
        <c:noMultiLvlLbl val="0"/>
      </c:catAx>
      <c:valAx>
        <c:axId val="146748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47624"/>
        <c:crosses val="autoZero"/>
        <c:crossBetween val="between"/>
      </c:valAx>
      <c:valAx>
        <c:axId val="146748392"/>
        <c:scaling>
          <c:orientation val="minMax"/>
          <c:max val="0.16000000000000003"/>
          <c:min val="0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48776"/>
        <c:crosses val="max"/>
        <c:crossBetween val="between"/>
      </c:valAx>
      <c:catAx>
        <c:axId val="1467487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67483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Sheet1!$B$84</c:f>
              <c:strCache>
                <c:ptCount val="1"/>
                <c:pt idx="0">
                  <c:v>Coverage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1.3553486657999383E-3"/>
                  <c:y val="3.956524349100603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Sheet1!$A$85:$A$94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Sheet1!$B$85:$B$94</c:f>
              <c:numCache>
                <c:formatCode>General</c:formatCode>
                <c:ptCount val="10"/>
                <c:pt idx="0">
                  <c:v>0.99967221965139597</c:v>
                </c:pt>
                <c:pt idx="1">
                  <c:v>0.99730063242326084</c:v>
                </c:pt>
                <c:pt idx="2">
                  <c:v>0.9652360018509949</c:v>
                </c:pt>
                <c:pt idx="3">
                  <c:v>0.89690343976554066</c:v>
                </c:pt>
                <c:pt idx="4">
                  <c:v>0.80207851303408917</c:v>
                </c:pt>
                <c:pt idx="5">
                  <c:v>0.70451565633194502</c:v>
                </c:pt>
                <c:pt idx="6">
                  <c:v>0.60801326546351997</c:v>
                </c:pt>
                <c:pt idx="7">
                  <c:v>0.51908838500694121</c:v>
                </c:pt>
                <c:pt idx="8">
                  <c:v>0.44227209625173536</c:v>
                </c:pt>
                <c:pt idx="9">
                  <c:v>0.37361175381767697</c:v>
                </c:pt>
              </c:numCache>
            </c:numRef>
          </c:val>
        </c:ser>
        <c:ser>
          <c:idx val="1"/>
          <c:order val="1"/>
          <c:tx>
            <c:strRef>
              <c:f>Sheet1!$C$84</c:f>
              <c:strCache>
                <c:ptCount val="1"/>
                <c:pt idx="0">
                  <c:v>Accuracy_gd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1.3553486657999383E-3"/>
                  <c:y val="5.325347287615385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Sheet1!$A$85:$A$94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Sheet1!$C$85:$C$94</c:f>
              <c:numCache>
                <c:formatCode>General</c:formatCode>
                <c:ptCount val="10"/>
                <c:pt idx="0">
                  <c:v>0.88361911007387117</c:v>
                </c:pt>
                <c:pt idx="1">
                  <c:v>0.88403835743561987</c:v>
                </c:pt>
                <c:pt idx="2">
                  <c:v>0.88801661972393675</c:v>
                </c:pt>
                <c:pt idx="3">
                  <c:v>0.89627448029752566</c:v>
                </c:pt>
                <c:pt idx="4">
                  <c:v>0.90497367725185707</c:v>
                </c:pt>
                <c:pt idx="5">
                  <c:v>0.91365390404772984</c:v>
                </c:pt>
                <c:pt idx="6">
                  <c:v>0.92202067609564275</c:v>
                </c:pt>
                <c:pt idx="7">
                  <c:v>0.92845999554267888</c:v>
                </c:pt>
                <c:pt idx="8">
                  <c:v>0.93281890313017701</c:v>
                </c:pt>
                <c:pt idx="9">
                  <c:v>0.93693554213758579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145551512"/>
        <c:axId val="145551904"/>
      </c:barChart>
      <c:lineChart>
        <c:grouping val="stacked"/>
        <c:varyColors val="0"/>
        <c:ser>
          <c:idx val="2"/>
          <c:order val="2"/>
          <c:tx>
            <c:strRef>
              <c:f>Sheet1!$D$84</c:f>
              <c:strCache>
                <c:ptCount val="1"/>
                <c:pt idx="0">
                  <c:v>Avg_ROI</c:v>
                </c:pt>
              </c:strCache>
            </c:strRef>
          </c:tx>
          <c:spPr>
            <a:ln w="539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76200">
                <a:solidFill>
                  <a:schemeClr val="accent5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9095109623754929E-2"/>
                  <c:y val="-3.59918246773038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Sheet1!$A$85:$A$94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Sheet1!$D$85:$D$94</c:f>
              <c:numCache>
                <c:formatCode>0.00%</c:formatCode>
                <c:ptCount val="10"/>
                <c:pt idx="0">
                  <c:v>0.11105</c:v>
                </c:pt>
                <c:pt idx="1">
                  <c:v>0.11067</c:v>
                </c:pt>
                <c:pt idx="2">
                  <c:v>0.10566</c:v>
                </c:pt>
                <c:pt idx="3">
                  <c:v>9.5829999999999999E-2</c:v>
                </c:pt>
                <c:pt idx="4">
                  <c:v>8.2780000000000006E-2</c:v>
                </c:pt>
                <c:pt idx="5">
                  <c:v>7.0269999999999999E-2</c:v>
                </c:pt>
                <c:pt idx="6">
                  <c:v>5.8540000000000002E-2</c:v>
                </c:pt>
                <c:pt idx="7">
                  <c:v>4.7919999999999997E-2</c:v>
                </c:pt>
                <c:pt idx="8">
                  <c:v>3.9320000000000001E-2</c:v>
                </c:pt>
                <c:pt idx="9">
                  <c:v>3.1980000000000001E-2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552688"/>
        <c:axId val="145552296"/>
      </c:lineChart>
      <c:catAx>
        <c:axId val="145551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551904"/>
        <c:crosses val="autoZero"/>
        <c:auto val="1"/>
        <c:lblAlgn val="ctr"/>
        <c:lblOffset val="100"/>
        <c:noMultiLvlLbl val="0"/>
      </c:catAx>
      <c:valAx>
        <c:axId val="14555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551512"/>
        <c:crosses val="autoZero"/>
        <c:crossBetween val="between"/>
      </c:valAx>
      <c:valAx>
        <c:axId val="145552296"/>
        <c:scaling>
          <c:orientation val="minMax"/>
          <c:max val="0.16000000000000003"/>
          <c:min val="0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552688"/>
        <c:crosses val="max"/>
        <c:crossBetween val="between"/>
      </c:valAx>
      <c:catAx>
        <c:axId val="1455526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55522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Sheet1!$B$84</c:f>
              <c:strCache>
                <c:ptCount val="1"/>
                <c:pt idx="0">
                  <c:v>Coverage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1.3553486657999383E-3"/>
                  <c:y val="3.956524349100603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Sheet1!$A$85:$A$94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Sheet1!$B$85:$B$94</c:f>
              <c:numCache>
                <c:formatCode>General</c:formatCode>
                <c:ptCount val="10"/>
                <c:pt idx="0">
                  <c:v>0.99967221965139597</c:v>
                </c:pt>
                <c:pt idx="1">
                  <c:v>0.99730063242326084</c:v>
                </c:pt>
                <c:pt idx="2">
                  <c:v>0.9652360018509949</c:v>
                </c:pt>
                <c:pt idx="3">
                  <c:v>0.89690343976554066</c:v>
                </c:pt>
                <c:pt idx="4">
                  <c:v>0.80207851303408917</c:v>
                </c:pt>
                <c:pt idx="5">
                  <c:v>0.70451565633194502</c:v>
                </c:pt>
                <c:pt idx="6">
                  <c:v>0.60801326546351997</c:v>
                </c:pt>
                <c:pt idx="7">
                  <c:v>0.51908838500694121</c:v>
                </c:pt>
                <c:pt idx="8">
                  <c:v>0.44227209625173536</c:v>
                </c:pt>
                <c:pt idx="9">
                  <c:v>0.37361175381767697</c:v>
                </c:pt>
              </c:numCache>
            </c:numRef>
          </c:val>
        </c:ser>
        <c:ser>
          <c:idx val="1"/>
          <c:order val="1"/>
          <c:tx>
            <c:strRef>
              <c:f>Sheet1!$C$84</c:f>
              <c:strCache>
                <c:ptCount val="1"/>
                <c:pt idx="0">
                  <c:v>Accuracy_gd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1.3553486657999383E-3"/>
                  <c:y val="5.325347287615385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Sheet1!$A$85:$A$94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Sheet1!$C$85:$C$94</c:f>
              <c:numCache>
                <c:formatCode>General</c:formatCode>
                <c:ptCount val="10"/>
                <c:pt idx="0">
                  <c:v>0.88361911007387117</c:v>
                </c:pt>
                <c:pt idx="1">
                  <c:v>0.88403835743561987</c:v>
                </c:pt>
                <c:pt idx="2">
                  <c:v>0.88801661972393675</c:v>
                </c:pt>
                <c:pt idx="3">
                  <c:v>0.89627448029752566</c:v>
                </c:pt>
                <c:pt idx="4">
                  <c:v>0.90497367725185707</c:v>
                </c:pt>
                <c:pt idx="5">
                  <c:v>0.91365390404772984</c:v>
                </c:pt>
                <c:pt idx="6">
                  <c:v>0.92202067609564275</c:v>
                </c:pt>
                <c:pt idx="7">
                  <c:v>0.92845999554267888</c:v>
                </c:pt>
                <c:pt idx="8">
                  <c:v>0.93281890313017701</c:v>
                </c:pt>
                <c:pt idx="9">
                  <c:v>0.93693554213758579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145553472"/>
        <c:axId val="145553864"/>
      </c:barChart>
      <c:lineChart>
        <c:grouping val="stacked"/>
        <c:varyColors val="0"/>
        <c:ser>
          <c:idx val="2"/>
          <c:order val="2"/>
          <c:tx>
            <c:strRef>
              <c:f>Sheet1!$D$84</c:f>
              <c:strCache>
                <c:ptCount val="1"/>
                <c:pt idx="0">
                  <c:v>Avg_ROI</c:v>
                </c:pt>
              </c:strCache>
            </c:strRef>
          </c:tx>
          <c:spPr>
            <a:ln w="53975" cap="rnd">
              <a:solidFill>
                <a:schemeClr val="accent5">
                  <a:alpha val="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alpha val="0"/>
                </a:schemeClr>
              </a:solidFill>
              <a:ln w="76200">
                <a:solidFill>
                  <a:schemeClr val="accent5">
                    <a:alpha val="0"/>
                  </a:schemeClr>
                </a:solidFill>
              </a:ln>
              <a:effectLst/>
            </c:spPr>
          </c:marker>
          <c:cat>
            <c:numRef>
              <c:f>Sheet1!$A$85:$A$94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Sheet1!$D$85:$D$94</c:f>
              <c:numCache>
                <c:formatCode>0.00%</c:formatCode>
                <c:ptCount val="10"/>
                <c:pt idx="0">
                  <c:v>0.11105</c:v>
                </c:pt>
                <c:pt idx="1">
                  <c:v>0.11067</c:v>
                </c:pt>
                <c:pt idx="2">
                  <c:v>0.10566</c:v>
                </c:pt>
                <c:pt idx="3">
                  <c:v>9.5829999999999999E-2</c:v>
                </c:pt>
                <c:pt idx="4">
                  <c:v>8.2780000000000006E-2</c:v>
                </c:pt>
                <c:pt idx="5">
                  <c:v>7.0269999999999999E-2</c:v>
                </c:pt>
                <c:pt idx="6">
                  <c:v>5.8540000000000002E-2</c:v>
                </c:pt>
                <c:pt idx="7">
                  <c:v>4.7919999999999997E-2</c:v>
                </c:pt>
                <c:pt idx="8">
                  <c:v>3.9320000000000001E-2</c:v>
                </c:pt>
                <c:pt idx="9">
                  <c:v>3.1980000000000001E-2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554648"/>
        <c:axId val="145554256"/>
      </c:lineChart>
      <c:catAx>
        <c:axId val="145553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553864"/>
        <c:crosses val="autoZero"/>
        <c:auto val="1"/>
        <c:lblAlgn val="ctr"/>
        <c:lblOffset val="100"/>
        <c:noMultiLvlLbl val="0"/>
      </c:catAx>
      <c:valAx>
        <c:axId val="145553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553472"/>
        <c:crosses val="autoZero"/>
        <c:crossBetween val="between"/>
      </c:valAx>
      <c:valAx>
        <c:axId val="145554256"/>
        <c:scaling>
          <c:orientation val="minMax"/>
          <c:max val="0.16000000000000003"/>
          <c:min val="0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554648"/>
        <c:crosses val="max"/>
        <c:crossBetween val="between"/>
      </c:valAx>
      <c:catAx>
        <c:axId val="1455546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55542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Sheet1!$B$84</c:f>
              <c:strCache>
                <c:ptCount val="1"/>
                <c:pt idx="0">
                  <c:v>Coverage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1.3553486657999383E-3"/>
                  <c:y val="3.956524349100603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Sheet1!$A$85:$A$94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Sheet1!$B$85:$B$94</c:f>
              <c:numCache>
                <c:formatCode>General</c:formatCode>
                <c:ptCount val="10"/>
                <c:pt idx="0">
                  <c:v>0.99967221965139597</c:v>
                </c:pt>
                <c:pt idx="1">
                  <c:v>0.99730063242326084</c:v>
                </c:pt>
                <c:pt idx="2">
                  <c:v>0.9652360018509949</c:v>
                </c:pt>
                <c:pt idx="3">
                  <c:v>0.89690343976554066</c:v>
                </c:pt>
                <c:pt idx="4">
                  <c:v>0.80207851303408917</c:v>
                </c:pt>
                <c:pt idx="5">
                  <c:v>0.70451565633194502</c:v>
                </c:pt>
                <c:pt idx="6">
                  <c:v>0.60801326546351997</c:v>
                </c:pt>
                <c:pt idx="7">
                  <c:v>0.51908838500694121</c:v>
                </c:pt>
                <c:pt idx="8">
                  <c:v>0.44227209625173536</c:v>
                </c:pt>
                <c:pt idx="9">
                  <c:v>0.37361175381767697</c:v>
                </c:pt>
              </c:numCache>
            </c:numRef>
          </c:val>
        </c:ser>
        <c:ser>
          <c:idx val="1"/>
          <c:order val="1"/>
          <c:tx>
            <c:strRef>
              <c:f>Sheet1!$C$84</c:f>
              <c:strCache>
                <c:ptCount val="1"/>
                <c:pt idx="0">
                  <c:v>Accuracy_gd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1.3553486657999383E-3"/>
                  <c:y val="5.325347287615385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Sheet1!$A$85:$A$94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Sheet1!$C$85:$C$94</c:f>
              <c:numCache>
                <c:formatCode>General</c:formatCode>
                <c:ptCount val="10"/>
                <c:pt idx="0">
                  <c:v>0.88361911007387117</c:v>
                </c:pt>
                <c:pt idx="1">
                  <c:v>0.88403835743561987</c:v>
                </c:pt>
                <c:pt idx="2">
                  <c:v>0.88801661972393675</c:v>
                </c:pt>
                <c:pt idx="3">
                  <c:v>0.89627448029752566</c:v>
                </c:pt>
                <c:pt idx="4">
                  <c:v>0.90497367725185707</c:v>
                </c:pt>
                <c:pt idx="5">
                  <c:v>0.91365390404772984</c:v>
                </c:pt>
                <c:pt idx="6">
                  <c:v>0.92202067609564275</c:v>
                </c:pt>
                <c:pt idx="7">
                  <c:v>0.92845999554267888</c:v>
                </c:pt>
                <c:pt idx="8">
                  <c:v>0.93281890313017701</c:v>
                </c:pt>
                <c:pt idx="9">
                  <c:v>0.93693554213758579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145555432"/>
        <c:axId val="145555824"/>
      </c:barChart>
      <c:lineChart>
        <c:grouping val="stacked"/>
        <c:varyColors val="0"/>
        <c:ser>
          <c:idx val="2"/>
          <c:order val="2"/>
          <c:tx>
            <c:strRef>
              <c:f>Sheet1!$D$84</c:f>
              <c:strCache>
                <c:ptCount val="1"/>
                <c:pt idx="0">
                  <c:v>Avg_ROI</c:v>
                </c:pt>
              </c:strCache>
            </c:strRef>
          </c:tx>
          <c:spPr>
            <a:ln w="539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76200">
                <a:solidFill>
                  <a:schemeClr val="accent5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9095109623754929E-2"/>
                  <c:y val="-3.59918246773038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Sheet1!$A$85:$A$94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Sheet1!$D$85:$D$94</c:f>
              <c:numCache>
                <c:formatCode>0.00%</c:formatCode>
                <c:ptCount val="10"/>
                <c:pt idx="0">
                  <c:v>0.11105</c:v>
                </c:pt>
                <c:pt idx="1">
                  <c:v>0.11067</c:v>
                </c:pt>
                <c:pt idx="2">
                  <c:v>0.10566</c:v>
                </c:pt>
                <c:pt idx="3">
                  <c:v>9.5829999999999999E-2</c:v>
                </c:pt>
                <c:pt idx="4">
                  <c:v>8.2780000000000006E-2</c:v>
                </c:pt>
                <c:pt idx="5">
                  <c:v>7.0269999999999999E-2</c:v>
                </c:pt>
                <c:pt idx="6">
                  <c:v>5.8540000000000002E-2</c:v>
                </c:pt>
                <c:pt idx="7">
                  <c:v>4.7919999999999997E-2</c:v>
                </c:pt>
                <c:pt idx="8">
                  <c:v>3.9320000000000001E-2</c:v>
                </c:pt>
                <c:pt idx="9">
                  <c:v>3.1980000000000001E-2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206704"/>
        <c:axId val="145556216"/>
      </c:lineChart>
      <c:catAx>
        <c:axId val="145555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555824"/>
        <c:crosses val="autoZero"/>
        <c:auto val="1"/>
        <c:lblAlgn val="ctr"/>
        <c:lblOffset val="100"/>
        <c:noMultiLvlLbl val="0"/>
      </c:catAx>
      <c:valAx>
        <c:axId val="14555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555432"/>
        <c:crosses val="autoZero"/>
        <c:crossBetween val="between"/>
      </c:valAx>
      <c:valAx>
        <c:axId val="145556216"/>
        <c:scaling>
          <c:orientation val="minMax"/>
          <c:max val="0.16000000000000003"/>
          <c:min val="0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206704"/>
        <c:crosses val="max"/>
        <c:crossBetween val="between"/>
      </c:valAx>
      <c:catAx>
        <c:axId val="1472067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55562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C317CA-5E51-4EFA-920D-9DCE573BB43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8967CF-49DB-446D-91FE-5114D19B3F77}">
      <dgm:prSet phldrT="[Text]"/>
      <dgm:spPr/>
      <dgm:t>
        <a:bodyPr/>
        <a:lstStyle/>
        <a:p>
          <a:r>
            <a:rPr lang="en-US" dirty="0" smtClean="0"/>
            <a:t>Specific</a:t>
          </a:r>
          <a:endParaRPr lang="en-US" dirty="0"/>
        </a:p>
      </dgm:t>
    </dgm:pt>
    <dgm:pt modelId="{EAD5575F-FF82-44C9-84E6-F9E19518E752}" type="parTrans" cxnId="{EDB79D22-649A-49E1-9CEE-CDFA1E9FA90F}">
      <dgm:prSet/>
      <dgm:spPr/>
      <dgm:t>
        <a:bodyPr/>
        <a:lstStyle/>
        <a:p>
          <a:endParaRPr lang="en-US"/>
        </a:p>
      </dgm:t>
    </dgm:pt>
    <dgm:pt modelId="{3707AF22-8E2E-4040-82C0-638DDC58E632}" type="sibTrans" cxnId="{EDB79D22-649A-49E1-9CEE-CDFA1E9FA90F}">
      <dgm:prSet/>
      <dgm:spPr/>
      <dgm:t>
        <a:bodyPr/>
        <a:lstStyle/>
        <a:p>
          <a:endParaRPr lang="en-US"/>
        </a:p>
      </dgm:t>
    </dgm:pt>
    <dgm:pt modelId="{8BFC666D-6E39-452B-A89D-124166A67595}">
      <dgm:prSet phldrT="[Text]"/>
      <dgm:spPr/>
      <dgm:t>
        <a:bodyPr/>
        <a:lstStyle/>
        <a:p>
          <a:r>
            <a:rPr lang="en-US" dirty="0" smtClean="0"/>
            <a:t>Using 3-yr issued loan data provided by Lending Tree, zip-code based income data by University of Michigan, and urban/rural data from ERS; we would like to find interaction or subset of the loan pool that would produce better ROI for investors who wishes to invest in P2P loans.</a:t>
          </a:r>
          <a:endParaRPr lang="en-US" dirty="0"/>
        </a:p>
      </dgm:t>
    </dgm:pt>
    <dgm:pt modelId="{FEF46D22-53D2-4C3D-BDB0-CD42BABBD833}" type="parTrans" cxnId="{9417ED32-10B6-45BF-A94A-07DAC5D70F65}">
      <dgm:prSet/>
      <dgm:spPr/>
      <dgm:t>
        <a:bodyPr/>
        <a:lstStyle/>
        <a:p>
          <a:endParaRPr lang="en-US"/>
        </a:p>
      </dgm:t>
    </dgm:pt>
    <dgm:pt modelId="{8A671729-ABF8-4BDB-94B4-7ADF6847B11A}" type="sibTrans" cxnId="{9417ED32-10B6-45BF-A94A-07DAC5D70F65}">
      <dgm:prSet/>
      <dgm:spPr/>
      <dgm:t>
        <a:bodyPr/>
        <a:lstStyle/>
        <a:p>
          <a:endParaRPr lang="en-US"/>
        </a:p>
      </dgm:t>
    </dgm:pt>
    <dgm:pt modelId="{9E85DD3F-C4F4-4293-A296-158CE3FF49AA}">
      <dgm:prSet phldrT="[Text]"/>
      <dgm:spPr/>
      <dgm:t>
        <a:bodyPr/>
        <a:lstStyle/>
        <a:p>
          <a:r>
            <a:rPr lang="en-US" dirty="0" smtClean="0"/>
            <a:t>Measurable</a:t>
          </a:r>
          <a:endParaRPr lang="en-US" dirty="0"/>
        </a:p>
      </dgm:t>
    </dgm:pt>
    <dgm:pt modelId="{0E8C0986-3E92-4A21-825A-8384A2251A53}" type="parTrans" cxnId="{43E887D2-B790-4F8D-8E21-31B2F40ECF04}">
      <dgm:prSet/>
      <dgm:spPr/>
      <dgm:t>
        <a:bodyPr/>
        <a:lstStyle/>
        <a:p>
          <a:endParaRPr lang="en-US"/>
        </a:p>
      </dgm:t>
    </dgm:pt>
    <dgm:pt modelId="{07AC53D5-4B00-47DF-8020-9344DA1E60A2}" type="sibTrans" cxnId="{43E887D2-B790-4F8D-8E21-31B2F40ECF04}">
      <dgm:prSet/>
      <dgm:spPr/>
      <dgm:t>
        <a:bodyPr/>
        <a:lstStyle/>
        <a:p>
          <a:endParaRPr lang="en-US"/>
        </a:p>
      </dgm:t>
    </dgm:pt>
    <dgm:pt modelId="{AC9EA35E-54F0-4518-899A-154FA8FFD6A9}">
      <dgm:prSet phldrT="[Text]"/>
      <dgm:spPr/>
      <dgm:t>
        <a:bodyPr/>
        <a:lstStyle/>
        <a:p>
          <a:r>
            <a:rPr lang="en-US" dirty="0" smtClean="0"/>
            <a:t>Return on Investment (ROI) – which is the average interest rate of the good loans within the prediction.</a:t>
          </a:r>
          <a:endParaRPr lang="en-US" dirty="0"/>
        </a:p>
      </dgm:t>
    </dgm:pt>
    <dgm:pt modelId="{6A1C2D10-C28E-42AE-94F6-4626A9B53CB1}" type="parTrans" cxnId="{71025DA4-03F1-44F6-AA14-6C6299FEF899}">
      <dgm:prSet/>
      <dgm:spPr/>
      <dgm:t>
        <a:bodyPr/>
        <a:lstStyle/>
        <a:p>
          <a:endParaRPr lang="en-US"/>
        </a:p>
      </dgm:t>
    </dgm:pt>
    <dgm:pt modelId="{5F840A52-76BC-4D83-B014-B4C452FC6C02}" type="sibTrans" cxnId="{71025DA4-03F1-44F6-AA14-6C6299FEF899}">
      <dgm:prSet/>
      <dgm:spPr/>
      <dgm:t>
        <a:bodyPr/>
        <a:lstStyle/>
        <a:p>
          <a:endParaRPr lang="en-US"/>
        </a:p>
      </dgm:t>
    </dgm:pt>
    <dgm:pt modelId="{489CE927-6C83-4AB8-B1FE-3DACBCD54F59}">
      <dgm:prSet phldrT="[Text]"/>
      <dgm:spPr/>
      <dgm:t>
        <a:bodyPr/>
        <a:lstStyle/>
        <a:p>
          <a:r>
            <a:rPr lang="en-US" dirty="0" smtClean="0"/>
            <a:t>Attainable</a:t>
          </a:r>
          <a:endParaRPr lang="en-US" dirty="0"/>
        </a:p>
      </dgm:t>
    </dgm:pt>
    <dgm:pt modelId="{4D1B084B-113C-4862-BDDB-495461671B24}" type="parTrans" cxnId="{68BAE779-DF4E-4A04-9C2A-39C69D4AD5C0}">
      <dgm:prSet/>
      <dgm:spPr/>
      <dgm:t>
        <a:bodyPr/>
        <a:lstStyle/>
        <a:p>
          <a:endParaRPr lang="en-US"/>
        </a:p>
      </dgm:t>
    </dgm:pt>
    <dgm:pt modelId="{CE6B3C75-BF62-44FF-901A-C1ADD9CB9CA4}" type="sibTrans" cxnId="{68BAE779-DF4E-4A04-9C2A-39C69D4AD5C0}">
      <dgm:prSet/>
      <dgm:spPr/>
      <dgm:t>
        <a:bodyPr/>
        <a:lstStyle/>
        <a:p>
          <a:endParaRPr lang="en-US"/>
        </a:p>
      </dgm:t>
    </dgm:pt>
    <dgm:pt modelId="{AE3D0AE7-B61F-433C-9AC8-72C870A98DA6}">
      <dgm:prSet phldrT="[Text]"/>
      <dgm:spPr/>
      <dgm:t>
        <a:bodyPr/>
        <a:lstStyle/>
        <a:p>
          <a:r>
            <a:rPr lang="en-US" dirty="0" smtClean="0"/>
            <a:t>Data is obtained and preliminary analysis was done.</a:t>
          </a:r>
          <a:endParaRPr lang="en-US" dirty="0"/>
        </a:p>
      </dgm:t>
    </dgm:pt>
    <dgm:pt modelId="{349B0DC9-EF2A-445A-AAD6-BB90EB9A123B}" type="parTrans" cxnId="{7A47D818-8C5F-4193-9224-29EB0B530E32}">
      <dgm:prSet/>
      <dgm:spPr/>
      <dgm:t>
        <a:bodyPr/>
        <a:lstStyle/>
        <a:p>
          <a:endParaRPr lang="en-US"/>
        </a:p>
      </dgm:t>
    </dgm:pt>
    <dgm:pt modelId="{B8925032-C30A-44B1-8A41-F7FDC1E192B8}" type="sibTrans" cxnId="{7A47D818-8C5F-4193-9224-29EB0B530E32}">
      <dgm:prSet/>
      <dgm:spPr/>
      <dgm:t>
        <a:bodyPr/>
        <a:lstStyle/>
        <a:p>
          <a:endParaRPr lang="en-US"/>
        </a:p>
      </dgm:t>
    </dgm:pt>
    <dgm:pt modelId="{F7595C93-00C2-4595-927C-9CF0C867AFF6}">
      <dgm:prSet phldrT="[Text]"/>
      <dgm:spPr/>
      <dgm:t>
        <a:bodyPr/>
        <a:lstStyle/>
        <a:p>
          <a:r>
            <a:rPr lang="en-US" dirty="0" smtClean="0"/>
            <a:t>Relevant</a:t>
          </a:r>
          <a:endParaRPr lang="en-US" dirty="0"/>
        </a:p>
      </dgm:t>
    </dgm:pt>
    <dgm:pt modelId="{C1F82A4D-14FA-4DD7-88A1-371B73C12AAB}" type="parTrans" cxnId="{B0C9CAA1-8419-4BF9-9450-7395810A5F3C}">
      <dgm:prSet/>
      <dgm:spPr/>
      <dgm:t>
        <a:bodyPr/>
        <a:lstStyle/>
        <a:p>
          <a:endParaRPr lang="en-US"/>
        </a:p>
      </dgm:t>
    </dgm:pt>
    <dgm:pt modelId="{0916FA1F-A350-461F-8533-6A1A078F3EF5}" type="sibTrans" cxnId="{B0C9CAA1-8419-4BF9-9450-7395810A5F3C}">
      <dgm:prSet/>
      <dgm:spPr/>
      <dgm:t>
        <a:bodyPr/>
        <a:lstStyle/>
        <a:p>
          <a:endParaRPr lang="en-US"/>
        </a:p>
      </dgm:t>
    </dgm:pt>
    <dgm:pt modelId="{954E058F-42BB-49DD-A75F-BB1849C53B93}">
      <dgm:prSet phldrT="[Text]"/>
      <dgm:spPr/>
      <dgm:t>
        <a:bodyPr/>
        <a:lstStyle/>
        <a:p>
          <a:r>
            <a:rPr lang="en-US" dirty="0" smtClean="0"/>
            <a:t>Time-Based</a:t>
          </a:r>
          <a:endParaRPr lang="en-US" dirty="0"/>
        </a:p>
      </dgm:t>
    </dgm:pt>
    <dgm:pt modelId="{DF526148-715B-41AC-B9C8-45A1C54553C3}" type="parTrans" cxnId="{3FF99996-3035-4382-9AE5-35C988DBBF51}">
      <dgm:prSet/>
      <dgm:spPr/>
      <dgm:t>
        <a:bodyPr/>
        <a:lstStyle/>
        <a:p>
          <a:endParaRPr lang="en-US"/>
        </a:p>
      </dgm:t>
    </dgm:pt>
    <dgm:pt modelId="{A88EB14A-C858-49DE-A147-8CDAA98074EA}" type="sibTrans" cxnId="{3FF99996-3035-4382-9AE5-35C988DBBF51}">
      <dgm:prSet/>
      <dgm:spPr/>
      <dgm:t>
        <a:bodyPr/>
        <a:lstStyle/>
        <a:p>
          <a:endParaRPr lang="en-US"/>
        </a:p>
      </dgm:t>
    </dgm:pt>
    <dgm:pt modelId="{E4CC409C-A923-449F-B016-301A1E9EB6BC}">
      <dgm:prSet phldrT="[Text]"/>
      <dgm:spPr/>
      <dgm:t>
        <a:bodyPr/>
        <a:lstStyle/>
        <a:p>
          <a:r>
            <a:rPr lang="en-US" dirty="0" smtClean="0"/>
            <a:t>Who doesn’t like to make more money from their investment??!</a:t>
          </a:r>
          <a:endParaRPr lang="en-US" dirty="0"/>
        </a:p>
      </dgm:t>
    </dgm:pt>
    <dgm:pt modelId="{E0DEF2F6-07FD-4ED1-B370-E4486C8CB929}" type="parTrans" cxnId="{2244C204-3D1A-4043-B619-CE134E5F9067}">
      <dgm:prSet/>
      <dgm:spPr/>
      <dgm:t>
        <a:bodyPr/>
        <a:lstStyle/>
        <a:p>
          <a:endParaRPr lang="en-US"/>
        </a:p>
      </dgm:t>
    </dgm:pt>
    <dgm:pt modelId="{E51CBDE3-9833-4E8E-ABF9-E3C02E03F68B}" type="sibTrans" cxnId="{2244C204-3D1A-4043-B619-CE134E5F9067}">
      <dgm:prSet/>
      <dgm:spPr/>
      <dgm:t>
        <a:bodyPr/>
        <a:lstStyle/>
        <a:p>
          <a:endParaRPr lang="en-US"/>
        </a:p>
      </dgm:t>
    </dgm:pt>
    <dgm:pt modelId="{1DB63575-75D7-4002-B547-8654C5237138}">
      <dgm:prSet phldrT="[Text]"/>
      <dgm:spPr/>
      <dgm:t>
        <a:bodyPr/>
        <a:lstStyle/>
        <a:p>
          <a:r>
            <a:rPr lang="en-US" dirty="0" smtClean="0"/>
            <a:t>Loan data is span from 2007 to 2013</a:t>
          </a:r>
          <a:endParaRPr lang="en-US" dirty="0"/>
        </a:p>
      </dgm:t>
    </dgm:pt>
    <dgm:pt modelId="{2EC1B97D-6588-4EE3-BD8E-84D44B0AACD2}" type="parTrans" cxnId="{0CAF1C0B-F5F8-44EE-8CF0-25AA4507C73D}">
      <dgm:prSet/>
      <dgm:spPr/>
      <dgm:t>
        <a:bodyPr/>
        <a:lstStyle/>
        <a:p>
          <a:endParaRPr lang="en-US"/>
        </a:p>
      </dgm:t>
    </dgm:pt>
    <dgm:pt modelId="{95C30F51-D2FB-4627-A148-47165553F3E8}" type="sibTrans" cxnId="{0CAF1C0B-F5F8-44EE-8CF0-25AA4507C73D}">
      <dgm:prSet/>
      <dgm:spPr/>
      <dgm:t>
        <a:bodyPr/>
        <a:lstStyle/>
        <a:p>
          <a:endParaRPr lang="en-US"/>
        </a:p>
      </dgm:t>
    </dgm:pt>
    <dgm:pt modelId="{858B8F31-7215-4042-9517-F537B3D8FDC8}">
      <dgm:prSet phldrT="[Text]"/>
      <dgm:spPr/>
      <dgm:t>
        <a:bodyPr/>
        <a:lstStyle/>
        <a:p>
          <a:r>
            <a:rPr lang="en-US" dirty="0" smtClean="0"/>
            <a:t>Income data is surveyed and estimated from 2006-2010</a:t>
          </a:r>
          <a:endParaRPr lang="en-US" dirty="0"/>
        </a:p>
      </dgm:t>
    </dgm:pt>
    <dgm:pt modelId="{31942727-9DF8-43F4-ACAF-2CC1DF454B2C}" type="parTrans" cxnId="{127EA882-7FCB-4B0D-9072-BD2C9F57CE67}">
      <dgm:prSet/>
      <dgm:spPr/>
      <dgm:t>
        <a:bodyPr/>
        <a:lstStyle/>
        <a:p>
          <a:endParaRPr lang="en-US"/>
        </a:p>
      </dgm:t>
    </dgm:pt>
    <dgm:pt modelId="{0590AB91-FDB5-43C6-9AFB-985255A70984}" type="sibTrans" cxnId="{127EA882-7FCB-4B0D-9072-BD2C9F57CE67}">
      <dgm:prSet/>
      <dgm:spPr/>
      <dgm:t>
        <a:bodyPr/>
        <a:lstStyle/>
        <a:p>
          <a:endParaRPr lang="en-US"/>
        </a:p>
      </dgm:t>
    </dgm:pt>
    <dgm:pt modelId="{AB956F79-A8E3-4FBB-8DA8-C525C79B8782}">
      <dgm:prSet phldrT="[Text]"/>
      <dgm:spPr/>
      <dgm:t>
        <a:bodyPr/>
        <a:lstStyle/>
        <a:p>
          <a:r>
            <a:rPr lang="en-US" dirty="0" smtClean="0"/>
            <a:t>Urban Influence data is from 2013</a:t>
          </a:r>
          <a:endParaRPr lang="en-US" dirty="0"/>
        </a:p>
      </dgm:t>
    </dgm:pt>
    <dgm:pt modelId="{EAB7407F-9629-40EE-A254-763F12438333}" type="parTrans" cxnId="{9A94699D-11CB-4FF8-B0E1-1D54DB8FF1BB}">
      <dgm:prSet/>
      <dgm:spPr/>
      <dgm:t>
        <a:bodyPr/>
        <a:lstStyle/>
        <a:p>
          <a:endParaRPr lang="en-US"/>
        </a:p>
      </dgm:t>
    </dgm:pt>
    <dgm:pt modelId="{66EDE1EE-45F1-4050-92FF-CC0C2FE70FB4}" type="sibTrans" cxnId="{9A94699D-11CB-4FF8-B0E1-1D54DB8FF1BB}">
      <dgm:prSet/>
      <dgm:spPr/>
      <dgm:t>
        <a:bodyPr/>
        <a:lstStyle/>
        <a:p>
          <a:endParaRPr lang="en-US"/>
        </a:p>
      </dgm:t>
    </dgm:pt>
    <dgm:pt modelId="{6CDBFF67-FAE6-4368-B4A9-4BBD88824197}">
      <dgm:prSet phldrT="[Text]"/>
      <dgm:spPr/>
      <dgm:t>
        <a:bodyPr/>
        <a:lstStyle/>
        <a:p>
          <a:r>
            <a:rPr lang="en-US" dirty="0" smtClean="0"/>
            <a:t>Benchmarking against the </a:t>
          </a:r>
          <a:r>
            <a:rPr lang="en-US" dirty="0" err="1" smtClean="0"/>
            <a:t>avg</a:t>
          </a:r>
          <a:r>
            <a:rPr lang="en-US" dirty="0" smtClean="0"/>
            <a:t> </a:t>
          </a:r>
          <a:r>
            <a:rPr lang="en-US" dirty="0" err="1" smtClean="0"/>
            <a:t>int</a:t>
          </a:r>
          <a:r>
            <a:rPr lang="en-US" dirty="0" smtClean="0"/>
            <a:t> rate from the loan population.</a:t>
          </a:r>
          <a:endParaRPr lang="en-US" dirty="0"/>
        </a:p>
      </dgm:t>
    </dgm:pt>
    <dgm:pt modelId="{A0605DFB-CE5E-44E5-8647-E4795AF1E730}" type="parTrans" cxnId="{D74A178B-5BFD-4AD9-8FCB-B8C1D4C6AB67}">
      <dgm:prSet/>
      <dgm:spPr/>
      <dgm:t>
        <a:bodyPr/>
        <a:lstStyle/>
        <a:p>
          <a:endParaRPr lang="en-US"/>
        </a:p>
      </dgm:t>
    </dgm:pt>
    <dgm:pt modelId="{18F9D216-C590-4B8C-9E09-96B32B09748E}" type="sibTrans" cxnId="{D74A178B-5BFD-4AD9-8FCB-B8C1D4C6AB67}">
      <dgm:prSet/>
      <dgm:spPr/>
      <dgm:t>
        <a:bodyPr/>
        <a:lstStyle/>
        <a:p>
          <a:endParaRPr lang="en-US"/>
        </a:p>
      </dgm:t>
    </dgm:pt>
    <dgm:pt modelId="{E162F28E-501F-4EC6-A06C-F47769B3CD27}" type="pres">
      <dgm:prSet presAssocID="{DFC317CA-5E51-4EFA-920D-9DCE573BB43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EBF052-8F80-4A34-A3C3-A39E7AF72E31}" type="pres">
      <dgm:prSet presAssocID="{668967CF-49DB-446D-91FE-5114D19B3F77}" presName="linNode" presStyleCnt="0"/>
      <dgm:spPr/>
    </dgm:pt>
    <dgm:pt modelId="{E972556C-224D-49AD-A567-C888C735C4B2}" type="pres">
      <dgm:prSet presAssocID="{668967CF-49DB-446D-91FE-5114D19B3F77}" presName="parentText" presStyleLbl="node1" presStyleIdx="0" presStyleCnt="5" custScaleX="74073" custScaleY="1659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633364-ACA4-43E9-BCD5-3CF8D11B2499}" type="pres">
      <dgm:prSet presAssocID="{668967CF-49DB-446D-91FE-5114D19B3F77}" presName="descendantText" presStyleLbl="alignAccFollowNode1" presStyleIdx="0" presStyleCnt="5" custScaleY="1673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2753B3-EB66-4586-9CDB-DA6703C4064C}" type="pres">
      <dgm:prSet presAssocID="{3707AF22-8E2E-4040-82C0-638DDC58E632}" presName="sp" presStyleCnt="0"/>
      <dgm:spPr/>
    </dgm:pt>
    <dgm:pt modelId="{2DDFDF53-A6B2-4BDF-9036-947246952887}" type="pres">
      <dgm:prSet presAssocID="{9E85DD3F-C4F4-4293-A296-158CE3FF49AA}" presName="linNode" presStyleCnt="0"/>
      <dgm:spPr/>
    </dgm:pt>
    <dgm:pt modelId="{5E0A89BC-8C18-4234-82B8-EC0646F55892}" type="pres">
      <dgm:prSet presAssocID="{9E85DD3F-C4F4-4293-A296-158CE3FF49AA}" presName="parentText" presStyleLbl="node1" presStyleIdx="1" presStyleCnt="5" custScaleX="7407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09B93-985E-419F-87F6-AF195D8DC4F7}" type="pres">
      <dgm:prSet presAssocID="{9E85DD3F-C4F4-4293-A296-158CE3FF49AA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B67D49-4591-4EE1-9474-5323840EB83A}" type="pres">
      <dgm:prSet presAssocID="{07AC53D5-4B00-47DF-8020-9344DA1E60A2}" presName="sp" presStyleCnt="0"/>
      <dgm:spPr/>
    </dgm:pt>
    <dgm:pt modelId="{D2CB5181-C201-4DE8-8624-9B8D80A43926}" type="pres">
      <dgm:prSet presAssocID="{489CE927-6C83-4AB8-B1FE-3DACBCD54F59}" presName="linNode" presStyleCnt="0"/>
      <dgm:spPr/>
    </dgm:pt>
    <dgm:pt modelId="{274D67C2-C2AA-496D-BCEB-118B295FE221}" type="pres">
      <dgm:prSet presAssocID="{489CE927-6C83-4AB8-B1FE-3DACBCD54F59}" presName="parentText" presStyleLbl="node1" presStyleIdx="2" presStyleCnt="5" custScaleX="7407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AA8823-24FD-4B82-92E6-AECE5F9B9D38}" type="pres">
      <dgm:prSet presAssocID="{489CE927-6C83-4AB8-B1FE-3DACBCD54F59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45C230-BB18-4249-A5FD-7BA42E889541}" type="pres">
      <dgm:prSet presAssocID="{CE6B3C75-BF62-44FF-901A-C1ADD9CB9CA4}" presName="sp" presStyleCnt="0"/>
      <dgm:spPr/>
    </dgm:pt>
    <dgm:pt modelId="{CC4E227D-3C7C-472B-BABA-7237DE0A1B92}" type="pres">
      <dgm:prSet presAssocID="{F7595C93-00C2-4595-927C-9CF0C867AFF6}" presName="linNode" presStyleCnt="0"/>
      <dgm:spPr/>
    </dgm:pt>
    <dgm:pt modelId="{AD5C06C7-D11B-4866-BC02-8711BE2D2A1E}" type="pres">
      <dgm:prSet presAssocID="{F7595C93-00C2-4595-927C-9CF0C867AFF6}" presName="parentText" presStyleLbl="node1" presStyleIdx="3" presStyleCnt="5" custScaleX="7407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825B8C-4048-4705-9470-38D521365FBD}" type="pres">
      <dgm:prSet presAssocID="{F7595C93-00C2-4595-927C-9CF0C867AFF6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A010E-23CF-4625-9835-44EF3EDDA811}" type="pres">
      <dgm:prSet presAssocID="{0916FA1F-A350-461F-8533-6A1A078F3EF5}" presName="sp" presStyleCnt="0"/>
      <dgm:spPr/>
    </dgm:pt>
    <dgm:pt modelId="{029C9C38-4358-46D2-9C52-9BE857A79814}" type="pres">
      <dgm:prSet presAssocID="{954E058F-42BB-49DD-A75F-BB1849C53B93}" presName="linNode" presStyleCnt="0"/>
      <dgm:spPr/>
    </dgm:pt>
    <dgm:pt modelId="{4E0E2A28-3A9F-416B-8B39-423F40A4DDCF}" type="pres">
      <dgm:prSet presAssocID="{954E058F-42BB-49DD-A75F-BB1849C53B93}" presName="parentText" presStyleLbl="node1" presStyleIdx="4" presStyleCnt="5" custScaleX="7407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8406F7-99D1-4182-A198-A8CCB87E08CE}" type="pres">
      <dgm:prSet presAssocID="{954E058F-42BB-49DD-A75F-BB1849C53B93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025DA4-03F1-44F6-AA14-6C6299FEF899}" srcId="{9E85DD3F-C4F4-4293-A296-158CE3FF49AA}" destId="{AC9EA35E-54F0-4518-899A-154FA8FFD6A9}" srcOrd="0" destOrd="0" parTransId="{6A1C2D10-C28E-42AE-94F6-4626A9B53CB1}" sibTransId="{5F840A52-76BC-4D83-B014-B4C452FC6C02}"/>
    <dgm:cxn modelId="{07D91904-07BD-43C0-875E-DCA75B6D0B86}" type="presOf" srcId="{DFC317CA-5E51-4EFA-920D-9DCE573BB432}" destId="{E162F28E-501F-4EC6-A06C-F47769B3CD27}" srcOrd="0" destOrd="0" presId="urn:microsoft.com/office/officeart/2005/8/layout/vList5"/>
    <dgm:cxn modelId="{9417ED32-10B6-45BF-A94A-07DAC5D70F65}" srcId="{668967CF-49DB-446D-91FE-5114D19B3F77}" destId="{8BFC666D-6E39-452B-A89D-124166A67595}" srcOrd="0" destOrd="0" parTransId="{FEF46D22-53D2-4C3D-BDB0-CD42BABBD833}" sibTransId="{8A671729-ABF8-4BDB-94B4-7ADF6847B11A}"/>
    <dgm:cxn modelId="{B5B54CFF-7EE4-4821-80BF-42DF02E6D1EB}" type="presOf" srcId="{AB956F79-A8E3-4FBB-8DA8-C525C79B8782}" destId="{028406F7-99D1-4182-A198-A8CCB87E08CE}" srcOrd="0" destOrd="2" presId="urn:microsoft.com/office/officeart/2005/8/layout/vList5"/>
    <dgm:cxn modelId="{2244C204-3D1A-4043-B619-CE134E5F9067}" srcId="{F7595C93-00C2-4595-927C-9CF0C867AFF6}" destId="{E4CC409C-A923-449F-B016-301A1E9EB6BC}" srcOrd="0" destOrd="0" parTransId="{E0DEF2F6-07FD-4ED1-B370-E4486C8CB929}" sibTransId="{E51CBDE3-9833-4E8E-ABF9-E3C02E03F68B}"/>
    <dgm:cxn modelId="{59D64B05-3616-4D70-AC70-F65F6E32138F}" type="presOf" srcId="{6CDBFF67-FAE6-4368-B4A9-4BBD88824197}" destId="{8C209B93-985E-419F-87F6-AF195D8DC4F7}" srcOrd="0" destOrd="1" presId="urn:microsoft.com/office/officeart/2005/8/layout/vList5"/>
    <dgm:cxn modelId="{43E887D2-B790-4F8D-8E21-31B2F40ECF04}" srcId="{DFC317CA-5E51-4EFA-920D-9DCE573BB432}" destId="{9E85DD3F-C4F4-4293-A296-158CE3FF49AA}" srcOrd="1" destOrd="0" parTransId="{0E8C0986-3E92-4A21-825A-8384A2251A53}" sibTransId="{07AC53D5-4B00-47DF-8020-9344DA1E60A2}"/>
    <dgm:cxn modelId="{1E9B4680-82E9-4446-A5DE-F8670AE8D976}" type="presOf" srcId="{1DB63575-75D7-4002-B547-8654C5237138}" destId="{028406F7-99D1-4182-A198-A8CCB87E08CE}" srcOrd="0" destOrd="0" presId="urn:microsoft.com/office/officeart/2005/8/layout/vList5"/>
    <dgm:cxn modelId="{0CAF1C0B-F5F8-44EE-8CF0-25AA4507C73D}" srcId="{954E058F-42BB-49DD-A75F-BB1849C53B93}" destId="{1DB63575-75D7-4002-B547-8654C5237138}" srcOrd="0" destOrd="0" parTransId="{2EC1B97D-6588-4EE3-BD8E-84D44B0AACD2}" sibTransId="{95C30F51-D2FB-4627-A148-47165553F3E8}"/>
    <dgm:cxn modelId="{F4DA201E-4F8B-40D9-BD0A-5F82B23187FD}" type="presOf" srcId="{AC9EA35E-54F0-4518-899A-154FA8FFD6A9}" destId="{8C209B93-985E-419F-87F6-AF195D8DC4F7}" srcOrd="0" destOrd="0" presId="urn:microsoft.com/office/officeart/2005/8/layout/vList5"/>
    <dgm:cxn modelId="{C12D2753-EC56-4E1E-A0BA-E909773E543C}" type="presOf" srcId="{F7595C93-00C2-4595-927C-9CF0C867AFF6}" destId="{AD5C06C7-D11B-4866-BC02-8711BE2D2A1E}" srcOrd="0" destOrd="0" presId="urn:microsoft.com/office/officeart/2005/8/layout/vList5"/>
    <dgm:cxn modelId="{6A35EE64-9F0E-4FF0-A060-CAE216412B19}" type="presOf" srcId="{954E058F-42BB-49DD-A75F-BB1849C53B93}" destId="{4E0E2A28-3A9F-416B-8B39-423F40A4DDCF}" srcOrd="0" destOrd="0" presId="urn:microsoft.com/office/officeart/2005/8/layout/vList5"/>
    <dgm:cxn modelId="{68BAE779-DF4E-4A04-9C2A-39C69D4AD5C0}" srcId="{DFC317CA-5E51-4EFA-920D-9DCE573BB432}" destId="{489CE927-6C83-4AB8-B1FE-3DACBCD54F59}" srcOrd="2" destOrd="0" parTransId="{4D1B084B-113C-4862-BDDB-495461671B24}" sibTransId="{CE6B3C75-BF62-44FF-901A-C1ADD9CB9CA4}"/>
    <dgm:cxn modelId="{A6F08744-1ECD-4ED7-8DC7-4462CB0DFF18}" type="presOf" srcId="{858B8F31-7215-4042-9517-F537B3D8FDC8}" destId="{028406F7-99D1-4182-A198-A8CCB87E08CE}" srcOrd="0" destOrd="1" presId="urn:microsoft.com/office/officeart/2005/8/layout/vList5"/>
    <dgm:cxn modelId="{E58C6F61-31BB-41D5-9B46-B1104C622953}" type="presOf" srcId="{489CE927-6C83-4AB8-B1FE-3DACBCD54F59}" destId="{274D67C2-C2AA-496D-BCEB-118B295FE221}" srcOrd="0" destOrd="0" presId="urn:microsoft.com/office/officeart/2005/8/layout/vList5"/>
    <dgm:cxn modelId="{127EA882-7FCB-4B0D-9072-BD2C9F57CE67}" srcId="{954E058F-42BB-49DD-A75F-BB1849C53B93}" destId="{858B8F31-7215-4042-9517-F537B3D8FDC8}" srcOrd="1" destOrd="0" parTransId="{31942727-9DF8-43F4-ACAF-2CC1DF454B2C}" sibTransId="{0590AB91-FDB5-43C6-9AFB-985255A70984}"/>
    <dgm:cxn modelId="{C6CE9D4D-941F-472A-AED1-B4FF7FE44CCA}" type="presOf" srcId="{668967CF-49DB-446D-91FE-5114D19B3F77}" destId="{E972556C-224D-49AD-A567-C888C735C4B2}" srcOrd="0" destOrd="0" presId="urn:microsoft.com/office/officeart/2005/8/layout/vList5"/>
    <dgm:cxn modelId="{D74A178B-5BFD-4AD9-8FCB-B8C1D4C6AB67}" srcId="{9E85DD3F-C4F4-4293-A296-158CE3FF49AA}" destId="{6CDBFF67-FAE6-4368-B4A9-4BBD88824197}" srcOrd="1" destOrd="0" parTransId="{A0605DFB-CE5E-44E5-8647-E4795AF1E730}" sibTransId="{18F9D216-C590-4B8C-9E09-96B32B09748E}"/>
    <dgm:cxn modelId="{B57C5247-14A3-4B40-8569-9C4828894F36}" type="presOf" srcId="{E4CC409C-A923-449F-B016-301A1E9EB6BC}" destId="{3E825B8C-4048-4705-9470-38D521365FBD}" srcOrd="0" destOrd="0" presId="urn:microsoft.com/office/officeart/2005/8/layout/vList5"/>
    <dgm:cxn modelId="{3FF99996-3035-4382-9AE5-35C988DBBF51}" srcId="{DFC317CA-5E51-4EFA-920D-9DCE573BB432}" destId="{954E058F-42BB-49DD-A75F-BB1849C53B93}" srcOrd="4" destOrd="0" parTransId="{DF526148-715B-41AC-B9C8-45A1C54553C3}" sibTransId="{A88EB14A-C858-49DE-A147-8CDAA98074EA}"/>
    <dgm:cxn modelId="{C7DC2878-568C-49EB-AFA1-018C897267A4}" type="presOf" srcId="{AE3D0AE7-B61F-433C-9AC8-72C870A98DA6}" destId="{77AA8823-24FD-4B82-92E6-AECE5F9B9D38}" srcOrd="0" destOrd="0" presId="urn:microsoft.com/office/officeart/2005/8/layout/vList5"/>
    <dgm:cxn modelId="{BDC6A4C2-B029-4B05-BA40-7772C0714924}" type="presOf" srcId="{9E85DD3F-C4F4-4293-A296-158CE3FF49AA}" destId="{5E0A89BC-8C18-4234-82B8-EC0646F55892}" srcOrd="0" destOrd="0" presId="urn:microsoft.com/office/officeart/2005/8/layout/vList5"/>
    <dgm:cxn modelId="{7A47D818-8C5F-4193-9224-29EB0B530E32}" srcId="{489CE927-6C83-4AB8-B1FE-3DACBCD54F59}" destId="{AE3D0AE7-B61F-433C-9AC8-72C870A98DA6}" srcOrd="0" destOrd="0" parTransId="{349B0DC9-EF2A-445A-AAD6-BB90EB9A123B}" sibTransId="{B8925032-C30A-44B1-8A41-F7FDC1E192B8}"/>
    <dgm:cxn modelId="{9A94699D-11CB-4FF8-B0E1-1D54DB8FF1BB}" srcId="{954E058F-42BB-49DD-A75F-BB1849C53B93}" destId="{AB956F79-A8E3-4FBB-8DA8-C525C79B8782}" srcOrd="2" destOrd="0" parTransId="{EAB7407F-9629-40EE-A254-763F12438333}" sibTransId="{66EDE1EE-45F1-4050-92FF-CC0C2FE70FB4}"/>
    <dgm:cxn modelId="{B0C9CAA1-8419-4BF9-9450-7395810A5F3C}" srcId="{DFC317CA-5E51-4EFA-920D-9DCE573BB432}" destId="{F7595C93-00C2-4595-927C-9CF0C867AFF6}" srcOrd="3" destOrd="0" parTransId="{C1F82A4D-14FA-4DD7-88A1-371B73C12AAB}" sibTransId="{0916FA1F-A350-461F-8533-6A1A078F3EF5}"/>
    <dgm:cxn modelId="{EDB79D22-649A-49E1-9CEE-CDFA1E9FA90F}" srcId="{DFC317CA-5E51-4EFA-920D-9DCE573BB432}" destId="{668967CF-49DB-446D-91FE-5114D19B3F77}" srcOrd="0" destOrd="0" parTransId="{EAD5575F-FF82-44C9-84E6-F9E19518E752}" sibTransId="{3707AF22-8E2E-4040-82C0-638DDC58E632}"/>
    <dgm:cxn modelId="{8EB481E5-EF0C-4F13-BA16-1D7B7493C4E7}" type="presOf" srcId="{8BFC666D-6E39-452B-A89D-124166A67595}" destId="{12633364-ACA4-43E9-BCD5-3CF8D11B2499}" srcOrd="0" destOrd="0" presId="urn:microsoft.com/office/officeart/2005/8/layout/vList5"/>
    <dgm:cxn modelId="{9772EF7C-D435-460E-B627-2A1FBEE4DAA1}" type="presParOf" srcId="{E162F28E-501F-4EC6-A06C-F47769B3CD27}" destId="{9BEBF052-8F80-4A34-A3C3-A39E7AF72E31}" srcOrd="0" destOrd="0" presId="urn:microsoft.com/office/officeart/2005/8/layout/vList5"/>
    <dgm:cxn modelId="{37E8BFA2-A1C9-4CD7-AB8F-54F49F09E9ED}" type="presParOf" srcId="{9BEBF052-8F80-4A34-A3C3-A39E7AF72E31}" destId="{E972556C-224D-49AD-A567-C888C735C4B2}" srcOrd="0" destOrd="0" presId="urn:microsoft.com/office/officeart/2005/8/layout/vList5"/>
    <dgm:cxn modelId="{9FF5DDB3-7B39-4E28-B228-21CB5268A6B8}" type="presParOf" srcId="{9BEBF052-8F80-4A34-A3C3-A39E7AF72E31}" destId="{12633364-ACA4-43E9-BCD5-3CF8D11B2499}" srcOrd="1" destOrd="0" presId="urn:microsoft.com/office/officeart/2005/8/layout/vList5"/>
    <dgm:cxn modelId="{A0238BBA-6FF6-45D4-94D6-E23275722D7D}" type="presParOf" srcId="{E162F28E-501F-4EC6-A06C-F47769B3CD27}" destId="{1A2753B3-EB66-4586-9CDB-DA6703C4064C}" srcOrd="1" destOrd="0" presId="urn:microsoft.com/office/officeart/2005/8/layout/vList5"/>
    <dgm:cxn modelId="{1DC9E9D7-FC9E-46F3-AEC6-C4776B7124EB}" type="presParOf" srcId="{E162F28E-501F-4EC6-A06C-F47769B3CD27}" destId="{2DDFDF53-A6B2-4BDF-9036-947246952887}" srcOrd="2" destOrd="0" presId="urn:microsoft.com/office/officeart/2005/8/layout/vList5"/>
    <dgm:cxn modelId="{51D5B6B2-EFBF-41A2-AB67-887D62D042D4}" type="presParOf" srcId="{2DDFDF53-A6B2-4BDF-9036-947246952887}" destId="{5E0A89BC-8C18-4234-82B8-EC0646F55892}" srcOrd="0" destOrd="0" presId="urn:microsoft.com/office/officeart/2005/8/layout/vList5"/>
    <dgm:cxn modelId="{6517E739-2B6F-4AD7-BB18-92C845DF1687}" type="presParOf" srcId="{2DDFDF53-A6B2-4BDF-9036-947246952887}" destId="{8C209B93-985E-419F-87F6-AF195D8DC4F7}" srcOrd="1" destOrd="0" presId="urn:microsoft.com/office/officeart/2005/8/layout/vList5"/>
    <dgm:cxn modelId="{D198B366-2CFC-4E40-8A63-3C09F04F7EA6}" type="presParOf" srcId="{E162F28E-501F-4EC6-A06C-F47769B3CD27}" destId="{E0B67D49-4591-4EE1-9474-5323840EB83A}" srcOrd="3" destOrd="0" presId="urn:microsoft.com/office/officeart/2005/8/layout/vList5"/>
    <dgm:cxn modelId="{0D18DAC0-2C55-40E0-93EE-54E6346E104E}" type="presParOf" srcId="{E162F28E-501F-4EC6-A06C-F47769B3CD27}" destId="{D2CB5181-C201-4DE8-8624-9B8D80A43926}" srcOrd="4" destOrd="0" presId="urn:microsoft.com/office/officeart/2005/8/layout/vList5"/>
    <dgm:cxn modelId="{B0663246-4A2C-4C40-8199-B23D9DD2135E}" type="presParOf" srcId="{D2CB5181-C201-4DE8-8624-9B8D80A43926}" destId="{274D67C2-C2AA-496D-BCEB-118B295FE221}" srcOrd="0" destOrd="0" presId="urn:microsoft.com/office/officeart/2005/8/layout/vList5"/>
    <dgm:cxn modelId="{D90F797E-3A01-49CE-9BFB-1C45695D3443}" type="presParOf" srcId="{D2CB5181-C201-4DE8-8624-9B8D80A43926}" destId="{77AA8823-24FD-4B82-92E6-AECE5F9B9D38}" srcOrd="1" destOrd="0" presId="urn:microsoft.com/office/officeart/2005/8/layout/vList5"/>
    <dgm:cxn modelId="{73E3FC07-87FC-4AA9-9053-71C0B6FA38AA}" type="presParOf" srcId="{E162F28E-501F-4EC6-A06C-F47769B3CD27}" destId="{0B45C230-BB18-4249-A5FD-7BA42E889541}" srcOrd="5" destOrd="0" presId="urn:microsoft.com/office/officeart/2005/8/layout/vList5"/>
    <dgm:cxn modelId="{7176E5CD-F8A7-49ED-B2F9-C93CFA0ECA94}" type="presParOf" srcId="{E162F28E-501F-4EC6-A06C-F47769B3CD27}" destId="{CC4E227D-3C7C-472B-BABA-7237DE0A1B92}" srcOrd="6" destOrd="0" presId="urn:microsoft.com/office/officeart/2005/8/layout/vList5"/>
    <dgm:cxn modelId="{64C40096-880B-4314-B9A3-901FFB40972E}" type="presParOf" srcId="{CC4E227D-3C7C-472B-BABA-7237DE0A1B92}" destId="{AD5C06C7-D11B-4866-BC02-8711BE2D2A1E}" srcOrd="0" destOrd="0" presId="urn:microsoft.com/office/officeart/2005/8/layout/vList5"/>
    <dgm:cxn modelId="{4F52AA6A-06B7-4412-8C80-6243D82BD0BC}" type="presParOf" srcId="{CC4E227D-3C7C-472B-BABA-7237DE0A1B92}" destId="{3E825B8C-4048-4705-9470-38D521365FBD}" srcOrd="1" destOrd="0" presId="urn:microsoft.com/office/officeart/2005/8/layout/vList5"/>
    <dgm:cxn modelId="{F8229E14-9907-42D4-BB1C-6C065FA4BC3C}" type="presParOf" srcId="{E162F28E-501F-4EC6-A06C-F47769B3CD27}" destId="{887A010E-23CF-4625-9835-44EF3EDDA811}" srcOrd="7" destOrd="0" presId="urn:microsoft.com/office/officeart/2005/8/layout/vList5"/>
    <dgm:cxn modelId="{EB3E9E4E-AA4D-40FF-8E42-E29661FE73D4}" type="presParOf" srcId="{E162F28E-501F-4EC6-A06C-F47769B3CD27}" destId="{029C9C38-4358-46D2-9C52-9BE857A79814}" srcOrd="8" destOrd="0" presId="urn:microsoft.com/office/officeart/2005/8/layout/vList5"/>
    <dgm:cxn modelId="{539BD085-BF21-4ED4-910E-645E24A426B2}" type="presParOf" srcId="{029C9C38-4358-46D2-9C52-9BE857A79814}" destId="{4E0E2A28-3A9F-416B-8B39-423F40A4DDCF}" srcOrd="0" destOrd="0" presId="urn:microsoft.com/office/officeart/2005/8/layout/vList5"/>
    <dgm:cxn modelId="{B559C511-D90A-4814-B0B0-1DC59F6D6E36}" type="presParOf" srcId="{029C9C38-4358-46D2-9C52-9BE857A79814}" destId="{028406F7-99D1-4182-A198-A8CCB87E08C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33364-ACA4-43E9-BCD5-3CF8D11B2499}">
      <dsp:nvSpPr>
        <dsp:cNvPr id="0" name=""/>
        <dsp:cNvSpPr/>
      </dsp:nvSpPr>
      <dsp:spPr>
        <a:xfrm rot="5400000">
          <a:off x="4784077" y="-1939154"/>
          <a:ext cx="1300783" cy="549089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Using 3-yr issued loan data provided by Lending Tree, zip-code based income data by University of Michigan, and urban/rural data from ERS; we would like to find interaction or subset of the loan pool that would produce better ROI for investors who wishes to invest in P2P loans.</a:t>
          </a:r>
          <a:endParaRPr lang="en-US" sz="1400" kern="1200" dirty="0"/>
        </a:p>
      </dsp:txBody>
      <dsp:txXfrm rot="-5400000">
        <a:off x="2689020" y="219402"/>
        <a:ext cx="5427400" cy="1173785"/>
      </dsp:txXfrm>
    </dsp:sp>
    <dsp:sp modelId="{E972556C-224D-49AD-A567-C888C735C4B2}">
      <dsp:nvSpPr>
        <dsp:cNvPr id="0" name=""/>
        <dsp:cNvSpPr/>
      </dsp:nvSpPr>
      <dsp:spPr>
        <a:xfrm>
          <a:off x="401177" y="72"/>
          <a:ext cx="2287841" cy="1612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Specific</a:t>
          </a:r>
          <a:endParaRPr lang="en-US" sz="2800" kern="1200" dirty="0"/>
        </a:p>
      </dsp:txBody>
      <dsp:txXfrm>
        <a:off x="479890" y="78785"/>
        <a:ext cx="2130415" cy="1455019"/>
      </dsp:txXfrm>
    </dsp:sp>
    <dsp:sp modelId="{8C209B93-985E-419F-87F6-AF195D8DC4F7}">
      <dsp:nvSpPr>
        <dsp:cNvPr id="0" name=""/>
        <dsp:cNvSpPr/>
      </dsp:nvSpPr>
      <dsp:spPr>
        <a:xfrm rot="5400000">
          <a:off x="5055691" y="-603944"/>
          <a:ext cx="777246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Return on Investment (ROI) – which is the average interest rate of the good loans within the prediction.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Benchmarking against the </a:t>
          </a:r>
          <a:r>
            <a:rPr lang="en-US" sz="1400" kern="1200" dirty="0" err="1" smtClean="0"/>
            <a:t>avg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int</a:t>
          </a:r>
          <a:r>
            <a:rPr lang="en-US" sz="1400" kern="1200" dirty="0" smtClean="0"/>
            <a:t> rate from the loan population.</a:t>
          </a:r>
          <a:endParaRPr lang="en-US" sz="1400" kern="1200" dirty="0"/>
        </a:p>
      </dsp:txBody>
      <dsp:txXfrm rot="-5400000">
        <a:off x="2693495" y="1796194"/>
        <a:ext cx="5463697" cy="701362"/>
      </dsp:txXfrm>
    </dsp:sp>
    <dsp:sp modelId="{5E0A89BC-8C18-4234-82B8-EC0646F55892}">
      <dsp:nvSpPr>
        <dsp:cNvPr id="0" name=""/>
        <dsp:cNvSpPr/>
      </dsp:nvSpPr>
      <dsp:spPr>
        <a:xfrm>
          <a:off x="401177" y="1661096"/>
          <a:ext cx="2292316" cy="9715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Measurable</a:t>
          </a:r>
          <a:endParaRPr lang="en-US" sz="2800" kern="1200" dirty="0"/>
        </a:p>
      </dsp:txBody>
      <dsp:txXfrm>
        <a:off x="448605" y="1708524"/>
        <a:ext cx="2197460" cy="876701"/>
      </dsp:txXfrm>
    </dsp:sp>
    <dsp:sp modelId="{77AA8823-24FD-4B82-92E6-AECE5F9B9D38}">
      <dsp:nvSpPr>
        <dsp:cNvPr id="0" name=""/>
        <dsp:cNvSpPr/>
      </dsp:nvSpPr>
      <dsp:spPr>
        <a:xfrm rot="5400000">
          <a:off x="5055691" y="416190"/>
          <a:ext cx="777246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Data is obtained and preliminary analysis was done.</a:t>
          </a:r>
          <a:endParaRPr lang="en-US" sz="1400" kern="1200" dirty="0"/>
        </a:p>
      </dsp:txBody>
      <dsp:txXfrm rot="-5400000">
        <a:off x="2693495" y="2816328"/>
        <a:ext cx="5463697" cy="701362"/>
      </dsp:txXfrm>
    </dsp:sp>
    <dsp:sp modelId="{274D67C2-C2AA-496D-BCEB-118B295FE221}">
      <dsp:nvSpPr>
        <dsp:cNvPr id="0" name=""/>
        <dsp:cNvSpPr/>
      </dsp:nvSpPr>
      <dsp:spPr>
        <a:xfrm>
          <a:off x="401177" y="2681231"/>
          <a:ext cx="2292316" cy="9715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Attainable</a:t>
          </a:r>
          <a:endParaRPr lang="en-US" sz="2800" kern="1200" dirty="0"/>
        </a:p>
      </dsp:txBody>
      <dsp:txXfrm>
        <a:off x="448605" y="2728659"/>
        <a:ext cx="2197460" cy="876701"/>
      </dsp:txXfrm>
    </dsp:sp>
    <dsp:sp modelId="{3E825B8C-4048-4705-9470-38D521365FBD}">
      <dsp:nvSpPr>
        <dsp:cNvPr id="0" name=""/>
        <dsp:cNvSpPr/>
      </dsp:nvSpPr>
      <dsp:spPr>
        <a:xfrm rot="5400000">
          <a:off x="5055691" y="1436326"/>
          <a:ext cx="777246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Who doesn’t like to make more money from their investment??!</a:t>
          </a:r>
          <a:endParaRPr lang="en-US" sz="1400" kern="1200" dirty="0"/>
        </a:p>
      </dsp:txBody>
      <dsp:txXfrm rot="-5400000">
        <a:off x="2693495" y="3836464"/>
        <a:ext cx="5463697" cy="701362"/>
      </dsp:txXfrm>
    </dsp:sp>
    <dsp:sp modelId="{AD5C06C7-D11B-4866-BC02-8711BE2D2A1E}">
      <dsp:nvSpPr>
        <dsp:cNvPr id="0" name=""/>
        <dsp:cNvSpPr/>
      </dsp:nvSpPr>
      <dsp:spPr>
        <a:xfrm>
          <a:off x="401177" y="3701367"/>
          <a:ext cx="2292316" cy="9715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Relevant</a:t>
          </a:r>
          <a:endParaRPr lang="en-US" sz="2800" kern="1200" dirty="0"/>
        </a:p>
      </dsp:txBody>
      <dsp:txXfrm>
        <a:off x="448605" y="3748795"/>
        <a:ext cx="2197460" cy="876701"/>
      </dsp:txXfrm>
    </dsp:sp>
    <dsp:sp modelId="{028406F7-99D1-4182-A198-A8CCB87E08CE}">
      <dsp:nvSpPr>
        <dsp:cNvPr id="0" name=""/>
        <dsp:cNvSpPr/>
      </dsp:nvSpPr>
      <dsp:spPr>
        <a:xfrm rot="5400000">
          <a:off x="5055691" y="2456461"/>
          <a:ext cx="777246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Loan data is span from 2007 to 2013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Income data is surveyed and estimated from 2006-2010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Urban Influence data is from 2013</a:t>
          </a:r>
          <a:endParaRPr lang="en-US" sz="1400" kern="1200" dirty="0"/>
        </a:p>
      </dsp:txBody>
      <dsp:txXfrm rot="-5400000">
        <a:off x="2693495" y="4856599"/>
        <a:ext cx="5463697" cy="701362"/>
      </dsp:txXfrm>
    </dsp:sp>
    <dsp:sp modelId="{4E0E2A28-3A9F-416B-8B39-423F40A4DDCF}">
      <dsp:nvSpPr>
        <dsp:cNvPr id="0" name=""/>
        <dsp:cNvSpPr/>
      </dsp:nvSpPr>
      <dsp:spPr>
        <a:xfrm>
          <a:off x="401177" y="4721502"/>
          <a:ext cx="2292316" cy="9715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Time-Based</a:t>
          </a:r>
          <a:endParaRPr lang="en-US" sz="2800" kern="1200" dirty="0"/>
        </a:p>
      </dsp:txBody>
      <dsp:txXfrm>
        <a:off x="448605" y="4768930"/>
        <a:ext cx="2197460" cy="876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 Data Science</a:t>
            </a:r>
            <a:br>
              <a:rPr lang="en-US" dirty="0" smtClean="0"/>
            </a:br>
            <a:r>
              <a:rPr lang="en-US" dirty="0" smtClean="0"/>
              <a:t>Project Idea 01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3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4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6711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231200"/>
              </p:ext>
            </p:extLst>
          </p:nvPr>
        </p:nvGraphicFramePr>
        <p:xfrm>
          <a:off x="677334" y="2188869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577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6711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19074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452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695325"/>
            <a:ext cx="8306180" cy="43529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91450" y="433387"/>
            <a:ext cx="838200" cy="314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://www.psc.isr.umich.edu/img/furnit/banner-psc-link343x1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915" y="5243511"/>
            <a:ext cx="3267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upload.wikimedia.org/wikipedia/commons/thumb/f/f6/US-EconomicResearchService-Logo.svg/220px-US-EconomicResearchService-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5276849"/>
            <a:ext cx="20955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10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</a:t>
            </a:r>
            <a:endParaRPr lang="en-US" dirty="0"/>
          </a:p>
        </p:txBody>
      </p:sp>
      <p:pic>
        <p:nvPicPr>
          <p:cNvPr id="7170" name="Picture 2" descr="http://s3cf.recapguide.com/img/tv/114/10x1/Family-Guy-Season-10-Episode-1-15-5fb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065" y="1636713"/>
            <a:ext cx="685720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1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341871"/>
              </p:ext>
            </p:extLst>
          </p:nvPr>
        </p:nvGraphicFramePr>
        <p:xfrm>
          <a:off x="677863" y="556591"/>
          <a:ext cx="8596312" cy="5693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954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was done</a:t>
            </a:r>
            <a:endParaRPr lang="en-US" dirty="0"/>
          </a:p>
        </p:txBody>
      </p:sp>
      <p:pic>
        <p:nvPicPr>
          <p:cNvPr id="3076" name="Picture 4" descr="http://www.jeremymiles.co.uk/regressionbook/uploaded_images/robin-763340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863" y="2532658"/>
            <a:ext cx="4183062" cy="313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th00.deviantart.net/fs71/PRE/f/2013/071/4/f/map_rpg_maker_vx_ace_by_pakodar-d5xt5jy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185" y="2160587"/>
            <a:ext cx="308733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51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67118"/>
          </a:xfrm>
        </p:spPr>
        <p:txBody>
          <a:bodyPr/>
          <a:lstStyle/>
          <a:p>
            <a:pPr algn="ctr"/>
            <a:r>
              <a:rPr lang="en-US" dirty="0" smtClean="0"/>
              <a:t>The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043983"/>
              </p:ext>
            </p:extLst>
          </p:nvPr>
        </p:nvGraphicFramePr>
        <p:xfrm>
          <a:off x="677690" y="1712619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209151"/>
              </p:ext>
            </p:extLst>
          </p:nvPr>
        </p:nvGraphicFramePr>
        <p:xfrm>
          <a:off x="678046" y="1714386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6107916"/>
              </p:ext>
            </p:extLst>
          </p:nvPr>
        </p:nvGraphicFramePr>
        <p:xfrm>
          <a:off x="677690" y="171481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3237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What’s Next…</a:t>
            </a:r>
            <a:endParaRPr lang="en-US" dirty="0"/>
          </a:p>
        </p:txBody>
      </p:sp>
      <p:pic>
        <p:nvPicPr>
          <p:cNvPr id="1026" name="Picture 2" descr="How I built this minimalist subway-themed interac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168" y="1930400"/>
            <a:ext cx="7239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028825" y="2978150"/>
            <a:ext cx="5588000" cy="2222500"/>
            <a:chOff x="2019300" y="3378200"/>
            <a:chExt cx="5588000" cy="2222500"/>
          </a:xfrm>
        </p:grpSpPr>
        <p:sp>
          <p:nvSpPr>
            <p:cNvPr id="4" name="Oval 3"/>
            <p:cNvSpPr/>
            <p:nvPr/>
          </p:nvSpPr>
          <p:spPr>
            <a:xfrm>
              <a:off x="3784600" y="3924300"/>
              <a:ext cx="596900" cy="584200"/>
            </a:xfrm>
            <a:prstGeom prst="ellipse">
              <a:avLst/>
            </a:prstGeom>
            <a:noFill/>
            <a:ln w="34925">
              <a:solidFill>
                <a:schemeClr val="accent5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010400" y="3378200"/>
              <a:ext cx="596900" cy="584200"/>
            </a:xfrm>
            <a:prstGeom prst="ellipse">
              <a:avLst/>
            </a:prstGeom>
            <a:noFill/>
            <a:ln w="34925">
              <a:solidFill>
                <a:schemeClr val="accent5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019300" y="5016500"/>
              <a:ext cx="596900" cy="584200"/>
            </a:xfrm>
            <a:prstGeom prst="ellipse">
              <a:avLst/>
            </a:prstGeom>
            <a:noFill/>
            <a:ln w="34925">
              <a:solidFill>
                <a:schemeClr val="accent5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33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And…</a:t>
            </a:r>
            <a:endParaRPr lang="en-US" dirty="0"/>
          </a:p>
        </p:txBody>
      </p:sp>
      <p:pic>
        <p:nvPicPr>
          <p:cNvPr id="2056" name="Picture 8" descr="http://www.siwallpaperhd.com/wp-content/uploads/2015/06/honeycomb_wallpaper_hd_4_ar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328" y="1560513"/>
            <a:ext cx="6900332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523948" y="1524280"/>
            <a:ext cx="4650441" cy="4116424"/>
            <a:chOff x="1533473" y="2124355"/>
            <a:chExt cx="4650441" cy="411642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3473" y="2124356"/>
              <a:ext cx="2416493" cy="411642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7421" y="2124355"/>
              <a:ext cx="2416493" cy="41164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032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Feedback?!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200" name="Picture 8" descr="http://1.bp.blogspot.com/-3md01wxAf_U/VJGtK2GH0vI/AAAAAAAACVc/h7lrledIAB0/s1600/baja-vi%C3%B1eta-fi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794" y="1964292"/>
            <a:ext cx="3345481" cy="187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02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</TotalTime>
  <Words>162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GA Data Science Project Idea 01 Proposal</vt:lpstr>
      <vt:lpstr>PowerPoint Presentation</vt:lpstr>
      <vt:lpstr>Objective</vt:lpstr>
      <vt:lpstr>PowerPoint Presentation</vt:lpstr>
      <vt:lpstr>What was done</vt:lpstr>
      <vt:lpstr>The Results</vt:lpstr>
      <vt:lpstr>What’s Next…</vt:lpstr>
      <vt:lpstr>And…</vt:lpstr>
      <vt:lpstr>  Feedback?!</vt:lpstr>
      <vt:lpstr>Backup Slides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Lin_2</dc:creator>
  <cp:lastModifiedBy>Michael Lin_2</cp:lastModifiedBy>
  <cp:revision>22</cp:revision>
  <dcterms:created xsi:type="dcterms:W3CDTF">2016-03-21T05:37:56Z</dcterms:created>
  <dcterms:modified xsi:type="dcterms:W3CDTF">2016-04-05T18:02:34Z</dcterms:modified>
</cp:coreProperties>
</file>