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95" r:id="rId4"/>
    <p:sldId id="299" r:id="rId5"/>
    <p:sldId id="300" r:id="rId6"/>
    <p:sldId id="296" r:id="rId7"/>
    <p:sldId id="297" r:id="rId8"/>
    <p:sldId id="298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8065E0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u="sng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224743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28B3612-7596-428F-BEBA-524567D122DA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42B49A-4710-49DC-A1E8-E794875F7056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2E24F-BFCD-4C7D-A31B-7C8B19637161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" dirty="0"/>
              <a:t>Haga clic para modificar el estilo de título del patrón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AC0F8D7-0A2B-4471-A8AD-A9354B9C481D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3A395-2732-409E-9DDF-0AAD960473E8}" type="datetime1">
              <a:rPr lang="es-ES" smtClean="0"/>
              <a:t>25/03/2022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4F463-B38C-4724-8E19-974CB9EFEB80}" type="datetime1">
              <a:rPr lang="es-ES" smtClean="0"/>
              <a:t>25/03/2022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089BA-E437-45E0-A84B-86EF204AD4EF}" type="datetime1">
              <a:rPr lang="es-ES" smtClean="0"/>
              <a:t>25/03/2022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7C9E-3979-4C02-B5BE-C4A5BB72B56E}" type="datetime1">
              <a:rPr lang="es-ES" smtClean="0"/>
              <a:t>25/03/2022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6FD8054-BDAA-4DA8-ADFE-61AA54D08F24}" type="datetime1">
              <a:rPr lang="es-ES" smtClean="0"/>
              <a:t>25/03/2022</a:t>
            </a:fld>
            <a:endParaRPr lang="en-US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195F95-D03D-4816-B391-30BA8BD2E8F1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primer plano de un logotipo&#10;&#10;Descripción generada automá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s-CO" sz="4400" dirty="0">
                <a:solidFill>
                  <a:schemeClr val="tx1"/>
                </a:solidFill>
              </a:rPr>
              <a:t>PATRONES DE DISEÑO</a:t>
            </a:r>
            <a:endParaRPr lang="es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Michael Vargas</a:t>
            </a:r>
          </a:p>
          <a:p>
            <a:pPr rtl="0">
              <a:spcAft>
                <a:spcPts val="600"/>
              </a:spcAft>
            </a:pPr>
            <a:r>
              <a:rPr lang="es" dirty="0">
                <a:solidFill>
                  <a:schemeClr val="tx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D403-12E3-46C1-8B1D-1A828B2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5D0BF-CA88-49EC-8523-27E3E2C0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b="1" dirty="0"/>
              <a:t>Patrones</a:t>
            </a:r>
          </a:p>
          <a:p>
            <a:pPr lvl="1"/>
            <a:r>
              <a:rPr lang="es-CO" sz="1600" dirty="0" err="1"/>
              <a:t>Layers</a:t>
            </a:r>
            <a:endParaRPr lang="es-CO" sz="1600" dirty="0"/>
          </a:p>
          <a:p>
            <a:pPr lvl="1"/>
            <a:r>
              <a:rPr lang="es-CO" sz="1600" dirty="0" err="1"/>
              <a:t>Repository</a:t>
            </a:r>
            <a:endParaRPr lang="es-CO" sz="1600" dirty="0"/>
          </a:p>
          <a:p>
            <a:pPr lvl="1"/>
            <a:r>
              <a:rPr lang="es-CO" sz="1600" dirty="0" err="1"/>
              <a:t>Unit</a:t>
            </a:r>
            <a:r>
              <a:rPr lang="es-CO" sz="1600" dirty="0"/>
              <a:t> </a:t>
            </a:r>
            <a:r>
              <a:rPr lang="es-CO" sz="1600" dirty="0" err="1"/>
              <a:t>of</a:t>
            </a:r>
            <a:r>
              <a:rPr lang="es-CO" sz="1600" dirty="0"/>
              <a:t> </a:t>
            </a:r>
            <a:r>
              <a:rPr lang="es-CO" sz="1600" dirty="0" err="1"/>
              <a:t>work</a:t>
            </a:r>
            <a:endParaRPr lang="es-CO" sz="1600" dirty="0"/>
          </a:p>
          <a:p>
            <a:pPr lvl="1"/>
            <a:r>
              <a:rPr lang="es-CO" sz="1600" dirty="0" err="1"/>
              <a:t>Repository</a:t>
            </a:r>
            <a:r>
              <a:rPr lang="es-CO" sz="1600" dirty="0"/>
              <a:t> + </a:t>
            </a:r>
            <a:r>
              <a:rPr lang="es-CO" sz="1600" dirty="0" err="1"/>
              <a:t>Unit</a:t>
            </a:r>
            <a:r>
              <a:rPr lang="es-CO" sz="1600" dirty="0"/>
              <a:t> </a:t>
            </a:r>
            <a:r>
              <a:rPr lang="es-CO" sz="1600" dirty="0" err="1"/>
              <a:t>of</a:t>
            </a:r>
            <a:r>
              <a:rPr lang="es-CO" sz="1600" dirty="0"/>
              <a:t> </a:t>
            </a:r>
            <a:r>
              <a:rPr lang="es-CO" sz="1600" dirty="0" err="1"/>
              <a:t>work</a:t>
            </a:r>
            <a:endParaRPr lang="es-CO" sz="1600" dirty="0"/>
          </a:p>
          <a:p>
            <a:pPr lvl="1"/>
            <a:r>
              <a:rPr lang="es-CO" sz="1600" dirty="0"/>
              <a:t>DDD</a:t>
            </a:r>
          </a:p>
          <a:p>
            <a:pPr lvl="1"/>
            <a:r>
              <a:rPr lang="es-CO" sz="1600" dirty="0"/>
              <a:t>CQRS</a:t>
            </a:r>
          </a:p>
          <a:p>
            <a:pPr lvl="1"/>
            <a:endParaRPr lang="es-CO" sz="16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142C1-0D34-4A53-AC2A-D2244348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ED4AE37-FB16-4BBC-AA0C-819027F9516A}"/>
              </a:ext>
            </a:extLst>
          </p:cNvPr>
          <p:cNvSpPr txBox="1">
            <a:spLocks/>
          </p:cNvSpPr>
          <p:nvPr/>
        </p:nvSpPr>
        <p:spPr>
          <a:xfrm>
            <a:off x="386094" y="6506694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es-e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9B108-2D40-459A-B158-867ABD4B1348}" type="datetime1">
              <a:rPr lang="es-ES" smtClean="0"/>
              <a:pPr/>
              <a:t>25/03/2022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Layers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34818" name="Picture 2" descr="Alt Text">
            <a:extLst>
              <a:ext uri="{FF2B5EF4-FFF2-40B4-BE49-F238E27FC236}">
                <a16:creationId xmlns:a16="http://schemas.microsoft.com/office/drawing/2014/main" id="{DD32DA65-9B72-41CE-BCC5-7945BE01C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718879"/>
            <a:ext cx="5548636" cy="41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4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A menudo se usa en dos enfoques:</a:t>
            </a:r>
          </a:p>
          <a:p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Repositorio genérico con el intento de olvidar el ORM (</a:t>
            </a:r>
            <a:r>
              <a:rPr lang="es-ES" sz="1600" dirty="0" err="1"/>
              <a:t>Object</a:t>
            </a:r>
            <a:r>
              <a:rPr lang="es-ES" sz="1600" dirty="0"/>
              <a:t> </a:t>
            </a:r>
            <a:r>
              <a:rPr lang="es-ES" sz="1600" dirty="0" err="1"/>
              <a:t>Relational</a:t>
            </a:r>
            <a:r>
              <a:rPr lang="es-ES" sz="1600" dirty="0"/>
              <a:t> </a:t>
            </a:r>
            <a:r>
              <a:rPr lang="es-ES" sz="1600" dirty="0" err="1"/>
              <a:t>Mapping</a:t>
            </a:r>
            <a:r>
              <a:rPr lang="es-ES" sz="1600" dirty="0"/>
              <a:t>)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Repositorio como un conjunto de consultas a una tabla de la base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Repository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8070078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https://codingsight.com/entity-framework-antipattern-repository/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E869B3-9C8D-4FF0-A374-2CD02ED7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61" y="841626"/>
            <a:ext cx="5080947" cy="16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6EBCE0C-E0DB-45D7-AF2A-7B608E52B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75" y="2592364"/>
            <a:ext cx="3906574" cy="19882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75DB5F-0EAF-4319-BD38-1D858326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929" y="4653054"/>
            <a:ext cx="4800149" cy="155035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D6529B3A-AEFF-4B89-AE48-B0B1A1A92B52}"/>
              </a:ext>
            </a:extLst>
          </p:cNvPr>
          <p:cNvSpPr/>
          <p:nvPr/>
        </p:nvSpPr>
        <p:spPr>
          <a:xfrm>
            <a:off x="8354860" y="3201301"/>
            <a:ext cx="338202" cy="3851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1</a:t>
            </a:r>
            <a:endParaRPr lang="es-CO" b="1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E1C2A58-FBF5-480A-93B1-61595E0E22A3}"/>
              </a:ext>
            </a:extLst>
          </p:cNvPr>
          <p:cNvSpPr/>
          <p:nvPr/>
        </p:nvSpPr>
        <p:spPr>
          <a:xfrm>
            <a:off x="-12114" y="3386683"/>
            <a:ext cx="338202" cy="3851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1</a:t>
            </a:r>
            <a:endParaRPr lang="es-CO" b="1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82B065C-0888-4BC3-80BB-1E5A576E5456}"/>
              </a:ext>
            </a:extLst>
          </p:cNvPr>
          <p:cNvSpPr/>
          <p:nvPr/>
        </p:nvSpPr>
        <p:spPr>
          <a:xfrm>
            <a:off x="8354860" y="4653054"/>
            <a:ext cx="338202" cy="3851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  <a:endParaRPr lang="es-CO" b="1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4E3DFF5-9AD1-4B38-AD0F-03FD43518142}"/>
              </a:ext>
            </a:extLst>
          </p:cNvPr>
          <p:cNvSpPr/>
          <p:nvPr/>
        </p:nvSpPr>
        <p:spPr>
          <a:xfrm>
            <a:off x="3022817" y="5270634"/>
            <a:ext cx="338202" cy="3851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2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271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r>
              <a:rPr lang="es-ES" sz="1600" dirty="0"/>
              <a:t>Centraliza las operaciones de trabajo en un único componente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486423" y="591053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Unit</a:t>
            </a:r>
            <a:r>
              <a:rPr lang="es-ES" sz="2000" b="1" i="1" dirty="0">
                <a:solidFill>
                  <a:srgbClr val="7030A0"/>
                </a:solidFill>
              </a:rPr>
              <a:t> </a:t>
            </a:r>
            <a:r>
              <a:rPr lang="es-ES" sz="2000" b="1" i="1" dirty="0" err="1">
                <a:solidFill>
                  <a:srgbClr val="7030A0"/>
                </a:solidFill>
              </a:rPr>
              <a:t>of</a:t>
            </a:r>
            <a:r>
              <a:rPr lang="es-ES" sz="2000" b="1" i="1" dirty="0">
                <a:solidFill>
                  <a:srgbClr val="7030A0"/>
                </a:solidFill>
              </a:rPr>
              <a:t> </a:t>
            </a:r>
            <a:r>
              <a:rPr lang="es-ES" sz="2000" b="1" i="1" dirty="0" err="1">
                <a:solidFill>
                  <a:srgbClr val="7030A0"/>
                </a:solidFill>
              </a:rPr>
              <a:t>work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7731876" y="6589346"/>
            <a:ext cx="50826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700" dirty="0"/>
              <a:t>https://www.oreilly.com/library/view/software-architecture-patterns/9781491971437/ch01.html</a:t>
            </a:r>
          </a:p>
        </p:txBody>
      </p:sp>
      <p:pic>
        <p:nvPicPr>
          <p:cNvPr id="2050" name="Picture 2" descr="Repository Design Pattern Without Unit of Work in C#">
            <a:extLst>
              <a:ext uri="{FF2B5EF4-FFF2-40B4-BE49-F238E27FC236}">
                <a16:creationId xmlns:a16="http://schemas.microsoft.com/office/drawing/2014/main" id="{BE288420-C3EB-40B0-9768-2FEC2755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6" y="1421362"/>
            <a:ext cx="3740910" cy="189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t of Work in C# Repository Pattern">
            <a:extLst>
              <a:ext uri="{FF2B5EF4-FFF2-40B4-BE49-F238E27FC236}">
                <a16:creationId xmlns:a16="http://schemas.microsoft.com/office/drawing/2014/main" id="{93AAAAFF-AEA8-4B8A-844C-83C59613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72" y="3865204"/>
            <a:ext cx="5640301" cy="20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6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09F58C8E-3EED-4944-9BB7-CBB3CD519C11}"/>
              </a:ext>
            </a:extLst>
          </p:cNvPr>
          <p:cNvSpPr txBox="1">
            <a:spLocks/>
          </p:cNvSpPr>
          <p:nvPr/>
        </p:nvSpPr>
        <p:spPr>
          <a:xfrm>
            <a:off x="386094" y="392260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err="1">
                <a:solidFill>
                  <a:srgbClr val="7030A0"/>
                </a:solidFill>
              </a:rPr>
              <a:t>Repository</a:t>
            </a:r>
            <a:r>
              <a:rPr lang="es-ES" sz="2000" b="1" i="1" dirty="0">
                <a:solidFill>
                  <a:srgbClr val="7030A0"/>
                </a:solidFill>
              </a:rPr>
              <a:t> + </a:t>
            </a:r>
            <a:r>
              <a:rPr lang="es-ES" sz="2000" b="1" i="1" dirty="0" err="1">
                <a:solidFill>
                  <a:srgbClr val="7030A0"/>
                </a:solidFill>
              </a:rPr>
              <a:t>Unit</a:t>
            </a:r>
            <a:r>
              <a:rPr lang="es-ES" sz="2000" b="1" i="1" dirty="0">
                <a:solidFill>
                  <a:srgbClr val="7030A0"/>
                </a:solidFill>
              </a:rPr>
              <a:t> </a:t>
            </a:r>
            <a:r>
              <a:rPr lang="es-ES" sz="2000" b="1" i="1" dirty="0" err="1">
                <a:solidFill>
                  <a:srgbClr val="7030A0"/>
                </a:solidFill>
              </a:rPr>
              <a:t>Of</a:t>
            </a:r>
            <a:r>
              <a:rPr lang="es-ES" sz="2000" b="1" i="1" dirty="0">
                <a:solidFill>
                  <a:srgbClr val="7030A0"/>
                </a:solidFill>
              </a:rPr>
              <a:t> </a:t>
            </a:r>
            <a:r>
              <a:rPr lang="es-ES" sz="2000" b="1" i="1" dirty="0" err="1">
                <a:solidFill>
                  <a:srgbClr val="7030A0"/>
                </a:solidFill>
              </a:rPr>
              <a:t>Work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pic>
        <p:nvPicPr>
          <p:cNvPr id="33794" name="Picture 2" descr="Repository_pattern_diagram">
            <a:extLst>
              <a:ext uri="{FF2B5EF4-FFF2-40B4-BE49-F238E27FC236}">
                <a16:creationId xmlns:a16="http://schemas.microsoft.com/office/drawing/2014/main" id="{0440F217-13A5-41F2-82CD-B2717E84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59" y="1092201"/>
            <a:ext cx="5344069" cy="51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C3337B3-F9D5-463F-ABC2-E992B05E4BFD}"/>
              </a:ext>
            </a:extLst>
          </p:cNvPr>
          <p:cNvSpPr txBox="1"/>
          <p:nvPr/>
        </p:nvSpPr>
        <p:spPr>
          <a:xfrm>
            <a:off x="6565900" y="650669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" dirty="0"/>
              <a:t>https://docs.microsoft.com/en-us/dotnet/architecture/microservices/microservice-ddd-cqrs-patterns/infrastructure-persistence-layer-design#:~:text=of%20Work%20patterns.-,The%20Repository%20pattern,from%20the%20domain%20model%20layer.</a:t>
            </a:r>
          </a:p>
        </p:txBody>
      </p:sp>
    </p:spTree>
    <p:extLst>
      <p:ext uri="{BB962C8B-B14F-4D97-AF65-F5344CB8AC3E}">
        <p14:creationId xmlns:p14="http://schemas.microsoft.com/office/powerpoint/2010/main" val="1433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291412"/>
            <a:ext cx="3161963" cy="3606800"/>
          </a:xfrm>
        </p:spPr>
        <p:txBody>
          <a:bodyPr>
            <a:normAutofit/>
          </a:bodyPr>
          <a:lstStyle/>
          <a:p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pic>
        <p:nvPicPr>
          <p:cNvPr id="36868" name="Picture 4" descr="Diagram showing dependencies that exist between DDD service layers.">
            <a:extLst>
              <a:ext uri="{FF2B5EF4-FFF2-40B4-BE49-F238E27FC236}">
                <a16:creationId xmlns:a16="http://schemas.microsoft.com/office/drawing/2014/main" id="{F5A6C73D-BDA2-41E9-9D99-D1024609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75704"/>
            <a:ext cx="6488354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061BC-D249-4D6B-9DFA-4AAA9669C669}"/>
              </a:ext>
            </a:extLst>
          </p:cNvPr>
          <p:cNvSpPr txBox="1"/>
          <p:nvPr/>
        </p:nvSpPr>
        <p:spPr>
          <a:xfrm>
            <a:off x="6096000" y="64962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dirty="0"/>
              <a:t>https://docs.microsoft.com/en-us/dotnet/architecture/microservices/microservice-ddd-cqrs-patterns/ddd-oriented-microservice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2C82CB-F945-459F-B270-EFE273CCEEC6}"/>
              </a:ext>
            </a:extLst>
          </p:cNvPr>
          <p:cNvSpPr txBox="1"/>
          <p:nvPr/>
        </p:nvSpPr>
        <p:spPr>
          <a:xfrm>
            <a:off x="1960955" y="907534"/>
            <a:ext cx="508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Domain Driven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Desing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264A289-73C9-4AC5-920C-51F98F985881}"/>
              </a:ext>
            </a:extLst>
          </p:cNvPr>
          <p:cNvSpPr txBox="1">
            <a:spLocks/>
          </p:cNvSpPr>
          <p:nvPr/>
        </p:nvSpPr>
        <p:spPr>
          <a:xfrm>
            <a:off x="571837" y="493086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DDD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6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A692-CD48-4C75-88CA-8FCC731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434C2-D967-4F4D-BB46-E21EA8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6094" y="3795220"/>
            <a:ext cx="1168400" cy="350188"/>
          </a:xfrm>
        </p:spPr>
        <p:txBody>
          <a:bodyPr>
            <a:normAutofit/>
          </a:bodyPr>
          <a:lstStyle/>
          <a:p>
            <a:r>
              <a:rPr lang="es-ES" sz="1600" dirty="0"/>
              <a:t>Solución: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520AFC-F814-48FF-AE40-5A10B07C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766" y1="51983" x2="25627" y2="49269"/>
                        <a14:foregroundMark x1="25627" y1="52401" x2="22981" y2="50731"/>
                        <a14:foregroundMark x1="25209" y1="48434" x2="24095" y2="51148"/>
                        <a14:foregroundMark x1="24652" y1="50313" x2="24513" y2="51148"/>
                        <a14:foregroundMark x1="24513" y1="51983" x2="23538" y2="51775"/>
                        <a14:foregroundMark x1="24513" y1="51566" x2="24791" y2="49478"/>
                        <a14:foregroundMark x1="24652" y1="50104" x2="23955" y2="53027"/>
                        <a14:foregroundMark x1="23398" y1="52818" x2="25627" y2="51775"/>
                        <a14:foregroundMark x1="23816" y1="51983" x2="23538" y2="49061"/>
                        <a14:foregroundMark x1="24513" y1="53027" x2="27019" y2="49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88" y="392260"/>
            <a:ext cx="1227549" cy="818936"/>
          </a:xfrm>
          <a:prstGeom prst="rect">
            <a:avLst/>
          </a:prstGeom>
        </p:spPr>
      </p:pic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AB5D3F3A-1F04-4050-9E10-5A0E5FD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6094" y="6506694"/>
            <a:ext cx="2893045" cy="365760"/>
          </a:xfrm>
        </p:spPr>
        <p:txBody>
          <a:bodyPr/>
          <a:lstStyle/>
          <a:p>
            <a:pPr rtl="0"/>
            <a:fld id="{5259B108-2D40-459A-B158-867ABD4B1348}" type="datetime1">
              <a:rPr lang="es-ES" smtClean="0"/>
              <a:t>25/03/2022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B7D69E-156A-4178-B4FC-4AB9338C9AE0}"/>
              </a:ext>
            </a:extLst>
          </p:cNvPr>
          <p:cNvSpPr txBox="1"/>
          <p:nvPr/>
        </p:nvSpPr>
        <p:spPr>
          <a:xfrm>
            <a:off x="7124700" y="6585742"/>
            <a:ext cx="48050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900" dirty="0"/>
              <a:t>https://docs.microsoft.com/en-us/dotnet/core/extensions/dependency-injection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A75F55F-145C-4474-9840-325A52AE92CF}"/>
              </a:ext>
            </a:extLst>
          </p:cNvPr>
          <p:cNvSpPr txBox="1">
            <a:spLocks/>
          </p:cNvSpPr>
          <p:nvPr/>
        </p:nvSpPr>
        <p:spPr>
          <a:xfrm>
            <a:off x="571837" y="493086"/>
            <a:ext cx="4318000" cy="50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>
                <a:solidFill>
                  <a:srgbClr val="7030A0"/>
                </a:solidFill>
              </a:rPr>
              <a:t>CQRS</a:t>
            </a:r>
            <a:endParaRPr lang="es-CO" sz="2000" b="1" i="1" dirty="0">
              <a:solidFill>
                <a:srgbClr val="7030A0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714F8EA-7061-42E3-9B29-276BC53727A8}"/>
              </a:ext>
            </a:extLst>
          </p:cNvPr>
          <p:cNvSpPr txBox="1">
            <a:spLocks/>
          </p:cNvSpPr>
          <p:nvPr/>
        </p:nvSpPr>
        <p:spPr>
          <a:xfrm>
            <a:off x="723900" y="1625600"/>
            <a:ext cx="3161963" cy="36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23E53E-4033-482E-B156-A2D9641ED23D}"/>
              </a:ext>
            </a:extLst>
          </p:cNvPr>
          <p:cNvSpPr txBox="1"/>
          <p:nvPr/>
        </p:nvSpPr>
        <p:spPr>
          <a:xfrm>
            <a:off x="1960955" y="907534"/>
            <a:ext cx="508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Command and Query Responsibility Segregation</a:t>
            </a:r>
            <a:endParaRPr lang="es-CO" dirty="0"/>
          </a:p>
        </p:txBody>
      </p:sp>
      <p:pic>
        <p:nvPicPr>
          <p:cNvPr id="35842" name="Picture 2" descr="A traditional CRUD architecture">
            <a:extLst>
              <a:ext uri="{FF2B5EF4-FFF2-40B4-BE49-F238E27FC236}">
                <a16:creationId xmlns:a16="http://schemas.microsoft.com/office/drawing/2014/main" id="{3D8E88E6-F604-430D-8B50-8BEC858E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7" y="1691314"/>
            <a:ext cx="3146933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A basic CQRS architecture">
            <a:extLst>
              <a:ext uri="{FF2B5EF4-FFF2-40B4-BE49-F238E27FC236}">
                <a16:creationId xmlns:a16="http://schemas.microsoft.com/office/drawing/2014/main" id="{751EB7C4-1198-4B05-A9AF-644AC723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57" y="4533619"/>
            <a:ext cx="3305529" cy="17721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E98445DD-84C2-43AE-88E9-0B490ABA7B84}"/>
              </a:ext>
            </a:extLst>
          </p:cNvPr>
          <p:cNvSpPr txBox="1">
            <a:spLocks/>
          </p:cNvSpPr>
          <p:nvPr/>
        </p:nvSpPr>
        <p:spPr>
          <a:xfrm>
            <a:off x="571837" y="1325094"/>
            <a:ext cx="1168400" cy="350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Problema:</a:t>
            </a:r>
          </a:p>
        </p:txBody>
      </p:sp>
      <p:pic>
        <p:nvPicPr>
          <p:cNvPr id="35846" name="Picture 6" descr="A CQRS architecture with separate read and write stores">
            <a:extLst>
              <a:ext uri="{FF2B5EF4-FFF2-40B4-BE49-F238E27FC236}">
                <a16:creationId xmlns:a16="http://schemas.microsoft.com/office/drawing/2014/main" id="{28A2CFD9-5FBD-4B96-9319-D08B6274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29" y="4582581"/>
            <a:ext cx="4395501" cy="154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9_TF78438558" id="{92C0FBC3-D428-4652-A90F-45466FC76BF8}" vid="{82B1A46E-4D6B-4AF3-BD71-B87BEE2914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{850C6078-3FA7-4782-90A0-0D56A1B126F5}tf78438558_win32</Template>
  <TotalTime>764</TotalTime>
  <Words>233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Garamond</vt:lpstr>
      <vt:lpstr>Segoe UI</vt:lpstr>
      <vt:lpstr>SavonVTI</vt:lpstr>
      <vt:lpstr>PATRONES DE DISEÑO</vt:lpstr>
      <vt:lpstr>Agenda</vt:lpstr>
      <vt:lpstr>Patrones</vt:lpstr>
      <vt:lpstr>Patrones</vt:lpstr>
      <vt:lpstr>Patrones</vt:lpstr>
      <vt:lpstr>Patrones</vt:lpstr>
      <vt:lpstr>Patrones</vt:lpstr>
      <vt:lpstr>Patrones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Vargas Buitrago, Michael Andres</dc:creator>
  <cp:lastModifiedBy>Vargas Buitrago, Michael Andres</cp:lastModifiedBy>
  <cp:revision>25</cp:revision>
  <dcterms:created xsi:type="dcterms:W3CDTF">2022-03-04T23:44:37Z</dcterms:created>
  <dcterms:modified xsi:type="dcterms:W3CDTF">2022-03-26T03:19:46Z</dcterms:modified>
</cp:coreProperties>
</file>