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4" r:id="rId3"/>
    <p:sldId id="295" r:id="rId4"/>
    <p:sldId id="307" r:id="rId5"/>
    <p:sldId id="296" r:id="rId6"/>
    <p:sldId id="297" r:id="rId7"/>
    <p:sldId id="298" r:id="rId8"/>
    <p:sldId id="299" r:id="rId9"/>
    <p:sldId id="300" r:id="rId10"/>
    <p:sldId id="303" r:id="rId11"/>
    <p:sldId id="304" r:id="rId12"/>
    <p:sldId id="305" r:id="rId13"/>
    <p:sldId id="306" r:id="rId14"/>
    <p:sldId id="301" r:id="rId15"/>
    <p:sldId id="308" r:id="rId16"/>
    <p:sldId id="30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8065E0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25/03/2022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25/03/2022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25/03/2022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25/03/2022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s-es/visualstudio/test/unit-test-basics?view=vs-2022#:~:text=La%20secci%C3%B3n%20Arrange%20de%20un,comporta%20de%20la%20forma%20prevista.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-CO" sz="4400" dirty="0">
                <a:solidFill>
                  <a:schemeClr val="tx1"/>
                </a:solidFill>
              </a:rPr>
              <a:t>Pruebas y Despliegues</a:t>
            </a:r>
            <a:endParaRPr lang="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Michael Vargas</a:t>
            </a:r>
          </a:p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908135"/>
          </a:xfrm>
        </p:spPr>
        <p:txBody>
          <a:bodyPr/>
          <a:lstStyle/>
          <a:p>
            <a:r>
              <a:rPr lang="es-ES" b="1" dirty="0"/>
              <a:t>Pruebas de carga y rendimiento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515526"/>
            <a:ext cx="3161963" cy="3821932"/>
          </a:xfrm>
        </p:spPr>
        <p:txBody>
          <a:bodyPr>
            <a:normAutofit lnSpcReduction="10000"/>
          </a:bodyPr>
          <a:lstStyle/>
          <a:p>
            <a:r>
              <a:rPr lang="es-ES" sz="1600" b="1" dirty="0" err="1"/>
              <a:t>JMeter</a:t>
            </a:r>
            <a:r>
              <a:rPr lang="es-ES" sz="1600" dirty="0"/>
              <a:t> es una herramienta que se utiliza para realizar pruebas de carga de aplicaciones web para conocer la cantidad de usuarios simultáneos que pueden manejar en tiempo real.</a:t>
            </a:r>
          </a:p>
          <a:p>
            <a:r>
              <a:rPr lang="es-ES" sz="1600" i="1" dirty="0"/>
              <a:t>Tipos de pruebas:</a:t>
            </a:r>
          </a:p>
          <a:p>
            <a:pPr marL="285750" indent="-285750">
              <a:buFontTx/>
              <a:buChar char="-"/>
            </a:pPr>
            <a:r>
              <a:rPr lang="es-ES" sz="1600" b="1" i="1" dirty="0"/>
              <a:t>Carga</a:t>
            </a:r>
          </a:p>
          <a:p>
            <a:pPr marL="285750" indent="-285750">
              <a:buFontTx/>
              <a:buChar char="-"/>
            </a:pPr>
            <a:r>
              <a:rPr lang="es-ES" sz="1600" b="1" i="1" dirty="0"/>
              <a:t>Estrés</a:t>
            </a:r>
          </a:p>
          <a:p>
            <a:pPr marL="285750" indent="-285750">
              <a:buFontTx/>
              <a:buChar char="-"/>
            </a:pPr>
            <a:r>
              <a:rPr lang="es-ES" sz="1600" b="1" i="1" dirty="0"/>
              <a:t>Estabilidad</a:t>
            </a:r>
          </a:p>
          <a:p>
            <a:pPr marL="285750" indent="-285750">
              <a:buFontTx/>
              <a:buChar char="-"/>
            </a:pPr>
            <a:r>
              <a:rPr lang="es-ES" sz="1600" b="1" i="1" dirty="0"/>
              <a:t>Pico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JMeter</a:t>
            </a:r>
            <a:r>
              <a:rPr lang="es-ES" sz="2000" b="1" i="1" dirty="0">
                <a:solidFill>
                  <a:srgbClr val="7030A0"/>
                </a:solidFill>
              </a:rPr>
              <a:t> 1/4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099516-EC6A-4A07-9D03-BCAA592B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051" y="460990"/>
            <a:ext cx="1394225" cy="6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1D7F41-7D43-4CAC-8519-F669C583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4" y="1509253"/>
            <a:ext cx="3419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1734BF1-DC59-4849-8EBA-0B97FC96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98" y="1464904"/>
            <a:ext cx="34194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203D775-A579-49FB-A34B-9BB95B87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4" y="3717280"/>
            <a:ext cx="33813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11341B-DF3F-4A3F-B296-0E00A4431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98" y="3803717"/>
            <a:ext cx="3417204" cy="246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908135"/>
          </a:xfrm>
        </p:spPr>
        <p:txBody>
          <a:bodyPr/>
          <a:lstStyle/>
          <a:p>
            <a:r>
              <a:rPr lang="es-ES" b="1" dirty="0"/>
              <a:t>Pruebas de carga y rendimiento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30658"/>
            <a:ext cx="3161963" cy="3167554"/>
          </a:xfrm>
        </p:spPr>
        <p:txBody>
          <a:bodyPr>
            <a:normAutofit/>
          </a:bodyPr>
          <a:lstStyle/>
          <a:p>
            <a:r>
              <a:rPr lang="es-ES" sz="1600" b="1" dirty="0" err="1"/>
              <a:t>JMeter</a:t>
            </a:r>
            <a:r>
              <a:rPr lang="es-ES" sz="1600" dirty="0"/>
              <a:t> es una herramienta que se utiliza para realizar pruebas de carga de aplicaciones web para conocer la cantidad de usuarios simultáneos que pueden manejar en tiempo real.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JMeter</a:t>
            </a:r>
            <a:r>
              <a:rPr lang="es-ES" sz="2000" b="1" i="1" dirty="0">
                <a:solidFill>
                  <a:srgbClr val="7030A0"/>
                </a:solidFill>
              </a:rPr>
              <a:t> 2/4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3EF916-1E8F-47D1-95A6-53C43A8D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38" y="182880"/>
            <a:ext cx="5099529" cy="392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C0F85C-DFBE-48AB-80E0-D463E7BB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3" y="4314435"/>
            <a:ext cx="41433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3684240-15CE-43DF-9D6A-B0DA4C6E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051" y="460990"/>
            <a:ext cx="1394225" cy="6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0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908135"/>
          </a:xfrm>
        </p:spPr>
        <p:txBody>
          <a:bodyPr/>
          <a:lstStyle/>
          <a:p>
            <a:r>
              <a:rPr lang="es-ES" b="1" dirty="0"/>
              <a:t>Pruebas de carga y rendimiento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30658"/>
            <a:ext cx="3161963" cy="3167554"/>
          </a:xfrm>
        </p:spPr>
        <p:txBody>
          <a:bodyPr>
            <a:normAutofit/>
          </a:bodyPr>
          <a:lstStyle/>
          <a:p>
            <a:r>
              <a:rPr lang="es-ES" sz="1600" dirty="0"/>
              <a:t>Los resultados pueden observarse en los '</a:t>
            </a:r>
            <a:r>
              <a:rPr lang="es-ES" sz="1600" dirty="0" err="1"/>
              <a:t>Listeners</a:t>
            </a:r>
            <a:r>
              <a:rPr lang="es-ES" sz="1600" dirty="0"/>
              <a:t>’ añadidos.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JMeter</a:t>
            </a:r>
            <a:r>
              <a:rPr lang="es-ES" sz="2000" b="1" i="1" dirty="0">
                <a:solidFill>
                  <a:srgbClr val="7030A0"/>
                </a:solidFill>
              </a:rPr>
              <a:t> 3/4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3684240-15CE-43DF-9D6A-B0DA4C6E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051" y="460990"/>
            <a:ext cx="1394225" cy="6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619F5D8-A603-4891-A846-4C76756A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82" y="392260"/>
            <a:ext cx="2925706" cy="289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A75ABB5-E3A8-4051-9AAB-688F7143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3" y="3640463"/>
            <a:ext cx="7464690" cy="21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908135"/>
          </a:xfrm>
        </p:spPr>
        <p:txBody>
          <a:bodyPr/>
          <a:lstStyle/>
          <a:p>
            <a:r>
              <a:rPr lang="es-ES" b="1" dirty="0"/>
              <a:t>Pruebas de carga y rendimiento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30658"/>
            <a:ext cx="3161963" cy="3167554"/>
          </a:xfrm>
        </p:spPr>
        <p:txBody>
          <a:bodyPr>
            <a:normAutofit/>
          </a:bodyPr>
          <a:lstStyle/>
          <a:p>
            <a:r>
              <a:rPr lang="es-ES" sz="1600" dirty="0"/>
              <a:t>Los resultados pueden observarse en los '</a:t>
            </a:r>
            <a:r>
              <a:rPr lang="es-ES" sz="1600" dirty="0" err="1"/>
              <a:t>Listeners</a:t>
            </a:r>
            <a:r>
              <a:rPr lang="es-ES" sz="1600" dirty="0"/>
              <a:t>’ añadidos.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Jmeter</a:t>
            </a:r>
            <a:r>
              <a:rPr lang="es-ES" sz="2000" b="1" i="1" dirty="0">
                <a:solidFill>
                  <a:srgbClr val="7030A0"/>
                </a:solidFill>
              </a:rPr>
              <a:t> 4/4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3684240-15CE-43DF-9D6A-B0DA4C6E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051" y="460990"/>
            <a:ext cx="1394225" cy="6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0434ED0-3DCC-4CDC-B15A-107611D8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1158103"/>
            <a:ext cx="7350711" cy="498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2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432133"/>
          </a:xfrm>
        </p:spPr>
        <p:txBody>
          <a:bodyPr/>
          <a:lstStyle/>
          <a:p>
            <a:r>
              <a:rPr lang="es-ES" b="1" dirty="0"/>
              <a:t>Despliegue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Un ensamblado es una </a:t>
            </a:r>
            <a:r>
              <a:rPr lang="es-ES" sz="1600" b="1" i="1" dirty="0"/>
              <a:t>agrupación lógica de uno o más módulos o ficheros </a:t>
            </a:r>
            <a:r>
              <a:rPr lang="es-ES" sz="1600" dirty="0"/>
              <a:t>de recursos (ficheros .GIF, .HTML, etc.) que se </a:t>
            </a:r>
            <a:r>
              <a:rPr lang="es-ES" sz="1600" b="1" i="1" dirty="0"/>
              <a:t>engloban bajo un nombre común</a:t>
            </a:r>
            <a:r>
              <a:rPr lang="es-ES" sz="1600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Ensamblados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6626268" y="6589346"/>
            <a:ext cx="61883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https://docs.microsoft.com/es-es/visualstudio/deployment/quickstart-deploy-aspnet-web-app?view=vs-2022&amp;tabs=azure</a:t>
            </a:r>
          </a:p>
        </p:txBody>
      </p:sp>
      <p:pic>
        <p:nvPicPr>
          <p:cNvPr id="9218" name="Picture 2" descr="Assembly headers">
            <a:extLst>
              <a:ext uri="{FF2B5EF4-FFF2-40B4-BE49-F238E27FC236}">
                <a16:creationId xmlns:a16="http://schemas.microsoft.com/office/drawing/2014/main" id="{0038FD72-B432-4C68-94E4-55C2E1AC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5" y="3596749"/>
            <a:ext cx="3755550" cy="26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82D4914-64A3-4700-B67B-35E8BC23F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70" y="3497852"/>
            <a:ext cx="2136031" cy="26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nsamblados en .NET | Grupo CODEIT">
            <a:extLst>
              <a:ext uri="{FF2B5EF4-FFF2-40B4-BE49-F238E27FC236}">
                <a16:creationId xmlns:a16="http://schemas.microsoft.com/office/drawing/2014/main" id="{64B73824-8645-43FB-8174-FD50798B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73" y="734356"/>
            <a:ext cx="40576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0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432133"/>
          </a:xfrm>
        </p:spPr>
        <p:txBody>
          <a:bodyPr/>
          <a:lstStyle/>
          <a:p>
            <a:r>
              <a:rPr lang="es-ES" b="1" dirty="0"/>
              <a:t>Despliegue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Despliegues desde visual </a:t>
            </a:r>
            <a:r>
              <a:rPr lang="es-ES" sz="1600" dirty="0" err="1"/>
              <a:t>studio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Visual Studio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6626268" y="6589346"/>
            <a:ext cx="61883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https://docs.microsoft.com/es-es/visualstudio/deployment/quickstart-deploy-aspnet-web-app?view=vs-2022&amp;tabs=azure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390E0-E555-46C8-845F-383B4AF4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356995"/>
            <a:ext cx="7324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432133"/>
          </a:xfrm>
        </p:spPr>
        <p:txBody>
          <a:bodyPr/>
          <a:lstStyle/>
          <a:p>
            <a:r>
              <a:rPr lang="es-ES" b="1" dirty="0"/>
              <a:t>Despliegue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Aplicaciones tradicionales con Docker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Docker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6626268" y="6589346"/>
            <a:ext cx="61883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https://santimacnet.wordpress.com/2017/10/25/docker-aplicaciones-asp-net-tradicionales-contenedores-windows/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6ABF48-D915-4822-AA71-9B80F8B4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48" y="270139"/>
            <a:ext cx="4872148" cy="29365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333D9D-27DF-41B7-8FF8-564ECD7D6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448" y="3651338"/>
            <a:ext cx="5052872" cy="27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D403-12E3-46C1-8B1D-1A828B2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5D0BF-CA88-49EC-8523-27E3E2C0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1800" b="1" dirty="0"/>
              <a:t>Pruebas Unitarias</a:t>
            </a:r>
          </a:p>
          <a:p>
            <a:pPr lvl="1"/>
            <a:r>
              <a:rPr lang="es-CO" sz="1600" dirty="0"/>
              <a:t>Ventajas</a:t>
            </a:r>
          </a:p>
          <a:p>
            <a:pPr lvl="1"/>
            <a:r>
              <a:rPr lang="es-CO" sz="1600" dirty="0"/>
              <a:t>Desventajas</a:t>
            </a:r>
          </a:p>
          <a:p>
            <a:pPr lvl="1"/>
            <a:r>
              <a:rPr lang="es-CO" sz="1600" dirty="0"/>
              <a:t>Creación de pruebas unitarias</a:t>
            </a:r>
          </a:p>
          <a:p>
            <a:pPr lvl="1"/>
            <a:r>
              <a:rPr lang="es-CO" sz="1600" dirty="0"/>
              <a:t>Ejecución de pruebas unitarias</a:t>
            </a:r>
          </a:p>
          <a:p>
            <a:pPr lvl="1"/>
            <a:r>
              <a:rPr lang="es-CO" sz="1600" dirty="0"/>
              <a:t>Marcos de pruebas de terceros</a:t>
            </a:r>
          </a:p>
          <a:p>
            <a:pPr lvl="1"/>
            <a:endParaRPr lang="es-CO" sz="1600" dirty="0"/>
          </a:p>
          <a:p>
            <a:r>
              <a:rPr lang="es-CO" sz="1800" b="1" dirty="0"/>
              <a:t>Pruebas de carga y rendimiento</a:t>
            </a:r>
          </a:p>
          <a:p>
            <a:pPr lvl="1"/>
            <a:r>
              <a:rPr lang="es-CO" sz="1600" dirty="0"/>
              <a:t>Visual Studio</a:t>
            </a:r>
          </a:p>
          <a:p>
            <a:pPr lvl="1"/>
            <a:r>
              <a:rPr lang="es-CO" sz="1600" dirty="0" err="1"/>
              <a:t>JMeter</a:t>
            </a:r>
            <a:endParaRPr lang="es-CO" sz="1600" dirty="0"/>
          </a:p>
          <a:p>
            <a:pPr lvl="1"/>
            <a:endParaRPr lang="es-CO" sz="1600" dirty="0"/>
          </a:p>
          <a:p>
            <a:r>
              <a:rPr lang="es-CO" sz="1800" b="1" dirty="0"/>
              <a:t>Despliegues</a:t>
            </a:r>
          </a:p>
          <a:p>
            <a:pPr lvl="1"/>
            <a:r>
              <a:rPr lang="es-CO" sz="1600" dirty="0"/>
              <a:t>Visual Studio</a:t>
            </a:r>
          </a:p>
          <a:p>
            <a:pPr lvl="1"/>
            <a:r>
              <a:rPr lang="es-CO" sz="1600" dirty="0"/>
              <a:t>Docker</a:t>
            </a:r>
          </a:p>
          <a:p>
            <a:pPr lvl="1"/>
            <a:endParaRPr lang="es-CO" sz="1600" dirty="0"/>
          </a:p>
          <a:p>
            <a:pPr lvl="1"/>
            <a:endParaRPr lang="es-CO" sz="16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142C1-0D34-4A53-AC2A-D2244348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ED4AE37-FB16-4BBC-AA0C-819027F9516A}"/>
              </a:ext>
            </a:extLst>
          </p:cNvPr>
          <p:cNvSpPr txBox="1">
            <a:spLocks/>
          </p:cNvSpPr>
          <p:nvPr/>
        </p:nvSpPr>
        <p:spPr>
          <a:xfrm>
            <a:off x="386094" y="6506694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es-e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9B108-2D40-459A-B158-867ABD4B1348}" type="datetime1">
              <a:rPr lang="es-ES" smtClean="0"/>
              <a:pPr/>
              <a:t>25/03/2022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167806"/>
            <a:ext cx="3161963" cy="40828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Un objeto simulado (o </a:t>
            </a:r>
            <a:r>
              <a:rPr lang="es-ES" sz="1600" dirty="0" err="1"/>
              <a:t>mock</a:t>
            </a:r>
            <a:r>
              <a:rPr lang="es-ES" sz="1600" dirty="0"/>
              <a:t>) no es más que un objeto que imita el comportamiento de objetos reales de forma controlada. 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Estos objetos simulados se utilizan en las </a:t>
            </a:r>
            <a:r>
              <a:rPr lang="es-ES" b="1" dirty="0">
                <a:solidFill>
                  <a:srgbClr val="7030A0"/>
                </a:solidFill>
              </a:rPr>
              <a:t>pruebas unitarias,</a:t>
            </a:r>
            <a:r>
              <a:rPr lang="es-ES" sz="1600" dirty="0"/>
              <a:t> para simular </a:t>
            </a:r>
            <a:r>
              <a:rPr lang="es-ES" sz="1600" b="1" i="1" dirty="0"/>
              <a:t>objetos o dependencias </a:t>
            </a:r>
            <a:r>
              <a:rPr lang="es-ES" sz="1600" dirty="0"/>
              <a:t>que sean </a:t>
            </a:r>
            <a:r>
              <a:rPr lang="es-ES" sz="1600" b="1" i="1" dirty="0"/>
              <a:t>necesarias</a:t>
            </a:r>
            <a:r>
              <a:rPr lang="es-ES" sz="1600" dirty="0"/>
              <a:t> para la clase que se quiera probar.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Mocks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8271354" y="6492240"/>
            <a:ext cx="3920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https://es.community.intersystems.com/post/unittest-un-framework-para-crear-objetos-simulados-mocks-en-objectscript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11339C-7AF2-430B-A327-4FA84A86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80033"/>
            <a:ext cx="65913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Comprobar si el código funciona correctamente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Descomponen las funciones del programa en comportamientos comprobables, que se pueden probar como unidades individuales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Live </a:t>
            </a:r>
            <a:r>
              <a:rPr lang="es-ES" sz="1600" dirty="0" err="1"/>
              <a:t>Unit</a:t>
            </a:r>
            <a:r>
              <a:rPr lang="es-ES" sz="1600" dirty="0"/>
              <a:t> </a:t>
            </a:r>
            <a:r>
              <a:rPr lang="es-ES" sz="1600" dirty="0" err="1"/>
              <a:t>Testing</a:t>
            </a:r>
            <a:r>
              <a:rPr lang="es-ES" sz="1600" dirty="0"/>
              <a:t> ejecuta las pruebas unitarias automáticamente en tiempo real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Ventajas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42680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1026" name="Picture 2" descr="Visual Studio 2019 Icon, HD Png Download - kindpng">
            <a:extLst>
              <a:ext uri="{FF2B5EF4-FFF2-40B4-BE49-F238E27FC236}">
                <a16:creationId xmlns:a16="http://schemas.microsoft.com/office/drawing/2014/main" id="{CE12ADB5-6B31-4313-A996-04A2A4EA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64025" y="5418374"/>
            <a:ext cx="404352" cy="2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DB38FA6-8D99-4A6A-BF93-23EE1F556C85}"/>
              </a:ext>
            </a:extLst>
          </p:cNvPr>
          <p:cNvSpPr txBox="1">
            <a:spLocks/>
          </p:cNvSpPr>
          <p:nvPr/>
        </p:nvSpPr>
        <p:spPr>
          <a:xfrm>
            <a:off x="486423" y="1328996"/>
            <a:ext cx="7592865" cy="336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1600" dirty="0"/>
              <a:t>La vida del desarrollador se vuelve más fácil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Se reducirán los tiempos de depuración y corrección de incidencias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Más certeza de que la aplicación haga lo que tiene que hacer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Se simulan drásticamente los problemas y tiempos dedicados a la integración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Sirven de documentación y ayuda a entender bien el código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Podemos probar o depurar un módulo sin tener la disponibilidad de todo el sistema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DE5936C-9AE3-4D82-9005-4133EDF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42297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52674"/>
            <a:ext cx="3161963" cy="4297934"/>
          </a:xfrm>
        </p:spPr>
        <p:txBody>
          <a:bodyPr>
            <a:normAutofit/>
          </a:bodyPr>
          <a:lstStyle/>
          <a:p>
            <a:r>
              <a:rPr lang="es-ES" sz="1600" dirty="0"/>
              <a:t>Cada caso de prueba debe implementar las 3 "A“, para que se puedan ejecutar con éxito.</a:t>
            </a:r>
          </a:p>
          <a:p>
            <a:endParaRPr lang="es-ES" sz="1600" dirty="0"/>
          </a:p>
          <a:p>
            <a:r>
              <a:rPr lang="es-ES" sz="1600" dirty="0"/>
              <a:t>No olvidar la identificación de casos.</a:t>
            </a:r>
          </a:p>
          <a:p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Las 3 “A”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38BE5405-7BCF-4862-A187-8428078F32E1}"/>
              </a:ext>
            </a:extLst>
          </p:cNvPr>
          <p:cNvSpPr txBox="1">
            <a:spLocks/>
          </p:cNvSpPr>
          <p:nvPr/>
        </p:nvSpPr>
        <p:spPr>
          <a:xfrm>
            <a:off x="826713" y="1752165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0" dirty="0" err="1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Arrange</a:t>
            </a:r>
            <a:r>
              <a:rPr lang="es-CO" sz="2000" b="1" i="0" dirty="0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 (Organiza)</a:t>
            </a:r>
            <a:endParaRPr lang="es-CO" sz="2000" b="1" i="1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5843E31D-7426-4458-83D1-3D6927AC7A37}"/>
              </a:ext>
            </a:extLst>
          </p:cNvPr>
          <p:cNvSpPr txBox="1">
            <a:spLocks/>
          </p:cNvSpPr>
          <p:nvPr/>
        </p:nvSpPr>
        <p:spPr>
          <a:xfrm>
            <a:off x="826713" y="3391280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0" dirty="0" err="1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Act</a:t>
            </a:r>
            <a:r>
              <a:rPr lang="es-CO" sz="2000" b="1" i="0" dirty="0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s-CO" sz="2000" b="1" i="0" dirty="0" err="1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Actua</a:t>
            </a:r>
            <a:r>
              <a:rPr lang="es-CO" sz="2000" b="1" i="0" dirty="0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)</a:t>
            </a:r>
            <a:endParaRPr lang="es-CO" sz="2000" b="1" i="1" dirty="0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858FE9C8-33A9-42F0-BC3E-92387983209A}"/>
              </a:ext>
            </a:extLst>
          </p:cNvPr>
          <p:cNvSpPr txBox="1">
            <a:spLocks/>
          </p:cNvSpPr>
          <p:nvPr/>
        </p:nvSpPr>
        <p:spPr>
          <a:xfrm>
            <a:off x="826713" y="4829979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0" dirty="0" err="1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Assert</a:t>
            </a:r>
            <a:r>
              <a:rPr lang="es-CO" sz="2000" b="1" i="0" dirty="0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 (Confirmar)</a:t>
            </a:r>
            <a:endParaRPr lang="es-CO" sz="2000" b="1" i="1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EE820F14-648A-4451-8989-C2B9DCC21C46}"/>
              </a:ext>
            </a:extLst>
          </p:cNvPr>
          <p:cNvSpPr txBox="1">
            <a:spLocks/>
          </p:cNvSpPr>
          <p:nvPr/>
        </p:nvSpPr>
        <p:spPr>
          <a:xfrm>
            <a:off x="1404731" y="2253312"/>
            <a:ext cx="5810261" cy="910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Se establecen los valores de entrada y esperados.</a:t>
            </a:r>
          </a:p>
          <a:p>
            <a:r>
              <a:rPr lang="es-ES" sz="1600" dirty="0"/>
              <a:t>Creación de </a:t>
            </a:r>
            <a:r>
              <a:rPr lang="es-ES" sz="1600" dirty="0" err="1"/>
              <a:t>Mocks</a:t>
            </a:r>
            <a:r>
              <a:rPr lang="es-ES" sz="1600" dirty="0"/>
              <a:t> para suplantar la dependencia de una clase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08564CCA-454A-4C32-BD26-FE1413065364}"/>
              </a:ext>
            </a:extLst>
          </p:cNvPr>
          <p:cNvSpPr txBox="1">
            <a:spLocks/>
          </p:cNvSpPr>
          <p:nvPr/>
        </p:nvSpPr>
        <p:spPr>
          <a:xfrm>
            <a:off x="1404731" y="3846549"/>
            <a:ext cx="5810261" cy="9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Ejecución de pruebas unitarias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FDB7C88-11B5-4916-B174-83B93BC6036C}"/>
              </a:ext>
            </a:extLst>
          </p:cNvPr>
          <p:cNvSpPr txBox="1">
            <a:spLocks/>
          </p:cNvSpPr>
          <p:nvPr/>
        </p:nvSpPr>
        <p:spPr>
          <a:xfrm>
            <a:off x="1404731" y="5524209"/>
            <a:ext cx="5810261" cy="9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Comprobación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BB1CF1E-014F-4FF8-9C86-46615549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25966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Ejemplo de prueba unitaria con el método </a:t>
            </a:r>
            <a:r>
              <a:rPr lang="es-ES" sz="1600" dirty="0" err="1"/>
              <a:t>Main</a:t>
            </a:r>
            <a:r>
              <a:rPr lang="es-ES" sz="1600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Creación…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423AE3-0CE4-43C0-AC2B-585CA26D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8" y="2823458"/>
            <a:ext cx="4810125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C558A0-D50A-4760-AEA0-83521B80B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509" y="699033"/>
            <a:ext cx="3285045" cy="17837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D94544-BBF7-4125-9571-21E0FAB9FE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898"/>
          <a:stretch/>
        </p:blipFill>
        <p:spPr>
          <a:xfrm>
            <a:off x="841767" y="1274376"/>
            <a:ext cx="2612364" cy="11180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D9C0DF1-E41A-47D7-B58A-058D888EF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509" y="3810773"/>
            <a:ext cx="2578864" cy="28786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0A7DA9D-8F3E-4034-BA1F-BA61D4EE6A64}"/>
              </a:ext>
            </a:extLst>
          </p:cNvPr>
          <p:cNvSpPr txBox="1"/>
          <p:nvPr/>
        </p:nvSpPr>
        <p:spPr>
          <a:xfrm>
            <a:off x="6814160" y="6589346"/>
            <a:ext cx="55239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https://docs.microsoft.com/es-es/visualstudio/test/getting-started-with-unit-testing?view=vs-2022&amp;tabs=dotnet%2Cmstest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6122F25-7255-42EA-AC43-A8D5690FB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67" y="3975983"/>
            <a:ext cx="2612364" cy="2187946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EFFE616-96C7-45DE-B993-1F1A200BD819}"/>
              </a:ext>
            </a:extLst>
          </p:cNvPr>
          <p:cNvSpPr/>
          <p:nvPr/>
        </p:nvSpPr>
        <p:spPr>
          <a:xfrm>
            <a:off x="470327" y="1625600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0F9483-AA3F-4880-A6BB-9B128E54EB9C}"/>
              </a:ext>
            </a:extLst>
          </p:cNvPr>
          <p:cNvSpPr/>
          <p:nvPr/>
        </p:nvSpPr>
        <p:spPr>
          <a:xfrm>
            <a:off x="4183992" y="1527367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EBE1124-7022-442C-8199-66A07E17E13D}"/>
              </a:ext>
            </a:extLst>
          </p:cNvPr>
          <p:cNvSpPr/>
          <p:nvPr/>
        </p:nvSpPr>
        <p:spPr>
          <a:xfrm>
            <a:off x="467717" y="2976880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4BD64F2-E6E1-4A3B-B5C8-008A4EA0FF33}"/>
              </a:ext>
            </a:extLst>
          </p:cNvPr>
          <p:cNvSpPr/>
          <p:nvPr/>
        </p:nvSpPr>
        <p:spPr>
          <a:xfrm>
            <a:off x="476166" y="4866640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F2D74A8-8811-4944-BD3C-18035834A56F}"/>
              </a:ext>
            </a:extLst>
          </p:cNvPr>
          <p:cNvSpPr/>
          <p:nvPr/>
        </p:nvSpPr>
        <p:spPr>
          <a:xfrm>
            <a:off x="4215644" y="4854408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5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06B62F4-A1C7-4877-BB0C-9F99E44F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41929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1"/>
            <a:ext cx="3161963" cy="3975535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Luego de diseñar y escribir la prueba…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b="1" dirty="0"/>
              <a:t>Ejemplo práctico</a:t>
            </a:r>
          </a:p>
          <a:p>
            <a:r>
              <a:rPr lang="es-ES" sz="1600" b="1" dirty="0">
                <a:hlinkClick r:id="rId2"/>
              </a:rPr>
              <a:t>https://docs.microsoft.com/es-es/visualstudio/test/unit-test-basics?view=vs-2022#:~:text=La%20secci%C3%B3n%20Arrange%20de%20un,comporta%20de%20la%20forma%20prevista.</a:t>
            </a:r>
            <a:endParaRPr lang="es-ES" sz="1600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Ejecución…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6814160" y="6589346"/>
            <a:ext cx="55239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https://docs.microsoft.com/es-es/visualstudio/test/getting-started-with-unit-testing?view=vs-2022&amp;tabs=dotnet%2Cmstest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954D33-C84D-498F-B2ED-543156B2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092200"/>
            <a:ext cx="4762500" cy="33777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9048AB-A613-4300-94B3-6AF0E99F9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10" y="4550628"/>
            <a:ext cx="5419725" cy="16002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9C369AA8-9AEE-48BC-A67C-B4854344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18A479D-AE9D-4D96-BA8F-7C59CC4DABC2}"/>
              </a:ext>
            </a:extLst>
          </p:cNvPr>
          <p:cNvSpPr/>
          <p:nvPr/>
        </p:nvSpPr>
        <p:spPr>
          <a:xfrm>
            <a:off x="564975" y="3243580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6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E9E1D8-273A-466A-91F0-E4932B7DBB40}"/>
              </a:ext>
            </a:extLst>
          </p:cNvPr>
          <p:cNvSpPr/>
          <p:nvPr/>
        </p:nvSpPr>
        <p:spPr>
          <a:xfrm>
            <a:off x="571837" y="5142974"/>
            <a:ext cx="31386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41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Es posible ejecutar pruebas unitarias en Visual Studio con un marco de pruebas de un tercero.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Marcos de terceros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2052" name="Picture 4" descr="Prueba unitaria de C # con NUnit y .NET Core)">
            <a:extLst>
              <a:ext uri="{FF2B5EF4-FFF2-40B4-BE49-F238E27FC236}">
                <a16:creationId xmlns:a16="http://schemas.microsoft.com/office/drawing/2014/main" id="{CEEAF97C-AC4E-4B54-A961-FDB6CD7D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5" y="1505858"/>
            <a:ext cx="4064642" cy="22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Test Tutorial – CorrederaJorge">
            <a:extLst>
              <a:ext uri="{FF2B5EF4-FFF2-40B4-BE49-F238E27FC236}">
                <a16:creationId xmlns:a16="http://schemas.microsoft.com/office/drawing/2014/main" id="{446F6248-4BEE-46C7-8F5A-87498B0F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89" y="188721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rt�IV.�Boost Test Library: The Unit Test Framework">
            <a:extLst>
              <a:ext uri="{FF2B5EF4-FFF2-40B4-BE49-F238E27FC236}">
                <a16:creationId xmlns:a16="http://schemas.microsoft.com/office/drawing/2014/main" id="{75C59485-9D1D-4F3F-8A27-17A080B4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64" y="4094812"/>
            <a:ext cx="4352925" cy="13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78E69AD-15A0-4CA2-A914-13001551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45282"/>
          </a:xfrm>
        </p:spPr>
        <p:txBody>
          <a:bodyPr/>
          <a:lstStyle/>
          <a:p>
            <a:r>
              <a:rPr lang="es-CO" b="1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107406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908135"/>
          </a:xfrm>
        </p:spPr>
        <p:txBody>
          <a:bodyPr/>
          <a:lstStyle/>
          <a:p>
            <a:r>
              <a:rPr lang="es-ES" b="1" dirty="0"/>
              <a:t>Pruebas de carga y rendimiento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30658"/>
            <a:ext cx="3161963" cy="3167554"/>
          </a:xfrm>
        </p:spPr>
        <p:txBody>
          <a:bodyPr>
            <a:normAutofit/>
          </a:bodyPr>
          <a:lstStyle/>
          <a:p>
            <a:r>
              <a:rPr lang="es-ES" sz="1600" dirty="0"/>
              <a:t>La funcionalidad de pruebas de carga y rendimiento web está en desuso en Visual Studio.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55" y="6492240"/>
            <a:ext cx="73635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26/03/2022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311059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Visual Studio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5C3B59E-FAF9-4733-9EBD-E7994DC7ABDE}"/>
              </a:ext>
            </a:extLst>
          </p:cNvPr>
          <p:cNvSpPr txBox="1">
            <a:spLocks/>
          </p:cNvSpPr>
          <p:nvPr/>
        </p:nvSpPr>
        <p:spPr>
          <a:xfrm>
            <a:off x="187892" y="1211196"/>
            <a:ext cx="3077358" cy="468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1600" dirty="0"/>
              <a:t>Visual Studio 2019 es la versión más reciente en la que las pruebas de carga y rendimiento estarán disponibles.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Solo admiten Internet Explorer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No está disponible en Windows 11 y en algunas versiones de Windows 10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4E5DE3-8302-47E9-8F9F-3948223E5EA9}"/>
              </a:ext>
            </a:extLst>
          </p:cNvPr>
          <p:cNvSpPr txBox="1"/>
          <p:nvPr/>
        </p:nvSpPr>
        <p:spPr>
          <a:xfrm>
            <a:off x="7337696" y="6579922"/>
            <a:ext cx="4734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" dirty="0"/>
              <a:t>https://docs.microsoft.com/es-es/visualstudio/test/walkthrough-create-and-run-a-load-test?view=vs-2022#:~:text=Para%20iniciar%20el%20Asistente%20para%20prueba%20de%20carga%20nueva&amp;text=En%20el%20Explorador%20de%20soluciones,Visual%20C%23%20y%20elija%20Prueba.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82CB22-AEDD-4989-AEDC-A3E42310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931" y="591053"/>
            <a:ext cx="46386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{850C6078-3FA7-4782-90A0-0D56A1B126F5}tf78438558_win32</Template>
  <TotalTime>1211</TotalTime>
  <Words>917</Words>
  <Application>Microsoft Office PowerPoint</Application>
  <PresentationFormat>Panorámica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Roboto</vt:lpstr>
      <vt:lpstr>SavonVTI</vt:lpstr>
      <vt:lpstr>Pruebas y Despliegues</vt:lpstr>
      <vt:lpstr>Agenda</vt:lpstr>
      <vt:lpstr>Pruebas Unitarias</vt:lpstr>
      <vt:lpstr>Pruebas Unitarias</vt:lpstr>
      <vt:lpstr>Pruebas Unitarias</vt:lpstr>
      <vt:lpstr>Pruebas Unitarias</vt:lpstr>
      <vt:lpstr>Pruebas Unitarias</vt:lpstr>
      <vt:lpstr>Pruebas Unitarias</vt:lpstr>
      <vt:lpstr>Pruebas de carga y rendimiento</vt:lpstr>
      <vt:lpstr>Pruebas de carga y rendimiento</vt:lpstr>
      <vt:lpstr>Pruebas de carga y rendimiento</vt:lpstr>
      <vt:lpstr>Pruebas de carga y rendimiento</vt:lpstr>
      <vt:lpstr>Pruebas de carga y rendimiento</vt:lpstr>
      <vt:lpstr>Despliegue</vt:lpstr>
      <vt:lpstr>Despliegue</vt:lpstr>
      <vt:lpstr>Despliegue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Vargas Buitrago, Michael Andres</dc:creator>
  <cp:lastModifiedBy>Vargas Buitrago, Michael Andres</cp:lastModifiedBy>
  <cp:revision>31</cp:revision>
  <dcterms:created xsi:type="dcterms:W3CDTF">2022-03-04T23:44:37Z</dcterms:created>
  <dcterms:modified xsi:type="dcterms:W3CDTF">2022-03-26T10:47:02Z</dcterms:modified>
</cp:coreProperties>
</file>