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Calibri" panose="020F0502020204030204" pitchFamily="34" charset="0"/>
      <p:regular r:id="rId10"/>
      <p:bold r:id="rId11"/>
      <p:italic r:id="rId12"/>
      <p:boldItalic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46da2133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46da2133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Fill in appropriate data set descriptions.</a:t>
            </a:r>
            <a:endParaRPr dirty="0"/>
          </a:p>
          <a:p>
            <a:pPr marL="0" lvl="0" indent="0" algn="l" rtl="0">
              <a:spcBef>
                <a:spcPts val="0"/>
              </a:spcBef>
              <a:spcAft>
                <a:spcPts val="0"/>
              </a:spcAft>
              <a:buNone/>
            </a:pPr>
            <a:r>
              <a:rPr lang="en" dirty="0"/>
              <a:t>In your script, be sure to make clear how this is a data science story.  State in your own words YOUR opinion of why the different kinds and sources of data are so important for Eglence to be able to identify new revenue opportunities.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013d8ab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013d8ab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Assuming you have &lt;2 minutes for this slide, what is the most important thing(s) to convey from your experience with exploring the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013d8ab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013d8ab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013d8ab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013d8abd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classification analysis.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013d8abd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013d8abd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you have 2 minutes to present what you perceive to be the most important or remarkable points from your graph analysis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013d8abd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013d8ab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your own viewpoint, make one recommendation/action the Eglence should follow to improve their business.  Be sure to explain your rationale.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680054"/>
            <a:ext cx="8222100" cy="193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b="1"/>
          </a:p>
          <a:p>
            <a:pPr marL="0" lvl="0" indent="0" algn="ctr" rtl="0">
              <a:spcBef>
                <a:spcPts val="0"/>
              </a:spcBef>
              <a:spcAft>
                <a:spcPts val="0"/>
              </a:spcAft>
              <a:buNone/>
            </a:pPr>
            <a:r>
              <a:rPr lang="en"/>
              <a:t>How can we increase revenue </a:t>
            </a:r>
            <a:endParaRPr/>
          </a:p>
          <a:p>
            <a:pPr marL="0" lvl="0" indent="0" algn="ctr" rtl="0">
              <a:spcBef>
                <a:spcPts val="0"/>
              </a:spcBef>
              <a:spcAft>
                <a:spcPts val="0"/>
              </a:spcAft>
              <a:buNone/>
            </a:pPr>
            <a:r>
              <a:rPr lang="en"/>
              <a:t>from</a:t>
            </a:r>
            <a:endParaRPr/>
          </a:p>
          <a:p>
            <a:pPr marL="0" lvl="0" indent="0" algn="ctr" rtl="0">
              <a:spcBef>
                <a:spcPts val="0"/>
              </a:spcBef>
              <a:spcAft>
                <a:spcPts val="0"/>
              </a:spcAft>
              <a:buNone/>
            </a:pPr>
            <a:r>
              <a:rPr lang="en"/>
              <a:t>Catch the Pink Flamingo?</a:t>
            </a:r>
            <a:endParaRPr/>
          </a:p>
        </p:txBody>
      </p:sp>
      <p:sp>
        <p:nvSpPr>
          <p:cNvPr id="86" name="Google Shape;86;p13"/>
          <p:cNvSpPr txBox="1">
            <a:spLocks noGrp="1"/>
          </p:cNvSpPr>
          <p:nvPr>
            <p:ph type="subTitle" idx="1"/>
          </p:nvPr>
        </p:nvSpPr>
        <p:spPr>
          <a:xfrm>
            <a:off x="598088" y="2715913"/>
            <a:ext cx="8222100" cy="432900"/>
          </a:xfrm>
          <a:prstGeom prst="rect">
            <a:avLst/>
          </a:prstGeom>
          <a:solidFill>
            <a:srgbClr val="FFFF00"/>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solidFill>
                  <a:srgbClr val="073763"/>
                </a:solidFill>
              </a:rPr>
              <a:t>MICHAEL VENTURA</a:t>
            </a:r>
            <a:endParaRPr dirty="0">
              <a:solidFill>
                <a:srgbClr val="07376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t>
            </a:r>
            <a:endParaRPr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Unlock the power of the data and the analytics to identify new revenue opportunities and gain insight into player behaviors.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smtClean="0"/>
              <a:t>Data Source:</a:t>
            </a:r>
          </a:p>
          <a:p>
            <a:pPr marL="285750" indent="-285750"/>
            <a:r>
              <a:rPr lang="en-US" sz="1600" dirty="0" smtClean="0">
                <a:solidFill>
                  <a:schemeClr val="tx2"/>
                </a:solidFill>
              </a:rPr>
              <a:t>Players activities during the game</a:t>
            </a:r>
          </a:p>
          <a:p>
            <a:pPr marL="285750" indent="-285750"/>
            <a:r>
              <a:rPr lang="en-US" sz="1600" dirty="0" smtClean="0">
                <a:solidFill>
                  <a:schemeClr val="tx2"/>
                </a:solidFill>
              </a:rPr>
              <a:t>Chats between Players</a:t>
            </a:r>
            <a:endParaRPr sz="1600" dirty="0">
              <a:solidFill>
                <a:schemeClr val="tx2"/>
              </a:solidFill>
            </a:endParaRPr>
          </a:p>
          <a:p>
            <a:pPr marL="0" lvl="0" indent="0" algn="l" rtl="0">
              <a:spcBef>
                <a:spcPts val="1600"/>
              </a:spcBef>
              <a:spcAft>
                <a:spcPts val="1600"/>
              </a:spcAft>
              <a:buNone/>
            </a:pPr>
            <a:endParaRPr dirty="0"/>
          </a:p>
        </p:txBody>
      </p:sp>
      <p:sp>
        <p:nvSpPr>
          <p:cNvPr id="2" name="CuadroTexto 1"/>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3" name="CuadroTexto 2"/>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Exploration Overview</a:t>
            </a:r>
            <a:endParaRPr dirty="0"/>
          </a:p>
        </p:txBody>
      </p:sp>
      <p:sp>
        <p:nvSpPr>
          <p:cNvPr id="98" name="Google Shape;98;p15"/>
          <p:cNvSpPr txBox="1">
            <a:spLocks noGrp="1"/>
          </p:cNvSpPr>
          <p:nvPr>
            <p:ph type="body" idx="1"/>
          </p:nvPr>
        </p:nvSpPr>
        <p:spPr>
          <a:xfrm>
            <a:off x="311700" y="1229875"/>
            <a:ext cx="8520600" cy="341501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smtClean="0"/>
              <a:t>Revenue Generated from in-App Purchase Items</a:t>
            </a:r>
          </a:p>
          <a:p>
            <a:pPr marL="0" lvl="0" indent="0" algn="l" rtl="0">
              <a:spcBef>
                <a:spcPts val="0"/>
              </a:spcBef>
              <a:spcAft>
                <a:spcPts val="1600"/>
              </a:spcAft>
              <a:buNone/>
            </a:pPr>
            <a:endParaRPr lang="en-US" dirty="0"/>
          </a:p>
          <a:p>
            <a:pPr marL="0" lvl="0" indent="0" algn="l" rtl="0">
              <a:spcBef>
                <a:spcPts val="0"/>
              </a:spcBef>
              <a:spcAft>
                <a:spcPts val="1600"/>
              </a:spcAft>
              <a:buNone/>
            </a:pPr>
            <a:endParaRPr lang="en-US" b="1" dirty="0" smtClean="0"/>
          </a:p>
          <a:p>
            <a:pPr marL="0" lvl="0" indent="0" algn="l" rtl="0">
              <a:spcBef>
                <a:spcPts val="0"/>
              </a:spcBef>
              <a:spcAft>
                <a:spcPts val="1600"/>
              </a:spcAft>
              <a:buNone/>
            </a:pPr>
            <a:endParaRPr lang="en-US" b="1" dirty="0"/>
          </a:p>
          <a:p>
            <a:pPr marL="0" lvl="0" indent="0" algn="l" rtl="0">
              <a:spcBef>
                <a:spcPts val="0"/>
              </a:spcBef>
              <a:spcAft>
                <a:spcPts val="1600"/>
              </a:spcAft>
              <a:buNone/>
            </a:pPr>
            <a:endParaRPr lang="en-US" dirty="0" smtClean="0"/>
          </a:p>
          <a:p>
            <a:pPr marL="0" lvl="0" indent="0" algn="l" rtl="0">
              <a:spcBef>
                <a:spcPts val="0"/>
              </a:spcBef>
              <a:spcAft>
                <a:spcPts val="1600"/>
              </a:spcAft>
              <a:buNone/>
            </a:pPr>
            <a:r>
              <a:rPr lang="en-US" sz="1400" dirty="0" smtClean="0"/>
              <a:t>5</a:t>
            </a:r>
            <a:r>
              <a:rPr lang="en-US" sz="1400" baseline="30000" dirty="0" smtClean="0"/>
              <a:t>th</a:t>
            </a:r>
            <a:r>
              <a:rPr lang="en-US" sz="1400" dirty="0" smtClean="0"/>
              <a:t> item generated the 57% of total revenue. More than other items combined</a:t>
            </a:r>
          </a:p>
        </p:txBody>
      </p:sp>
      <p:pic>
        <p:nvPicPr>
          <p:cNvPr id="4" name="Imagen 3"/>
          <p:cNvPicPr/>
          <p:nvPr/>
        </p:nvPicPr>
        <p:blipFill rotWithShape="1">
          <a:blip r:embed="rId3"/>
          <a:srcRect l="3736" r="11873" b="10857"/>
          <a:stretch/>
        </p:blipFill>
        <p:spPr>
          <a:xfrm>
            <a:off x="1987826" y="1903523"/>
            <a:ext cx="5015948" cy="1793835"/>
          </a:xfrm>
          <a:prstGeom prst="rect">
            <a:avLst/>
          </a:prstGeom>
        </p:spPr>
      </p:pic>
      <p:sp>
        <p:nvSpPr>
          <p:cNvPr id="2" name="CuadroTexto 1"/>
          <p:cNvSpPr txBox="1"/>
          <p:nvPr/>
        </p:nvSpPr>
        <p:spPr>
          <a:xfrm rot="16200000">
            <a:off x="1444487" y="2537294"/>
            <a:ext cx="934278" cy="215444"/>
          </a:xfrm>
          <a:prstGeom prst="rect">
            <a:avLst/>
          </a:prstGeom>
          <a:noFill/>
        </p:spPr>
        <p:txBody>
          <a:bodyPr wrap="square" rtlCol="0">
            <a:spAutoFit/>
          </a:bodyPr>
          <a:lstStyle/>
          <a:p>
            <a:r>
              <a:rPr lang="en-US" sz="800" dirty="0" smtClean="0"/>
              <a:t>Revenue</a:t>
            </a:r>
            <a:endParaRPr lang="en-US" dirty="0"/>
          </a:p>
        </p:txBody>
      </p:sp>
      <p:sp>
        <p:nvSpPr>
          <p:cNvPr id="6" name="CuadroTexto 5"/>
          <p:cNvSpPr txBox="1"/>
          <p:nvPr/>
        </p:nvSpPr>
        <p:spPr>
          <a:xfrm>
            <a:off x="4220817" y="3643851"/>
            <a:ext cx="934278" cy="215444"/>
          </a:xfrm>
          <a:prstGeom prst="rect">
            <a:avLst/>
          </a:prstGeom>
          <a:noFill/>
        </p:spPr>
        <p:txBody>
          <a:bodyPr wrap="square" rtlCol="0">
            <a:spAutoFit/>
          </a:bodyPr>
          <a:lstStyle/>
          <a:p>
            <a:r>
              <a:rPr lang="en-US" sz="800" dirty="0" smtClean="0"/>
              <a:t>Item</a:t>
            </a:r>
            <a:endParaRPr lang="en-US" dirty="0"/>
          </a:p>
        </p:txBody>
      </p:sp>
      <p:sp>
        <p:nvSpPr>
          <p:cNvPr id="7" name="CuadroTexto 6"/>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8" name="CuadroTexto 7"/>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have we learned from classification?</a:t>
            </a:r>
            <a:endParaRPr/>
          </a:p>
        </p:txBody>
      </p:sp>
      <p:pic>
        <p:nvPicPr>
          <p:cNvPr id="3" name="Imagen 2"/>
          <p:cNvPicPr/>
          <p:nvPr/>
        </p:nvPicPr>
        <p:blipFill>
          <a:blip r:embed="rId3"/>
          <a:stretch>
            <a:fillRect/>
          </a:stretch>
        </p:blipFill>
        <p:spPr>
          <a:xfrm>
            <a:off x="1676400" y="1108503"/>
            <a:ext cx="5181600" cy="3085810"/>
          </a:xfrm>
          <a:prstGeom prst="rect">
            <a:avLst/>
          </a:prstGeom>
        </p:spPr>
      </p:pic>
      <p:sp>
        <p:nvSpPr>
          <p:cNvPr id="2" name="Rectángulo 1"/>
          <p:cNvSpPr/>
          <p:nvPr/>
        </p:nvSpPr>
        <p:spPr>
          <a:xfrm>
            <a:off x="2696817" y="2835965"/>
            <a:ext cx="1033670" cy="1305339"/>
          </a:xfrm>
          <a:prstGeom prst="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4" name="CuadroTexto 3"/>
          <p:cNvSpPr txBox="1"/>
          <p:nvPr/>
        </p:nvSpPr>
        <p:spPr>
          <a:xfrm>
            <a:off x="2696817" y="4194313"/>
            <a:ext cx="3336170" cy="307777"/>
          </a:xfrm>
          <a:prstGeom prst="rect">
            <a:avLst/>
          </a:prstGeom>
          <a:noFill/>
        </p:spPr>
        <p:txBody>
          <a:bodyPr wrap="none" rtlCol="0">
            <a:spAutoFit/>
          </a:bodyPr>
          <a:lstStyle/>
          <a:p>
            <a:r>
              <a:rPr lang="en-US" dirty="0" smtClean="0">
                <a:solidFill>
                  <a:schemeClr val="tx2"/>
                </a:solidFill>
              </a:rPr>
              <a:t>Users of iPhone are a great target focus</a:t>
            </a:r>
            <a:endParaRPr lang="en-US" dirty="0">
              <a:solidFill>
                <a:schemeClr val="tx2"/>
              </a:solidFill>
            </a:endParaRPr>
          </a:p>
        </p:txBody>
      </p:sp>
      <p:sp>
        <p:nvSpPr>
          <p:cNvPr id="6" name="CuadroTexto 5"/>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7" name="CuadroTexto 6"/>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have we learned from clustering? </a:t>
            </a:r>
            <a:endParaRPr/>
          </a:p>
        </p:txBody>
      </p:sp>
      <p:sp>
        <p:nvSpPr>
          <p:cNvPr id="109" name="Google Shape;109;p17"/>
          <p:cNvSpPr txBox="1">
            <a:spLocks noGrp="1"/>
          </p:cNvSpPr>
          <p:nvPr>
            <p:ph type="body" idx="1"/>
          </p:nvPr>
        </p:nvSpPr>
        <p:spPr>
          <a:xfrm>
            <a:off x="311700" y="2683565"/>
            <a:ext cx="8520600" cy="18853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b="1" dirty="0" err="1" smtClean="0"/>
              <a:t>totalAdClicks</a:t>
            </a:r>
            <a:r>
              <a:rPr lang="en-US" b="1" dirty="0" smtClean="0"/>
              <a:t>: </a:t>
            </a:r>
            <a:r>
              <a:rPr lang="en-US" dirty="0" smtClean="0"/>
              <a:t>Total number of ad-clicks per user</a:t>
            </a:r>
          </a:p>
          <a:p>
            <a:pPr marL="0" lvl="0" indent="0" algn="l" rtl="0">
              <a:spcBef>
                <a:spcPts val="0"/>
              </a:spcBef>
              <a:spcAft>
                <a:spcPts val="1600"/>
              </a:spcAft>
              <a:buNone/>
            </a:pPr>
            <a:r>
              <a:rPr lang="en-US" b="1" dirty="0" err="1" smtClean="0"/>
              <a:t>totalRevenue</a:t>
            </a:r>
            <a:r>
              <a:rPr lang="en-US" b="1" dirty="0" smtClean="0"/>
              <a:t>: </a:t>
            </a:r>
            <a:r>
              <a:rPr lang="en-US" dirty="0" smtClean="0"/>
              <a:t>Total money spent on in-app purchase items per </a:t>
            </a:r>
            <a:r>
              <a:rPr lang="en-US" dirty="0" smtClean="0"/>
              <a:t>user</a:t>
            </a:r>
          </a:p>
          <a:p>
            <a:pPr marL="0" lvl="0" indent="0" algn="l" rtl="0">
              <a:spcBef>
                <a:spcPts val="0"/>
              </a:spcBef>
              <a:spcAft>
                <a:spcPts val="1600"/>
              </a:spcAft>
              <a:buNone/>
            </a:pPr>
            <a:r>
              <a:rPr lang="en-US" b="1" dirty="0" err="1" smtClean="0"/>
              <a:t>totalBuyClicks</a:t>
            </a:r>
            <a:r>
              <a:rPr lang="en-US" b="1" dirty="0" smtClean="0"/>
              <a:t>: </a:t>
            </a:r>
            <a:r>
              <a:rPr lang="en-US" dirty="0" smtClean="0"/>
              <a:t>Total number of in-app purchase per user</a:t>
            </a:r>
            <a:endParaRPr dirty="0"/>
          </a:p>
        </p:txBody>
      </p:sp>
      <p:graphicFrame>
        <p:nvGraphicFramePr>
          <p:cNvPr id="2" name="Tabla 1"/>
          <p:cNvGraphicFramePr>
            <a:graphicFrameLocks noGrp="1"/>
          </p:cNvGraphicFramePr>
          <p:nvPr>
            <p:extLst>
              <p:ext uri="{D42A27DB-BD31-4B8C-83A1-F6EECF244321}">
                <p14:modId xmlns:p14="http://schemas.microsoft.com/office/powerpoint/2010/main" val="1783183809"/>
              </p:ext>
            </p:extLst>
          </p:nvPr>
        </p:nvGraphicFramePr>
        <p:xfrm>
          <a:off x="2736436" y="1428103"/>
          <a:ext cx="2365650" cy="782828"/>
        </p:xfrm>
        <a:graphic>
          <a:graphicData uri="http://schemas.openxmlformats.org/drawingml/2006/table">
            <a:tbl>
              <a:tblPr firstRow="1" firstCol="1" bandRow="1">
                <a:tableStyleId>{5202B0CA-FC54-4496-8BCA-5EF66A818D29}</a:tableStyleId>
              </a:tblPr>
              <a:tblGrid>
                <a:gridCol w="742259">
                  <a:extLst>
                    <a:ext uri="{9D8B030D-6E8A-4147-A177-3AD203B41FA5}">
                      <a16:colId xmlns:a16="http://schemas.microsoft.com/office/drawing/2014/main" val="1420961577"/>
                    </a:ext>
                  </a:extLst>
                </a:gridCol>
                <a:gridCol w="1623391">
                  <a:extLst>
                    <a:ext uri="{9D8B030D-6E8A-4147-A177-3AD203B41FA5}">
                      <a16:colId xmlns:a16="http://schemas.microsoft.com/office/drawing/2014/main" val="2031772665"/>
                    </a:ext>
                  </a:extLst>
                </a:gridCol>
              </a:tblGrid>
              <a:tr h="0">
                <a:tc>
                  <a:txBody>
                    <a:bodyPr/>
                    <a:lstStyle/>
                    <a:p>
                      <a:pPr marL="0" marR="0">
                        <a:lnSpc>
                          <a:spcPct val="107000"/>
                        </a:lnSpc>
                        <a:spcBef>
                          <a:spcPts val="0"/>
                        </a:spcBef>
                        <a:spcAft>
                          <a:spcPts val="0"/>
                        </a:spcAft>
                      </a:pPr>
                      <a:r>
                        <a:rPr lang="en-US" sz="1200">
                          <a:effectLst/>
                        </a:rPr>
                        <a:t>Cluster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Cluster Center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78555"/>
                  </a:ext>
                </a:extLst>
              </a:tr>
              <a:tr h="0">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smtClean="0">
                          <a:effectLst/>
                        </a:rPr>
                        <a:t>[41.07, 10.29, 145.51]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111184"/>
                  </a:ext>
                </a:extLst>
              </a:tr>
              <a:tr h="0">
                <a:tc>
                  <a:txBody>
                    <a:bodyPr/>
                    <a:lstStyle/>
                    <a:p>
                      <a:pPr marL="0" marR="0">
                        <a:lnSpc>
                          <a:spcPct val="107000"/>
                        </a:lnSpc>
                        <a:spcBef>
                          <a:spcPts val="0"/>
                        </a:spcBef>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smtClean="0">
                          <a:effectLst/>
                        </a:rPr>
                        <a:t>[34.25, 6.45, 67.22]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82742320"/>
                  </a:ext>
                </a:extLst>
              </a:tr>
              <a:tr h="0">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smtClean="0">
                          <a:effectLst/>
                        </a:rPr>
                        <a:t>[26.30, 4.48, 17.07]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4818160"/>
                  </a:ext>
                </a:extLst>
              </a:tr>
            </a:tbl>
          </a:graphicData>
        </a:graphic>
      </p:graphicFrame>
      <p:sp>
        <p:nvSpPr>
          <p:cNvPr id="5" name="CuadroTexto 4"/>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6" name="CuadroTexto 5"/>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our chat graph analysis, what further exploration should we undertake?</a:t>
            </a:r>
            <a:endParaRPr/>
          </a:p>
        </p:txBody>
      </p:sp>
      <p:sp>
        <p:nvSpPr>
          <p:cNvPr id="115" name="Google Shape;115;p18"/>
          <p:cNvSpPr txBox="1">
            <a:spLocks noGrp="1"/>
          </p:cNvSpPr>
          <p:nvPr>
            <p:ph type="body" idx="1"/>
          </p:nvPr>
        </p:nvSpPr>
        <p:spPr>
          <a:xfrm>
            <a:off x="311700" y="1590261"/>
            <a:ext cx="8520600" cy="2978614"/>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smtClean="0"/>
              <a:t>Found the longest conversation chain and its participants</a:t>
            </a:r>
          </a:p>
          <a:p>
            <a:pPr marL="285750" indent="-285750">
              <a:spcAft>
                <a:spcPts val="1600"/>
              </a:spcAft>
            </a:pPr>
            <a:r>
              <a:rPr lang="en-US" sz="1400" dirty="0" smtClean="0"/>
              <a:t>Analyzed relationship between Top10 chattiest users and Top10 chattiest teams</a:t>
            </a:r>
          </a:p>
          <a:p>
            <a:pPr marL="285750" indent="-285750">
              <a:spcAft>
                <a:spcPts val="1600"/>
              </a:spcAft>
            </a:pPr>
            <a:r>
              <a:rPr lang="en-US" sz="1400" dirty="0" smtClean="0"/>
              <a:t>Found the Top3 most active users based on clustering coefficient</a:t>
            </a:r>
            <a:endParaRPr sz="1400" dirty="0"/>
          </a:p>
        </p:txBody>
      </p:sp>
      <p:sp>
        <p:nvSpPr>
          <p:cNvPr id="4" name="CuadroTexto 3"/>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5" name="CuadroTexto 4"/>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Recommendation</a:t>
            </a:r>
            <a:endParaRPr/>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285750" indent="-285750">
              <a:spcAft>
                <a:spcPts val="1600"/>
              </a:spcAft>
            </a:pPr>
            <a:r>
              <a:rPr lang="en-US" sz="1400" dirty="0" smtClean="0"/>
              <a:t>Focus on selling and developing in-app purchase items like the 5</a:t>
            </a:r>
            <a:r>
              <a:rPr lang="en-US" sz="1400" baseline="30000" dirty="0" smtClean="0"/>
              <a:t>th</a:t>
            </a:r>
            <a:r>
              <a:rPr lang="en-US" sz="1400" dirty="0" smtClean="0"/>
              <a:t> item</a:t>
            </a:r>
          </a:p>
          <a:p>
            <a:pPr marL="285750" indent="-285750">
              <a:spcAft>
                <a:spcPts val="1600"/>
              </a:spcAft>
            </a:pPr>
            <a:r>
              <a:rPr lang="en-US" sz="1400" dirty="0" smtClean="0"/>
              <a:t>Promoting the game to attract more IOS and Mac users</a:t>
            </a:r>
          </a:p>
          <a:p>
            <a:pPr marL="285750" indent="-285750">
              <a:spcAft>
                <a:spcPts val="1600"/>
              </a:spcAft>
            </a:pPr>
            <a:r>
              <a:rPr lang="en-US" sz="1400" dirty="0" smtClean="0"/>
              <a:t>Target specific group of players obtained from the results of clustering and graph analysis</a:t>
            </a:r>
            <a:endParaRPr sz="1400" dirty="0"/>
          </a:p>
        </p:txBody>
      </p:sp>
      <p:sp>
        <p:nvSpPr>
          <p:cNvPr id="4" name="CuadroTexto 3"/>
          <p:cNvSpPr txBox="1"/>
          <p:nvPr/>
        </p:nvSpPr>
        <p:spPr>
          <a:xfrm>
            <a:off x="7678534" y="4889584"/>
            <a:ext cx="1465466" cy="253916"/>
          </a:xfrm>
          <a:prstGeom prst="rect">
            <a:avLst/>
          </a:prstGeom>
          <a:noFill/>
        </p:spPr>
        <p:txBody>
          <a:bodyPr wrap="none" rtlCol="0">
            <a:spAutoFit/>
          </a:bodyPr>
          <a:lstStyle/>
          <a:p>
            <a:r>
              <a:rPr lang="en-US" sz="1050" dirty="0" smtClean="0">
                <a:solidFill>
                  <a:schemeClr val="bg1"/>
                </a:solidFill>
              </a:rPr>
              <a:t>MICHAEL VENTURA</a:t>
            </a:r>
            <a:endParaRPr lang="en-US" sz="1050" dirty="0">
              <a:solidFill>
                <a:schemeClr val="bg1"/>
              </a:solidFill>
            </a:endParaRPr>
          </a:p>
        </p:txBody>
      </p:sp>
      <p:sp>
        <p:nvSpPr>
          <p:cNvPr id="5" name="CuadroTexto 4"/>
          <p:cNvSpPr txBox="1"/>
          <p:nvPr/>
        </p:nvSpPr>
        <p:spPr>
          <a:xfrm>
            <a:off x="7324485" y="-3815"/>
            <a:ext cx="1826141" cy="307777"/>
          </a:xfrm>
          <a:prstGeom prst="rect">
            <a:avLst/>
          </a:prstGeom>
          <a:noFill/>
        </p:spPr>
        <p:txBody>
          <a:bodyPr wrap="none" rtlCol="0">
            <a:spAutoFit/>
          </a:bodyPr>
          <a:lstStyle/>
          <a:p>
            <a:r>
              <a:rPr lang="en-US" dirty="0" smtClean="0">
                <a:solidFill>
                  <a:schemeClr val="tx2">
                    <a:lumMod val="40000"/>
                    <a:lumOff val="60000"/>
                  </a:schemeClr>
                </a:solidFill>
              </a:rPr>
              <a:t>Increasing Revenue </a:t>
            </a:r>
            <a:endParaRPr lang="en-US" dirty="0">
              <a:solidFill>
                <a:schemeClr val="tx2">
                  <a:lumMod val="40000"/>
                  <a:lumOff val="60000"/>
                </a:schemeClr>
              </a:solidFill>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425</Words>
  <Application>Microsoft Office PowerPoint</Application>
  <PresentationFormat>Presentación en pantalla (16:9)</PresentationFormat>
  <Paragraphs>61</Paragraphs>
  <Slides>7</Slides>
  <Notes>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Calibri</vt:lpstr>
      <vt:lpstr>Roboto</vt:lpstr>
      <vt:lpstr>Arial</vt:lpstr>
      <vt:lpstr>Times New Roman</vt:lpstr>
      <vt:lpstr>Geometric</vt:lpstr>
      <vt:lpstr> How can we increase revenue  from Catch the Pink Flamingo?</vt:lpstr>
      <vt:lpstr>Problem Statement </vt:lpstr>
      <vt:lpstr>Data Exploration Overview</vt:lpstr>
      <vt:lpstr>What have we learned from classification?</vt:lpstr>
      <vt:lpstr>What have we learned from clustering? </vt:lpstr>
      <vt:lpstr>From our chat graph analysis, what further exploration should we undertake?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How can we increase revenue  from Catch the Pink Flamingo?</dc:title>
  <cp:lastModifiedBy>michael ventura</cp:lastModifiedBy>
  <cp:revision>8</cp:revision>
  <dcterms:modified xsi:type="dcterms:W3CDTF">2025-01-28T01:51:15Z</dcterms:modified>
</cp:coreProperties>
</file>